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99"/>
  </p:notesMasterIdLst>
  <p:handoutMasterIdLst>
    <p:handoutMasterId r:id="rId100"/>
  </p:handoutMasterIdLst>
  <p:sldIdLst>
    <p:sldId id="1761" r:id="rId3"/>
    <p:sldId id="2088" r:id="rId4"/>
    <p:sldId id="2113" r:id="rId5"/>
    <p:sldId id="2114" r:id="rId6"/>
    <p:sldId id="2115" r:id="rId7"/>
    <p:sldId id="2116" r:id="rId8"/>
    <p:sldId id="2117" r:id="rId9"/>
    <p:sldId id="2124" r:id="rId10"/>
    <p:sldId id="2287" r:id="rId11"/>
    <p:sldId id="2289" r:id="rId12"/>
    <p:sldId id="2288" r:id="rId13"/>
    <p:sldId id="2290" r:id="rId14"/>
    <p:sldId id="2291" r:id="rId15"/>
    <p:sldId id="2119" r:id="rId16"/>
    <p:sldId id="2120" r:id="rId17"/>
    <p:sldId id="2121" r:id="rId18"/>
    <p:sldId id="2141" r:id="rId19"/>
    <p:sldId id="2139" r:id="rId20"/>
    <p:sldId id="2140" r:id="rId21"/>
    <p:sldId id="2286" r:id="rId22"/>
    <p:sldId id="2346" r:id="rId23"/>
    <p:sldId id="2142" r:id="rId24"/>
    <p:sldId id="2143" r:id="rId25"/>
    <p:sldId id="2128" r:id="rId26"/>
    <p:sldId id="2129" r:id="rId27"/>
    <p:sldId id="2127" r:id="rId28"/>
    <p:sldId id="2280" r:id="rId29"/>
    <p:sldId id="2281" r:id="rId30"/>
    <p:sldId id="2282" r:id="rId31"/>
    <p:sldId id="2149" r:id="rId32"/>
    <p:sldId id="2331" r:id="rId33"/>
    <p:sldId id="2362" r:id="rId34"/>
    <p:sldId id="2363" r:id="rId35"/>
    <p:sldId id="2364" r:id="rId36"/>
    <p:sldId id="2150" r:id="rId37"/>
    <p:sldId id="2151" r:id="rId38"/>
    <p:sldId id="2152" r:id="rId39"/>
    <p:sldId id="2153" r:id="rId40"/>
    <p:sldId id="2154" r:id="rId41"/>
    <p:sldId id="2155" r:id="rId42"/>
    <p:sldId id="2347" r:id="rId43"/>
    <p:sldId id="2348" r:id="rId44"/>
    <p:sldId id="2168" r:id="rId45"/>
    <p:sldId id="2349" r:id="rId46"/>
    <p:sldId id="2350" r:id="rId47"/>
    <p:sldId id="2351" r:id="rId48"/>
    <p:sldId id="2188" r:id="rId49"/>
    <p:sldId id="2189" r:id="rId50"/>
    <p:sldId id="2190" r:id="rId51"/>
    <p:sldId id="2191" r:id="rId52"/>
    <p:sldId id="2192" r:id="rId53"/>
    <p:sldId id="2352" r:id="rId54"/>
    <p:sldId id="2353" r:id="rId55"/>
    <p:sldId id="2354" r:id="rId56"/>
    <p:sldId id="2355" r:id="rId57"/>
    <p:sldId id="2356" r:id="rId58"/>
    <p:sldId id="2212" r:id="rId59"/>
    <p:sldId id="2213" r:id="rId60"/>
    <p:sldId id="2214" r:id="rId61"/>
    <p:sldId id="2215" r:id="rId62"/>
    <p:sldId id="2216" r:id="rId63"/>
    <p:sldId id="2217" r:id="rId64"/>
    <p:sldId id="2218" r:id="rId65"/>
    <p:sldId id="2219" r:id="rId66"/>
    <p:sldId id="2220" r:id="rId67"/>
    <p:sldId id="2222" r:id="rId68"/>
    <p:sldId id="2357" r:id="rId69"/>
    <p:sldId id="2225" r:id="rId70"/>
    <p:sldId id="2226" r:id="rId71"/>
    <p:sldId id="2227" r:id="rId72"/>
    <p:sldId id="2358" r:id="rId73"/>
    <p:sldId id="2246" r:id="rId74"/>
    <p:sldId id="2247" r:id="rId75"/>
    <p:sldId id="2248" r:id="rId76"/>
    <p:sldId id="2359" r:id="rId77"/>
    <p:sldId id="2148" r:id="rId78"/>
    <p:sldId id="2324" r:id="rId79"/>
    <p:sldId id="2361" r:id="rId80"/>
    <p:sldId id="2325" r:id="rId81"/>
    <p:sldId id="2326" r:id="rId82"/>
    <p:sldId id="2327" r:id="rId83"/>
    <p:sldId id="2336" r:id="rId84"/>
    <p:sldId id="2329" r:id="rId85"/>
    <p:sldId id="2146" r:id="rId86"/>
    <p:sldId id="2130" r:id="rId87"/>
    <p:sldId id="2135" r:id="rId88"/>
    <p:sldId id="2136" r:id="rId89"/>
    <p:sldId id="2338" r:id="rId90"/>
    <p:sldId id="2339" r:id="rId91"/>
    <p:sldId id="2340" r:id="rId92"/>
    <p:sldId id="2341" r:id="rId93"/>
    <p:sldId id="2342" r:id="rId94"/>
    <p:sldId id="2343" r:id="rId95"/>
    <p:sldId id="2344" r:id="rId96"/>
    <p:sldId id="2118" r:id="rId97"/>
    <p:sldId id="2360" r:id="rId98"/>
  </p:sldIdLst>
  <p:sldSz cx="9144000" cy="6858000" type="screen4x3"/>
  <p:notesSz cx="6797675" cy="9926638"/>
  <p:defaultTextStyle>
    <a:defPPr>
      <a:defRPr lang="zh-CN"/>
    </a:defPPr>
    <a:lvl1pPr algn="l" rtl="0" fontAlgn="base">
      <a:spcBef>
        <a:spcPct val="0"/>
      </a:spcBef>
      <a:spcAft>
        <a:spcPct val="0"/>
      </a:spcAft>
      <a:defRPr kumimoji="1" sz="6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6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6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6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6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6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6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6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6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069">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d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FF"/>
    <a:srgbClr val="CCCCFF"/>
    <a:srgbClr val="6666FF"/>
    <a:srgbClr val="FF6600"/>
    <a:srgbClr val="DDDDDD"/>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7719" autoAdjust="0"/>
    <p:restoredTop sz="94682" autoAdjust="0"/>
  </p:normalViewPr>
  <p:slideViewPr>
    <p:cSldViewPr>
      <p:cViewPr varScale="1">
        <p:scale>
          <a:sx n="85" d="100"/>
          <a:sy n="85" d="100"/>
        </p:scale>
        <p:origin x="51" y="294"/>
      </p:cViewPr>
      <p:guideLst>
        <p:guide orient="horz" pos="2069"/>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156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_rels/viewProps.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png"/></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ltLang="zh-CN"/>
          </a:p>
        </p:txBody>
      </p:sp>
      <p:sp>
        <p:nvSpPr>
          <p:cNvPr id="50179"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50180"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50181"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3ABFBC6-0A8C-405C-865E-A5033124FACF}" type="slidenum">
              <a:rPr lang="en-US" altLang="zh-CN"/>
              <a:pPr>
                <a:defRPr/>
              </a:pPr>
              <a:t>‹#›</a:t>
            </a:fld>
            <a:endParaRPr lang="en-US" altLang="zh-CN"/>
          </a:p>
        </p:txBody>
      </p:sp>
    </p:spTree>
    <p:extLst>
      <p:ext uri="{BB962C8B-B14F-4D97-AF65-F5344CB8AC3E}">
        <p14:creationId xmlns:p14="http://schemas.microsoft.com/office/powerpoint/2010/main" val="61246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ltLang="zh-CN"/>
          </a:p>
        </p:txBody>
      </p:sp>
      <p:sp>
        <p:nvSpPr>
          <p:cNvPr id="41987"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27652"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p:spPr>
      </p:sp>
      <p:sp>
        <p:nvSpPr>
          <p:cNvPr id="41989" name="Rectangle 5"/>
          <p:cNvSpPr>
            <a:spLocks noGrp="1" noChangeArrowheads="1"/>
          </p:cNvSpPr>
          <p:nvPr>
            <p:ph type="body" sz="quarter" idx="3"/>
          </p:nvPr>
        </p:nvSpPr>
        <p:spPr bwMode="auto">
          <a:xfrm>
            <a:off x="906463" y="4714875"/>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990"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41991" name="Rectangle 7"/>
          <p:cNvSpPr>
            <a:spLocks noGrp="1" noChangeArrowheads="1"/>
          </p:cNvSpPr>
          <p:nvPr>
            <p:ph type="sldNum" sz="quarter" idx="5"/>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49329D3-98F4-4A50-89BA-EEA4A7BF8741}" type="slidenum">
              <a:rPr lang="en-US" altLang="zh-CN"/>
              <a:pPr>
                <a:defRPr/>
              </a:pPr>
              <a:t>‹#›</a:t>
            </a:fld>
            <a:endParaRPr lang="en-US" altLang="zh-CN"/>
          </a:p>
        </p:txBody>
      </p:sp>
    </p:spTree>
    <p:extLst>
      <p:ext uri="{BB962C8B-B14F-4D97-AF65-F5344CB8AC3E}">
        <p14:creationId xmlns:p14="http://schemas.microsoft.com/office/powerpoint/2010/main" val="4284573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BF5E7088-3E44-4386-AC77-DAF345CF6840}" type="slidenum">
              <a:rPr lang="en-US" altLang="zh-CN" smtClean="0"/>
              <a:pPr/>
              <a:t>1</a:t>
            </a:fld>
            <a:endParaRPr lang="en-US" altLang="zh-CN" smtClean="0"/>
          </a:p>
        </p:txBody>
      </p:sp>
      <p:sp>
        <p:nvSpPr>
          <p:cNvPr id="30722" name="Rectangle 2"/>
          <p:cNvSpPr>
            <a:spLocks noGrp="1" noRot="1" noChangeAspect="1" noChangeArrowheads="1" noTextEdit="1"/>
          </p:cNvSpPr>
          <p:nvPr>
            <p:ph type="sldImg"/>
          </p:nvPr>
        </p:nvSpPr>
        <p:spPr>
          <a:xfrm>
            <a:off x="917575" y="744538"/>
            <a:ext cx="4964113" cy="3722687"/>
          </a:xfrm>
          <a:ln/>
        </p:spPr>
      </p:sp>
      <p:sp>
        <p:nvSpPr>
          <p:cNvPr id="30723" name="Rectangle 3"/>
          <p:cNvSpPr>
            <a:spLocks noGrp="1" noChangeArrowheads="1"/>
          </p:cNvSpPr>
          <p:nvPr>
            <p:ph type="body" idx="1"/>
          </p:nvPr>
        </p:nvSpPr>
        <p:spPr>
          <a:xfrm>
            <a:off x="904875" y="4716463"/>
            <a:ext cx="4987925" cy="4465637"/>
          </a:xfrm>
          <a:noFill/>
          <a:ln/>
        </p:spPr>
        <p:txBody>
          <a:bodyPr/>
          <a:lstStyle/>
          <a:p>
            <a:pPr eaLnBrk="1" hangingPunct="1"/>
            <a:r>
              <a:rPr lang="zh-CN" altLang="en-US" smtClean="0"/>
              <a:t>建议去掉，因人员经过几次培训！</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8353" name="Rectangle 7"/>
          <p:cNvSpPr>
            <a:spLocks noGrp="1" noChangeArrowheads="1"/>
          </p:cNvSpPr>
          <p:nvPr>
            <p:ph type="sldNum" sz="quarter" idx="5"/>
          </p:nvPr>
        </p:nvSpPr>
        <p:spPr>
          <a:noFill/>
        </p:spPr>
        <p:txBody>
          <a:bodyPr/>
          <a:lstStyle/>
          <a:p>
            <a:fld id="{F45EC3E5-1871-4011-A9EA-E06126BE90DD}" type="slidenum">
              <a:rPr lang="en-US" altLang="zh-CN" smtClean="0"/>
              <a:pPr/>
              <a:t>21</a:t>
            </a:fld>
            <a:endParaRPr lang="en-US" altLang="zh-CN" smtClean="0"/>
          </a:p>
        </p:txBody>
      </p:sp>
      <p:sp>
        <p:nvSpPr>
          <p:cNvPr id="4068354" name="Rectangle 2"/>
          <p:cNvSpPr>
            <a:spLocks noGrp="1" noRot="1" noChangeAspect="1" noChangeArrowheads="1" noTextEdit="1"/>
          </p:cNvSpPr>
          <p:nvPr>
            <p:ph type="sldImg"/>
          </p:nvPr>
        </p:nvSpPr>
        <p:spPr>
          <a:xfrm>
            <a:off x="917575" y="744538"/>
            <a:ext cx="4962525" cy="3722687"/>
          </a:xfrm>
          <a:ln/>
        </p:spPr>
      </p:sp>
      <p:sp>
        <p:nvSpPr>
          <p:cNvPr id="4068355" name="Rectangle 3"/>
          <p:cNvSpPr>
            <a:spLocks noGrp="1" noChangeArrowheads="1"/>
          </p:cNvSpPr>
          <p:nvPr>
            <p:ph type="body" idx="1"/>
          </p:nvPr>
        </p:nvSpPr>
        <p:spPr>
          <a:xfrm>
            <a:off x="679450" y="4714875"/>
            <a:ext cx="5438775" cy="4467225"/>
          </a:xfrm>
          <a:no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0401" name="Rectangle 7"/>
          <p:cNvSpPr>
            <a:spLocks noGrp="1" noChangeArrowheads="1"/>
          </p:cNvSpPr>
          <p:nvPr>
            <p:ph type="sldNum" sz="quarter" idx="5"/>
          </p:nvPr>
        </p:nvSpPr>
        <p:spPr>
          <a:noFill/>
        </p:spPr>
        <p:txBody>
          <a:bodyPr/>
          <a:lstStyle/>
          <a:p>
            <a:fld id="{F8DDEA23-2926-47CD-A20D-5E70AD615424}" type="slidenum">
              <a:rPr lang="en-US" altLang="zh-CN" smtClean="0"/>
              <a:pPr/>
              <a:t>22</a:t>
            </a:fld>
            <a:endParaRPr lang="en-US" altLang="zh-CN" smtClean="0"/>
          </a:p>
        </p:txBody>
      </p:sp>
      <p:sp>
        <p:nvSpPr>
          <p:cNvPr id="4070402" name="Rectangle 2"/>
          <p:cNvSpPr>
            <a:spLocks noGrp="1" noRot="1" noChangeAspect="1" noChangeArrowheads="1" noTextEdit="1"/>
          </p:cNvSpPr>
          <p:nvPr>
            <p:ph type="sldImg"/>
          </p:nvPr>
        </p:nvSpPr>
        <p:spPr>
          <a:xfrm>
            <a:off x="917575" y="744538"/>
            <a:ext cx="4964113" cy="3722687"/>
          </a:xfrm>
          <a:ln/>
        </p:spPr>
      </p:sp>
      <p:sp>
        <p:nvSpPr>
          <p:cNvPr id="4070403" name="Rectangle 3"/>
          <p:cNvSpPr>
            <a:spLocks noGrp="1" noChangeArrowheads="1"/>
          </p:cNvSpPr>
          <p:nvPr>
            <p:ph type="body" idx="1"/>
          </p:nvPr>
        </p:nvSpPr>
        <p:spPr>
          <a:xfrm>
            <a:off x="904875" y="4716463"/>
            <a:ext cx="4987925" cy="4465637"/>
          </a:xfrm>
          <a:noFill/>
          <a:ln/>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9617" name="Rectangle 7"/>
          <p:cNvSpPr>
            <a:spLocks noGrp="1" noChangeArrowheads="1"/>
          </p:cNvSpPr>
          <p:nvPr>
            <p:ph type="sldNum" sz="quarter" idx="5"/>
          </p:nvPr>
        </p:nvSpPr>
        <p:spPr>
          <a:noFill/>
        </p:spPr>
        <p:txBody>
          <a:bodyPr/>
          <a:lstStyle/>
          <a:p>
            <a:fld id="{60F79A6E-D8F7-4A40-9AD8-94AD4C071794}" type="slidenum">
              <a:rPr lang="en-US" altLang="zh-CN" smtClean="0"/>
              <a:pPr/>
              <a:t>30</a:t>
            </a:fld>
            <a:endParaRPr lang="en-US" altLang="zh-CN" smtClean="0"/>
          </a:p>
        </p:txBody>
      </p:sp>
      <p:sp>
        <p:nvSpPr>
          <p:cNvPr id="4079618" name="Rectangle 2"/>
          <p:cNvSpPr>
            <a:spLocks noGrp="1" noRot="1" noChangeAspect="1" noChangeArrowheads="1" noTextEdit="1"/>
          </p:cNvSpPr>
          <p:nvPr>
            <p:ph type="sldImg"/>
          </p:nvPr>
        </p:nvSpPr>
        <p:spPr>
          <a:xfrm>
            <a:off x="917575" y="744538"/>
            <a:ext cx="4964113" cy="3722687"/>
          </a:xfrm>
          <a:ln/>
        </p:spPr>
      </p:sp>
      <p:sp>
        <p:nvSpPr>
          <p:cNvPr id="4079619" name="Rectangle 3"/>
          <p:cNvSpPr>
            <a:spLocks noGrp="1" noChangeArrowheads="1"/>
          </p:cNvSpPr>
          <p:nvPr>
            <p:ph type="body" idx="1"/>
          </p:nvPr>
        </p:nvSpPr>
        <p:spPr>
          <a:xfrm>
            <a:off x="904875" y="4716463"/>
            <a:ext cx="4987925" cy="4465637"/>
          </a:xfrm>
          <a:noFill/>
          <a:ln/>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9009" name="Rectangle 7"/>
          <p:cNvSpPr>
            <a:spLocks noGrp="1" noChangeArrowheads="1"/>
          </p:cNvSpPr>
          <p:nvPr>
            <p:ph type="sldNum" sz="quarter" idx="5"/>
          </p:nvPr>
        </p:nvSpPr>
        <p:spPr>
          <a:noFill/>
        </p:spPr>
        <p:txBody>
          <a:bodyPr/>
          <a:lstStyle/>
          <a:p>
            <a:fld id="{6220DF78-C861-4B5B-8486-D76280D5A5FF}" type="slidenum">
              <a:rPr lang="en-US" altLang="zh-CN" smtClean="0"/>
              <a:pPr/>
              <a:t>76</a:t>
            </a:fld>
            <a:endParaRPr lang="en-US" altLang="zh-CN" smtClean="0"/>
          </a:p>
        </p:txBody>
      </p:sp>
      <p:sp>
        <p:nvSpPr>
          <p:cNvPr id="4139010" name="Rectangle 2"/>
          <p:cNvSpPr>
            <a:spLocks noGrp="1" noRot="1" noChangeAspect="1" noChangeArrowheads="1" noTextEdit="1"/>
          </p:cNvSpPr>
          <p:nvPr>
            <p:ph type="sldImg"/>
          </p:nvPr>
        </p:nvSpPr>
        <p:spPr>
          <a:xfrm>
            <a:off x="917575" y="744538"/>
            <a:ext cx="4964113" cy="3722687"/>
          </a:xfrm>
          <a:ln/>
        </p:spPr>
      </p:sp>
      <p:sp>
        <p:nvSpPr>
          <p:cNvPr id="4139011" name="Rectangle 3"/>
          <p:cNvSpPr>
            <a:spLocks noGrp="1" noChangeArrowheads="1"/>
          </p:cNvSpPr>
          <p:nvPr>
            <p:ph type="body" idx="1"/>
          </p:nvPr>
        </p:nvSpPr>
        <p:spPr>
          <a:xfrm>
            <a:off x="904875" y="4716463"/>
            <a:ext cx="4987925" cy="4465637"/>
          </a:xfrm>
          <a:noFill/>
          <a:ln/>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1057" name="Rectangle 7"/>
          <p:cNvSpPr>
            <a:spLocks noGrp="1" noChangeArrowheads="1"/>
          </p:cNvSpPr>
          <p:nvPr>
            <p:ph type="sldNum" sz="quarter" idx="5"/>
          </p:nvPr>
        </p:nvSpPr>
        <p:spPr>
          <a:noFill/>
        </p:spPr>
        <p:txBody>
          <a:bodyPr/>
          <a:lstStyle/>
          <a:p>
            <a:fld id="{FB250EC7-8A30-43D2-95B8-33E8DA973861}" type="slidenum">
              <a:rPr lang="en-US" altLang="zh-CN" smtClean="0"/>
              <a:pPr/>
              <a:t>77</a:t>
            </a:fld>
            <a:endParaRPr lang="en-US" altLang="zh-CN" smtClean="0"/>
          </a:p>
        </p:txBody>
      </p:sp>
      <p:sp>
        <p:nvSpPr>
          <p:cNvPr id="4141058" name="Rectangle 2"/>
          <p:cNvSpPr>
            <a:spLocks noGrp="1" noRot="1" noChangeAspect="1" noChangeArrowheads="1" noTextEdit="1"/>
          </p:cNvSpPr>
          <p:nvPr>
            <p:ph type="sldImg"/>
          </p:nvPr>
        </p:nvSpPr>
        <p:spPr>
          <a:xfrm>
            <a:off x="917575" y="744538"/>
            <a:ext cx="4962525" cy="3722687"/>
          </a:xfrm>
          <a:ln/>
        </p:spPr>
      </p:sp>
      <p:sp>
        <p:nvSpPr>
          <p:cNvPr id="4141059"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3105" name="Rectangle 7"/>
          <p:cNvSpPr>
            <a:spLocks noGrp="1" noChangeArrowheads="1"/>
          </p:cNvSpPr>
          <p:nvPr>
            <p:ph type="sldNum" sz="quarter" idx="5"/>
          </p:nvPr>
        </p:nvSpPr>
        <p:spPr>
          <a:noFill/>
        </p:spPr>
        <p:txBody>
          <a:bodyPr/>
          <a:lstStyle/>
          <a:p>
            <a:fld id="{17BB92CF-8877-4841-A80D-F5E1F6FB4269}" type="slidenum">
              <a:rPr lang="en-US" altLang="zh-CN" smtClean="0"/>
              <a:pPr/>
              <a:t>78</a:t>
            </a:fld>
            <a:endParaRPr lang="en-US" altLang="zh-CN" smtClean="0"/>
          </a:p>
        </p:txBody>
      </p:sp>
      <p:sp>
        <p:nvSpPr>
          <p:cNvPr id="4143106" name="Rectangle 2"/>
          <p:cNvSpPr>
            <a:spLocks noGrp="1" noRot="1" noChangeAspect="1" noChangeArrowheads="1" noTextEdit="1"/>
          </p:cNvSpPr>
          <p:nvPr>
            <p:ph type="sldImg"/>
          </p:nvPr>
        </p:nvSpPr>
        <p:spPr>
          <a:xfrm>
            <a:off x="917575" y="744538"/>
            <a:ext cx="4962525" cy="3722687"/>
          </a:xfrm>
          <a:ln/>
        </p:spPr>
      </p:sp>
      <p:sp>
        <p:nvSpPr>
          <p:cNvPr id="4143107"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5153" name="Rectangle 7"/>
          <p:cNvSpPr>
            <a:spLocks noGrp="1" noChangeArrowheads="1"/>
          </p:cNvSpPr>
          <p:nvPr>
            <p:ph type="sldNum" sz="quarter" idx="5"/>
          </p:nvPr>
        </p:nvSpPr>
        <p:spPr>
          <a:noFill/>
        </p:spPr>
        <p:txBody>
          <a:bodyPr/>
          <a:lstStyle/>
          <a:p>
            <a:fld id="{1C90D44C-4BF6-4A8C-B0E6-82EC09183ACC}" type="slidenum">
              <a:rPr lang="en-US" altLang="zh-CN" smtClean="0"/>
              <a:pPr/>
              <a:t>79</a:t>
            </a:fld>
            <a:endParaRPr lang="en-US" altLang="zh-CN" smtClean="0"/>
          </a:p>
        </p:txBody>
      </p:sp>
      <p:sp>
        <p:nvSpPr>
          <p:cNvPr id="4145154" name="Rectangle 2"/>
          <p:cNvSpPr>
            <a:spLocks noGrp="1" noRot="1" noChangeAspect="1" noChangeArrowheads="1" noTextEdit="1"/>
          </p:cNvSpPr>
          <p:nvPr>
            <p:ph type="sldImg"/>
          </p:nvPr>
        </p:nvSpPr>
        <p:spPr>
          <a:xfrm>
            <a:off x="917575" y="744538"/>
            <a:ext cx="4962525" cy="3722687"/>
          </a:xfrm>
          <a:ln/>
        </p:spPr>
      </p:sp>
      <p:sp>
        <p:nvSpPr>
          <p:cNvPr id="4145155"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01" name="Rectangle 7"/>
          <p:cNvSpPr>
            <a:spLocks noGrp="1" noChangeArrowheads="1"/>
          </p:cNvSpPr>
          <p:nvPr>
            <p:ph type="sldNum" sz="quarter" idx="5"/>
          </p:nvPr>
        </p:nvSpPr>
        <p:spPr>
          <a:noFill/>
        </p:spPr>
        <p:txBody>
          <a:bodyPr/>
          <a:lstStyle/>
          <a:p>
            <a:fld id="{4020735C-87A2-43F5-B828-8C859B3E60F5}" type="slidenum">
              <a:rPr lang="en-US" altLang="zh-CN" smtClean="0"/>
              <a:pPr/>
              <a:t>80</a:t>
            </a:fld>
            <a:endParaRPr lang="en-US" altLang="zh-CN" smtClean="0"/>
          </a:p>
        </p:txBody>
      </p:sp>
      <p:sp>
        <p:nvSpPr>
          <p:cNvPr id="4147202" name="Rectangle 2"/>
          <p:cNvSpPr>
            <a:spLocks noGrp="1" noRot="1" noChangeAspect="1" noChangeArrowheads="1" noTextEdit="1"/>
          </p:cNvSpPr>
          <p:nvPr>
            <p:ph type="sldImg"/>
          </p:nvPr>
        </p:nvSpPr>
        <p:spPr>
          <a:xfrm>
            <a:off x="917575" y="744538"/>
            <a:ext cx="4962525" cy="3722687"/>
          </a:xfrm>
          <a:ln/>
        </p:spPr>
      </p:sp>
      <p:sp>
        <p:nvSpPr>
          <p:cNvPr id="4147203"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9249" name="Rectangle 7"/>
          <p:cNvSpPr>
            <a:spLocks noGrp="1" noChangeArrowheads="1"/>
          </p:cNvSpPr>
          <p:nvPr>
            <p:ph type="sldNum" sz="quarter" idx="5"/>
          </p:nvPr>
        </p:nvSpPr>
        <p:spPr>
          <a:noFill/>
        </p:spPr>
        <p:txBody>
          <a:bodyPr/>
          <a:lstStyle/>
          <a:p>
            <a:fld id="{7C360A16-7A5C-4C66-908E-63ABA1D80084}" type="slidenum">
              <a:rPr lang="en-US" altLang="zh-CN" smtClean="0"/>
              <a:pPr/>
              <a:t>81</a:t>
            </a:fld>
            <a:endParaRPr lang="en-US" altLang="zh-CN" smtClean="0"/>
          </a:p>
        </p:txBody>
      </p:sp>
      <p:sp>
        <p:nvSpPr>
          <p:cNvPr id="4149250" name="Rectangle 2"/>
          <p:cNvSpPr>
            <a:spLocks noGrp="1" noRot="1" noChangeAspect="1" noChangeArrowheads="1" noTextEdit="1"/>
          </p:cNvSpPr>
          <p:nvPr>
            <p:ph type="sldImg"/>
          </p:nvPr>
        </p:nvSpPr>
        <p:spPr>
          <a:xfrm>
            <a:off x="928688" y="752475"/>
            <a:ext cx="4940300" cy="3705225"/>
          </a:xfrm>
          <a:ln/>
        </p:spPr>
      </p:sp>
      <p:sp>
        <p:nvSpPr>
          <p:cNvPr id="4149251" name="Rectangle 3"/>
          <p:cNvSpPr>
            <a:spLocks noGrp="1" noChangeArrowheads="1"/>
          </p:cNvSpPr>
          <p:nvPr>
            <p:ph type="body" idx="1"/>
          </p:nvPr>
        </p:nvSpPr>
        <p:spPr>
          <a:noFill/>
          <a:ln/>
        </p:spPr>
        <p:txBody>
          <a:bodyPr/>
          <a:lstStyle/>
          <a:p>
            <a:pPr eaLnBrk="1" hangingPunct="1"/>
            <a:r>
              <a:rPr lang="zh-CN" altLang="en-US" smtClean="0"/>
              <a:t>底层模板体现 了优秀经验总</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2321" name="Rectangle 7"/>
          <p:cNvSpPr>
            <a:spLocks noGrp="1" noChangeArrowheads="1"/>
          </p:cNvSpPr>
          <p:nvPr>
            <p:ph type="sldNum" sz="quarter" idx="5"/>
          </p:nvPr>
        </p:nvSpPr>
        <p:spPr>
          <a:noFill/>
        </p:spPr>
        <p:txBody>
          <a:bodyPr/>
          <a:lstStyle/>
          <a:p>
            <a:fld id="{DB68074F-2215-4AF1-9AB6-5B5407DD5588}" type="slidenum">
              <a:rPr lang="en-US" altLang="zh-CN" smtClean="0"/>
              <a:pPr/>
              <a:t>83</a:t>
            </a:fld>
            <a:endParaRPr lang="en-US" altLang="zh-CN" smtClean="0"/>
          </a:p>
        </p:txBody>
      </p:sp>
      <p:sp>
        <p:nvSpPr>
          <p:cNvPr id="4152322" name="Rectangle 2"/>
          <p:cNvSpPr>
            <a:spLocks noGrp="1" noRot="1" noChangeAspect="1" noChangeArrowheads="1" noTextEdit="1"/>
          </p:cNvSpPr>
          <p:nvPr>
            <p:ph type="sldImg"/>
          </p:nvPr>
        </p:nvSpPr>
        <p:spPr>
          <a:xfrm>
            <a:off x="917575" y="744538"/>
            <a:ext cx="4962525" cy="3722687"/>
          </a:xfrm>
          <a:ln/>
        </p:spPr>
      </p:sp>
      <p:sp>
        <p:nvSpPr>
          <p:cNvPr id="4152323"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41" name="Rectangle 7"/>
          <p:cNvSpPr>
            <a:spLocks noGrp="1" noChangeArrowheads="1"/>
          </p:cNvSpPr>
          <p:nvPr>
            <p:ph type="sldNum" sz="quarter" idx="5"/>
          </p:nvPr>
        </p:nvSpPr>
        <p:spPr>
          <a:noFill/>
        </p:spPr>
        <p:txBody>
          <a:bodyPr/>
          <a:lstStyle/>
          <a:p>
            <a:fld id="{33B72496-E4F9-4006-80FC-0FA1E97DFE49}" type="slidenum">
              <a:rPr lang="en-US" altLang="zh-CN" smtClean="0"/>
              <a:pPr/>
              <a:t>2</a:t>
            </a:fld>
            <a:endParaRPr lang="en-US" altLang="zh-CN" smtClean="0"/>
          </a:p>
        </p:txBody>
      </p:sp>
      <p:sp>
        <p:nvSpPr>
          <p:cNvPr id="3747842" name="Rectangle 2"/>
          <p:cNvSpPr>
            <a:spLocks noGrp="1" noRot="1" noChangeAspect="1" noChangeArrowheads="1" noTextEdit="1"/>
          </p:cNvSpPr>
          <p:nvPr>
            <p:ph type="sldImg"/>
          </p:nvPr>
        </p:nvSpPr>
        <p:spPr>
          <a:xfrm>
            <a:off x="917575" y="744538"/>
            <a:ext cx="4964113" cy="3722687"/>
          </a:xfrm>
          <a:ln/>
        </p:spPr>
      </p:sp>
      <p:sp>
        <p:nvSpPr>
          <p:cNvPr id="3747843" name="Rectangle 3"/>
          <p:cNvSpPr>
            <a:spLocks noGrp="1" noChangeArrowheads="1"/>
          </p:cNvSpPr>
          <p:nvPr>
            <p:ph type="body" idx="1"/>
          </p:nvPr>
        </p:nvSpPr>
        <p:spPr>
          <a:xfrm>
            <a:off x="904875" y="4716463"/>
            <a:ext cx="4987925" cy="4465637"/>
          </a:xfrm>
          <a:no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4369" name="Rectangle 7"/>
          <p:cNvSpPr>
            <a:spLocks noGrp="1" noChangeArrowheads="1"/>
          </p:cNvSpPr>
          <p:nvPr>
            <p:ph type="sldNum" sz="quarter" idx="5"/>
          </p:nvPr>
        </p:nvSpPr>
        <p:spPr>
          <a:noFill/>
        </p:spPr>
        <p:txBody>
          <a:bodyPr/>
          <a:lstStyle/>
          <a:p>
            <a:fld id="{44C298FD-E568-444A-8B87-3D69FB5E66FF}" type="slidenum">
              <a:rPr lang="en-US" altLang="zh-CN" smtClean="0"/>
              <a:pPr/>
              <a:t>84</a:t>
            </a:fld>
            <a:endParaRPr lang="en-US" altLang="zh-CN" smtClean="0"/>
          </a:p>
        </p:txBody>
      </p:sp>
      <p:sp>
        <p:nvSpPr>
          <p:cNvPr id="4154370" name="Rectangle 2"/>
          <p:cNvSpPr>
            <a:spLocks noGrp="1" noRot="1" noChangeAspect="1" noChangeArrowheads="1" noTextEdit="1"/>
          </p:cNvSpPr>
          <p:nvPr>
            <p:ph type="sldImg"/>
          </p:nvPr>
        </p:nvSpPr>
        <p:spPr>
          <a:xfrm>
            <a:off x="917575" y="744538"/>
            <a:ext cx="4962525" cy="3722687"/>
          </a:xfrm>
          <a:ln/>
        </p:spPr>
      </p:sp>
      <p:sp>
        <p:nvSpPr>
          <p:cNvPr id="4154371"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6417" name="Rectangle 7"/>
          <p:cNvSpPr>
            <a:spLocks noGrp="1" noChangeArrowheads="1"/>
          </p:cNvSpPr>
          <p:nvPr>
            <p:ph type="sldNum" sz="quarter" idx="5"/>
          </p:nvPr>
        </p:nvSpPr>
        <p:spPr>
          <a:noFill/>
        </p:spPr>
        <p:txBody>
          <a:bodyPr/>
          <a:lstStyle/>
          <a:p>
            <a:fld id="{AD2AF572-ED03-43B3-8524-3DE999FFD44A}" type="slidenum">
              <a:rPr lang="en-US" altLang="zh-CN" smtClean="0"/>
              <a:pPr/>
              <a:t>85</a:t>
            </a:fld>
            <a:endParaRPr lang="en-US" altLang="zh-CN" smtClean="0"/>
          </a:p>
        </p:txBody>
      </p:sp>
      <p:sp>
        <p:nvSpPr>
          <p:cNvPr id="4156418" name="Rectangle 2"/>
          <p:cNvSpPr>
            <a:spLocks noGrp="1" noRot="1" noChangeAspect="1" noChangeArrowheads="1" noTextEdit="1"/>
          </p:cNvSpPr>
          <p:nvPr>
            <p:ph type="sldImg"/>
          </p:nvPr>
        </p:nvSpPr>
        <p:spPr>
          <a:xfrm>
            <a:off x="917575" y="744538"/>
            <a:ext cx="4962525" cy="3722687"/>
          </a:xfrm>
          <a:ln/>
        </p:spPr>
      </p:sp>
      <p:sp>
        <p:nvSpPr>
          <p:cNvPr id="4156419"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8465" name="Rectangle 7"/>
          <p:cNvSpPr>
            <a:spLocks noGrp="1" noChangeArrowheads="1"/>
          </p:cNvSpPr>
          <p:nvPr>
            <p:ph type="sldNum" sz="quarter" idx="5"/>
          </p:nvPr>
        </p:nvSpPr>
        <p:spPr>
          <a:noFill/>
        </p:spPr>
        <p:txBody>
          <a:bodyPr/>
          <a:lstStyle/>
          <a:p>
            <a:fld id="{CBA39940-0876-4DAA-A7F2-F5083EEA3A0A}" type="slidenum">
              <a:rPr lang="en-US" altLang="zh-CN" smtClean="0"/>
              <a:pPr/>
              <a:t>86</a:t>
            </a:fld>
            <a:endParaRPr lang="en-US" altLang="zh-CN" smtClean="0"/>
          </a:p>
        </p:txBody>
      </p:sp>
      <p:sp>
        <p:nvSpPr>
          <p:cNvPr id="4158466" name="Rectangle 2"/>
          <p:cNvSpPr>
            <a:spLocks noGrp="1" noRot="1" noChangeAspect="1" noChangeArrowheads="1" noTextEdit="1"/>
          </p:cNvSpPr>
          <p:nvPr>
            <p:ph type="sldImg"/>
          </p:nvPr>
        </p:nvSpPr>
        <p:spPr>
          <a:xfrm>
            <a:off x="917575" y="744538"/>
            <a:ext cx="4962525" cy="3722687"/>
          </a:xfrm>
          <a:ln/>
        </p:spPr>
      </p:sp>
      <p:sp>
        <p:nvSpPr>
          <p:cNvPr id="4158467"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4609" name="Rectangle 7"/>
          <p:cNvSpPr>
            <a:spLocks noGrp="1" noChangeArrowheads="1"/>
          </p:cNvSpPr>
          <p:nvPr>
            <p:ph type="sldNum" sz="quarter" idx="5"/>
          </p:nvPr>
        </p:nvSpPr>
        <p:spPr>
          <a:noFill/>
        </p:spPr>
        <p:txBody>
          <a:bodyPr/>
          <a:lstStyle/>
          <a:p>
            <a:fld id="{CBE7DD22-7461-4AC0-8CE1-844E086F1A79}" type="slidenum">
              <a:rPr lang="en-US" altLang="zh-CN" smtClean="0"/>
              <a:pPr/>
              <a:t>91</a:t>
            </a:fld>
            <a:endParaRPr lang="en-US" altLang="zh-CN" smtClean="0"/>
          </a:p>
        </p:txBody>
      </p:sp>
      <p:sp>
        <p:nvSpPr>
          <p:cNvPr id="4164610" name="Rectangle 2"/>
          <p:cNvSpPr>
            <a:spLocks noGrp="1" noRot="1" noChangeAspect="1" noChangeArrowheads="1" noTextEdit="1"/>
          </p:cNvSpPr>
          <p:nvPr>
            <p:ph type="sldImg"/>
          </p:nvPr>
        </p:nvSpPr>
        <p:spPr>
          <a:xfrm>
            <a:off x="917575" y="744538"/>
            <a:ext cx="4962525" cy="3722687"/>
          </a:xfrm>
          <a:ln/>
        </p:spPr>
      </p:sp>
      <p:sp>
        <p:nvSpPr>
          <p:cNvPr id="4164611" name="Rectangle 3"/>
          <p:cNvSpPr>
            <a:spLocks noGrp="1" noChangeArrowheads="1"/>
          </p:cNvSpPr>
          <p:nvPr>
            <p:ph type="body" idx="1"/>
          </p:nvPr>
        </p:nvSpPr>
        <p:spPr>
          <a:xfrm>
            <a:off x="679450" y="4714875"/>
            <a:ext cx="5438775" cy="4467225"/>
          </a:xfrm>
          <a:noFill/>
          <a:ln/>
        </p:spPr>
        <p:txBody>
          <a:bodyPr/>
          <a:lstStyle/>
          <a:p>
            <a:pPr eaLnBrk="1" hangingPunct="1"/>
            <a:r>
              <a:rPr lang="zh-CN" altLang="en-US" smtClean="0"/>
              <a:t>对该类流程的运作绩效负责。</a:t>
            </a:r>
          </a:p>
          <a:p>
            <a:pPr eaLnBrk="1" hangingPunct="1"/>
            <a:r>
              <a:rPr lang="zh-CN" altLang="en-US" smtClean="0"/>
              <a:t>负责组织制定、培训、实施及优化该类流程及相关操作指导书、规范、模板。</a:t>
            </a:r>
          </a:p>
          <a:p>
            <a:pPr eaLnBrk="1" hangingPunct="1"/>
            <a:r>
              <a:rPr lang="zh-CN" altLang="en-US" smtClean="0"/>
              <a:t>不断听取实践者与周边合作者的意见和建议，并与相关领导群体、专家群体、操作执行群体共同研讨、审定具体流程环节的</a:t>
            </a:r>
          </a:p>
          <a:p>
            <a:pPr eaLnBrk="1" hangingPunct="1"/>
            <a:r>
              <a:rPr lang="zh-CN" altLang="en-US" smtClean="0"/>
              <a:t>优化。</a:t>
            </a:r>
          </a:p>
          <a:p>
            <a:pPr eaLnBrk="1" hangingPunct="1"/>
            <a:r>
              <a:rPr lang="zh-CN" altLang="en-US" smtClean="0"/>
              <a:t>负责该类流程与其它相关流程的接口和协调。</a:t>
            </a:r>
          </a:p>
          <a:p>
            <a:pPr eaLnBrk="1" hangingPunct="1"/>
            <a:r>
              <a:rPr lang="zh-CN" altLang="en-US" smtClean="0"/>
              <a:t>指导该类流程各流程工作小组的工作，考核其绩效。</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6657" name="Rectangle 7"/>
          <p:cNvSpPr>
            <a:spLocks noGrp="1" noChangeArrowheads="1"/>
          </p:cNvSpPr>
          <p:nvPr>
            <p:ph type="sldNum" sz="quarter" idx="5"/>
          </p:nvPr>
        </p:nvSpPr>
        <p:spPr>
          <a:noFill/>
        </p:spPr>
        <p:txBody>
          <a:bodyPr/>
          <a:lstStyle/>
          <a:p>
            <a:fld id="{067FE2F7-EB3A-41A1-AE65-4B66E21E76D6}" type="slidenum">
              <a:rPr lang="en-US" altLang="zh-CN" smtClean="0"/>
              <a:pPr/>
              <a:t>92</a:t>
            </a:fld>
            <a:endParaRPr lang="en-US" altLang="zh-CN" smtClean="0"/>
          </a:p>
        </p:txBody>
      </p:sp>
      <p:sp>
        <p:nvSpPr>
          <p:cNvPr id="4166658" name="Rectangle 2"/>
          <p:cNvSpPr>
            <a:spLocks noGrp="1" noRot="1" noChangeAspect="1" noChangeArrowheads="1" noTextEdit="1"/>
          </p:cNvSpPr>
          <p:nvPr>
            <p:ph type="sldImg"/>
          </p:nvPr>
        </p:nvSpPr>
        <p:spPr>
          <a:xfrm>
            <a:off x="917575" y="744538"/>
            <a:ext cx="4962525" cy="3722687"/>
          </a:xfrm>
          <a:ln/>
        </p:spPr>
      </p:sp>
      <p:sp>
        <p:nvSpPr>
          <p:cNvPr id="4166659"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8705" name="Rectangle 7"/>
          <p:cNvSpPr>
            <a:spLocks noGrp="1" noChangeArrowheads="1"/>
          </p:cNvSpPr>
          <p:nvPr>
            <p:ph type="sldNum" sz="quarter" idx="5"/>
          </p:nvPr>
        </p:nvSpPr>
        <p:spPr>
          <a:noFill/>
        </p:spPr>
        <p:txBody>
          <a:bodyPr/>
          <a:lstStyle/>
          <a:p>
            <a:fld id="{DF36EC60-DBF5-49EF-BC3F-224AA4DDCA9F}" type="slidenum">
              <a:rPr lang="en-US" altLang="zh-CN" smtClean="0"/>
              <a:pPr/>
              <a:t>93</a:t>
            </a:fld>
            <a:endParaRPr lang="en-US" altLang="zh-CN" smtClean="0"/>
          </a:p>
        </p:txBody>
      </p:sp>
      <p:sp>
        <p:nvSpPr>
          <p:cNvPr id="4168706" name="Rectangle 2"/>
          <p:cNvSpPr>
            <a:spLocks noGrp="1" noRot="1" noChangeAspect="1" noChangeArrowheads="1" noTextEdit="1"/>
          </p:cNvSpPr>
          <p:nvPr>
            <p:ph type="sldImg"/>
          </p:nvPr>
        </p:nvSpPr>
        <p:spPr>
          <a:xfrm>
            <a:off x="917575" y="744538"/>
            <a:ext cx="4962525" cy="3722687"/>
          </a:xfrm>
          <a:ln/>
        </p:spPr>
      </p:sp>
      <p:sp>
        <p:nvSpPr>
          <p:cNvPr id="4168707"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0753" name="Rectangle 7"/>
          <p:cNvSpPr>
            <a:spLocks noGrp="1" noChangeArrowheads="1"/>
          </p:cNvSpPr>
          <p:nvPr>
            <p:ph type="sldNum" sz="quarter" idx="5"/>
          </p:nvPr>
        </p:nvSpPr>
        <p:spPr>
          <a:noFill/>
        </p:spPr>
        <p:txBody>
          <a:bodyPr/>
          <a:lstStyle/>
          <a:p>
            <a:fld id="{268606D9-9CA9-44B8-A81B-483E3D3C1626}" type="slidenum">
              <a:rPr lang="en-US" altLang="zh-CN" smtClean="0"/>
              <a:pPr/>
              <a:t>94</a:t>
            </a:fld>
            <a:endParaRPr lang="en-US" altLang="zh-CN" smtClean="0"/>
          </a:p>
        </p:txBody>
      </p:sp>
      <p:sp>
        <p:nvSpPr>
          <p:cNvPr id="4170754" name="Rectangle 2"/>
          <p:cNvSpPr>
            <a:spLocks noGrp="1" noRot="1" noChangeAspect="1" noChangeArrowheads="1" noTextEdit="1"/>
          </p:cNvSpPr>
          <p:nvPr>
            <p:ph type="sldImg"/>
          </p:nvPr>
        </p:nvSpPr>
        <p:spPr>
          <a:xfrm>
            <a:off x="917575" y="744538"/>
            <a:ext cx="4962525" cy="3722687"/>
          </a:xfrm>
          <a:ln/>
        </p:spPr>
      </p:sp>
      <p:sp>
        <p:nvSpPr>
          <p:cNvPr id="4170755"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2801" name="Rectangle 7"/>
          <p:cNvSpPr>
            <a:spLocks noGrp="1" noChangeArrowheads="1"/>
          </p:cNvSpPr>
          <p:nvPr>
            <p:ph type="sldNum" sz="quarter" idx="5"/>
          </p:nvPr>
        </p:nvSpPr>
        <p:spPr>
          <a:noFill/>
        </p:spPr>
        <p:txBody>
          <a:bodyPr/>
          <a:lstStyle/>
          <a:p>
            <a:fld id="{26C1A5EA-40A0-4751-ABBD-E4EEBF79E83F}" type="slidenum">
              <a:rPr lang="en-US" altLang="zh-CN" smtClean="0"/>
              <a:pPr/>
              <a:t>95</a:t>
            </a:fld>
            <a:endParaRPr lang="en-US" altLang="zh-CN" smtClean="0"/>
          </a:p>
        </p:txBody>
      </p:sp>
      <p:sp>
        <p:nvSpPr>
          <p:cNvPr id="4172802" name="Rectangle 2"/>
          <p:cNvSpPr>
            <a:spLocks noGrp="1" noRot="1" noChangeAspect="1" noChangeArrowheads="1" noTextEdit="1"/>
          </p:cNvSpPr>
          <p:nvPr>
            <p:ph type="sldImg"/>
          </p:nvPr>
        </p:nvSpPr>
        <p:spPr>
          <a:xfrm>
            <a:off x="917575" y="744538"/>
            <a:ext cx="4962525" cy="3722687"/>
          </a:xfrm>
          <a:ln/>
        </p:spPr>
      </p:sp>
      <p:sp>
        <p:nvSpPr>
          <p:cNvPr id="4172803"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4849" name="Rectangle 7"/>
          <p:cNvSpPr>
            <a:spLocks noGrp="1" noChangeArrowheads="1"/>
          </p:cNvSpPr>
          <p:nvPr>
            <p:ph type="sldNum" sz="quarter" idx="5"/>
          </p:nvPr>
        </p:nvSpPr>
        <p:spPr>
          <a:noFill/>
        </p:spPr>
        <p:txBody>
          <a:bodyPr/>
          <a:lstStyle/>
          <a:p>
            <a:fld id="{ED981B80-CC6F-43E3-8A6A-8E82A2765D12}" type="slidenum">
              <a:rPr lang="en-US" altLang="zh-CN" smtClean="0"/>
              <a:pPr/>
              <a:t>96</a:t>
            </a:fld>
            <a:endParaRPr lang="en-US" altLang="zh-CN" smtClean="0"/>
          </a:p>
        </p:txBody>
      </p:sp>
      <p:sp>
        <p:nvSpPr>
          <p:cNvPr id="4174850" name="Rectangle 2"/>
          <p:cNvSpPr>
            <a:spLocks noGrp="1" noRot="1" noChangeAspect="1" noChangeArrowheads="1" noTextEdit="1"/>
          </p:cNvSpPr>
          <p:nvPr>
            <p:ph type="sldImg"/>
          </p:nvPr>
        </p:nvSpPr>
        <p:spPr>
          <a:xfrm>
            <a:off x="917575" y="744538"/>
            <a:ext cx="4962525" cy="3722687"/>
          </a:xfrm>
          <a:ln/>
        </p:spPr>
      </p:sp>
      <p:sp>
        <p:nvSpPr>
          <p:cNvPr id="4174851" name="Rectangle 3"/>
          <p:cNvSpPr>
            <a:spLocks noGrp="1" noChangeArrowheads="1"/>
          </p:cNvSpPr>
          <p:nvPr>
            <p:ph type="body" idx="1"/>
          </p:nvPr>
        </p:nvSpPr>
        <p:spPr>
          <a:noFill/>
          <a:ln/>
        </p:spPr>
        <p:txBody>
          <a:bodyPr/>
          <a:lstStyle/>
          <a:p>
            <a:pPr eaLnBrk="1" hangingPunct="1"/>
            <a:r>
              <a:rPr lang="zh-CN" altLang="en-US" sz="900" smtClean="0">
                <a:solidFill>
                  <a:srgbClr val="FF0066"/>
                </a:solidFill>
              </a:rPr>
              <a:t>二者的关系：以流程为中心</a:t>
            </a:r>
            <a:r>
              <a:rPr lang="zh-CN" altLang="en-US" sz="900" b="1" smtClean="0">
                <a:solidFill>
                  <a:srgbClr val="FF0066"/>
                </a:solidFill>
              </a:rPr>
              <a:t>的制度是固化流程的手段，是流程运行的支撑，是流程操作细节的指导。流程是制度的核心思想，是制度的“灵魂”</a:t>
            </a:r>
          </a:p>
          <a:p>
            <a:pPr eaLnBrk="1" hangingPunct="1"/>
            <a:r>
              <a:rPr lang="zh-CN" altLang="en-US" b="1" smtClean="0"/>
              <a:t>流程就象河流，流程管理就象河道梳理，制度就是巩固河道的堤坝，那如果是治理象河流一样的流程，那应该用流程管理先梳理河道，河道梳理好了以后再用管理制度这样的堤坝巩固梳理成果，如果只是加固堤坝，河流总有一天会泛滥成灾的。</a:t>
            </a:r>
          </a:p>
          <a:p>
            <a:pPr eaLnBrk="1" hangingPunct="1"/>
            <a:r>
              <a:rPr lang="zh-CN" altLang="en-US" b="1" smtClean="0"/>
              <a:t>从某种意义上说，二者又是同一个事物的两个侧面，相互之间具有密切的联系：流程是制度的灵魂如果制度不能反应流程，就像失去了灵魂，它的执行一定会出现问题。所以制度无法执行时，往往是它所包含的流程有问题。制度是流程得以执行的保证，制度是因流程而存在的，通过适当制度的执行推动流程的执行；流程是建立在对功能团队信任的基础上而设计的，对于因个体原因而影响流程功能实现的现象，只有通过制度进行约束，才能得以制止，进而建立流程的威信。</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2113" name="Rectangle 7"/>
          <p:cNvSpPr>
            <a:spLocks noGrp="1" noChangeArrowheads="1"/>
          </p:cNvSpPr>
          <p:nvPr>
            <p:ph type="sldNum" sz="quarter" idx="5"/>
          </p:nvPr>
        </p:nvSpPr>
        <p:spPr>
          <a:noFill/>
        </p:spPr>
        <p:txBody>
          <a:bodyPr/>
          <a:lstStyle/>
          <a:p>
            <a:fld id="{1AEB3E4F-B7FD-4539-A2A0-DC946D3DFD87}" type="slidenum">
              <a:rPr lang="en-US" altLang="zh-CN" smtClean="0"/>
              <a:pPr/>
              <a:t>8</a:t>
            </a:fld>
            <a:endParaRPr lang="en-US" altLang="zh-CN" smtClean="0"/>
          </a:p>
        </p:txBody>
      </p:sp>
      <p:sp>
        <p:nvSpPr>
          <p:cNvPr id="3802114" name="Rectangle 2"/>
          <p:cNvSpPr>
            <a:spLocks noGrp="1" noRot="1" noChangeAspect="1" noChangeArrowheads="1" noTextEdit="1"/>
          </p:cNvSpPr>
          <p:nvPr>
            <p:ph type="sldImg"/>
          </p:nvPr>
        </p:nvSpPr>
        <p:spPr>
          <a:xfrm>
            <a:off x="917575" y="744538"/>
            <a:ext cx="4964113" cy="3722687"/>
          </a:xfrm>
          <a:ln/>
        </p:spPr>
      </p:sp>
      <p:sp>
        <p:nvSpPr>
          <p:cNvPr id="3802115" name="Rectangle 3"/>
          <p:cNvSpPr>
            <a:spLocks noGrp="1" noChangeArrowheads="1"/>
          </p:cNvSpPr>
          <p:nvPr>
            <p:ph type="body" idx="1"/>
          </p:nvPr>
        </p:nvSpPr>
        <p:spPr>
          <a:xfrm>
            <a:off x="904875" y="4716463"/>
            <a:ext cx="4987925" cy="4465637"/>
          </a:xfrm>
          <a:no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1313" name="Rectangle 7"/>
          <p:cNvSpPr>
            <a:spLocks noGrp="1" noChangeArrowheads="1"/>
          </p:cNvSpPr>
          <p:nvPr>
            <p:ph type="sldNum" sz="quarter" idx="5"/>
          </p:nvPr>
        </p:nvSpPr>
        <p:spPr>
          <a:noFill/>
        </p:spPr>
        <p:txBody>
          <a:bodyPr/>
          <a:lstStyle/>
          <a:p>
            <a:fld id="{A9E86193-083E-4AFB-93F7-B01E7D031E65}" type="slidenum">
              <a:rPr lang="en-US" altLang="zh-CN" smtClean="0"/>
              <a:pPr/>
              <a:t>9</a:t>
            </a:fld>
            <a:endParaRPr lang="en-US" altLang="zh-CN" smtClean="0"/>
          </a:p>
        </p:txBody>
      </p:sp>
      <p:sp>
        <p:nvSpPr>
          <p:cNvPr id="3981314" name="Rectangle 2"/>
          <p:cNvSpPr>
            <a:spLocks noGrp="1" noRot="1" noChangeAspect="1" noChangeArrowheads="1" noTextEdit="1"/>
          </p:cNvSpPr>
          <p:nvPr>
            <p:ph type="sldImg"/>
          </p:nvPr>
        </p:nvSpPr>
        <p:spPr>
          <a:xfrm>
            <a:off x="917575" y="744538"/>
            <a:ext cx="4962525" cy="3722687"/>
          </a:xfrm>
          <a:ln/>
        </p:spPr>
      </p:sp>
      <p:sp>
        <p:nvSpPr>
          <p:cNvPr id="3981315"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5409" name="Rectangle 7"/>
          <p:cNvSpPr>
            <a:spLocks noGrp="1" noChangeArrowheads="1"/>
          </p:cNvSpPr>
          <p:nvPr>
            <p:ph type="sldNum" sz="quarter" idx="5"/>
          </p:nvPr>
        </p:nvSpPr>
        <p:spPr>
          <a:noFill/>
        </p:spPr>
        <p:txBody>
          <a:bodyPr/>
          <a:lstStyle/>
          <a:p>
            <a:fld id="{8172C381-ED26-4EED-BF25-6A757C636182}" type="slidenum">
              <a:rPr lang="en-US" altLang="zh-CN" smtClean="0"/>
              <a:pPr/>
              <a:t>10</a:t>
            </a:fld>
            <a:endParaRPr lang="en-US" altLang="zh-CN" smtClean="0"/>
          </a:p>
        </p:txBody>
      </p:sp>
      <p:sp>
        <p:nvSpPr>
          <p:cNvPr id="3985410" name="Rectangle 2"/>
          <p:cNvSpPr>
            <a:spLocks noGrp="1" noRot="1" noChangeAspect="1" noChangeArrowheads="1" noTextEdit="1"/>
          </p:cNvSpPr>
          <p:nvPr>
            <p:ph type="sldImg"/>
          </p:nvPr>
        </p:nvSpPr>
        <p:spPr>
          <a:xfrm>
            <a:off x="917575" y="744538"/>
            <a:ext cx="4962525" cy="3722687"/>
          </a:xfrm>
          <a:ln/>
        </p:spPr>
      </p:sp>
      <p:sp>
        <p:nvSpPr>
          <p:cNvPr id="3985411"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7457" name="Rectangle 7"/>
          <p:cNvSpPr>
            <a:spLocks noGrp="1" noChangeArrowheads="1"/>
          </p:cNvSpPr>
          <p:nvPr>
            <p:ph type="sldNum" sz="quarter" idx="5"/>
          </p:nvPr>
        </p:nvSpPr>
        <p:spPr>
          <a:noFill/>
        </p:spPr>
        <p:txBody>
          <a:bodyPr/>
          <a:lstStyle/>
          <a:p>
            <a:fld id="{BF3CB2B2-FF55-4D53-AF33-8D4BACA52554}" type="slidenum">
              <a:rPr lang="en-US" altLang="zh-CN" smtClean="0"/>
              <a:pPr/>
              <a:t>11</a:t>
            </a:fld>
            <a:endParaRPr lang="en-US" altLang="zh-CN" smtClean="0"/>
          </a:p>
        </p:txBody>
      </p:sp>
      <p:sp>
        <p:nvSpPr>
          <p:cNvPr id="3987458" name="Rectangle 2"/>
          <p:cNvSpPr>
            <a:spLocks noGrp="1" noRot="1" noChangeAspect="1" noChangeArrowheads="1" noTextEdit="1"/>
          </p:cNvSpPr>
          <p:nvPr>
            <p:ph type="sldImg"/>
          </p:nvPr>
        </p:nvSpPr>
        <p:spPr>
          <a:xfrm>
            <a:off x="917575" y="744538"/>
            <a:ext cx="4962525" cy="3722687"/>
          </a:xfrm>
          <a:ln/>
        </p:spPr>
      </p:sp>
      <p:sp>
        <p:nvSpPr>
          <p:cNvPr id="3987459"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9505" name="Rectangle 7"/>
          <p:cNvSpPr>
            <a:spLocks noGrp="1" noChangeArrowheads="1"/>
          </p:cNvSpPr>
          <p:nvPr>
            <p:ph type="sldNum" sz="quarter" idx="5"/>
          </p:nvPr>
        </p:nvSpPr>
        <p:spPr>
          <a:noFill/>
        </p:spPr>
        <p:txBody>
          <a:bodyPr/>
          <a:lstStyle/>
          <a:p>
            <a:fld id="{7F4C3C20-1F51-4819-AECF-BC9C51C606CD}" type="slidenum">
              <a:rPr lang="en-US" altLang="zh-CN" smtClean="0"/>
              <a:pPr/>
              <a:t>12</a:t>
            </a:fld>
            <a:endParaRPr lang="en-US" altLang="zh-CN" smtClean="0"/>
          </a:p>
        </p:txBody>
      </p:sp>
      <p:sp>
        <p:nvSpPr>
          <p:cNvPr id="3989506" name="Rectangle 2"/>
          <p:cNvSpPr>
            <a:spLocks noGrp="1" noRot="1" noChangeAspect="1" noChangeArrowheads="1" noTextEdit="1"/>
          </p:cNvSpPr>
          <p:nvPr>
            <p:ph type="sldImg"/>
          </p:nvPr>
        </p:nvSpPr>
        <p:spPr>
          <a:xfrm>
            <a:off x="917575" y="744538"/>
            <a:ext cx="4962525" cy="3722687"/>
          </a:xfrm>
          <a:ln/>
        </p:spPr>
      </p:sp>
      <p:sp>
        <p:nvSpPr>
          <p:cNvPr id="3989507"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1553" name="Rectangle 7"/>
          <p:cNvSpPr>
            <a:spLocks noGrp="1" noChangeArrowheads="1"/>
          </p:cNvSpPr>
          <p:nvPr>
            <p:ph type="sldNum" sz="quarter" idx="5"/>
          </p:nvPr>
        </p:nvSpPr>
        <p:spPr>
          <a:noFill/>
        </p:spPr>
        <p:txBody>
          <a:bodyPr/>
          <a:lstStyle/>
          <a:p>
            <a:fld id="{3AAA3F77-5409-4AD9-BC2F-6CEA1FF8D8BA}" type="slidenum">
              <a:rPr lang="en-US" altLang="zh-CN" smtClean="0"/>
              <a:pPr/>
              <a:t>13</a:t>
            </a:fld>
            <a:endParaRPr lang="en-US" altLang="zh-CN" smtClean="0"/>
          </a:p>
        </p:txBody>
      </p:sp>
      <p:sp>
        <p:nvSpPr>
          <p:cNvPr id="3991554" name="Rectangle 2"/>
          <p:cNvSpPr>
            <a:spLocks noGrp="1" noRot="1" noChangeAspect="1" noChangeArrowheads="1" noTextEdit="1"/>
          </p:cNvSpPr>
          <p:nvPr>
            <p:ph type="sldImg"/>
          </p:nvPr>
        </p:nvSpPr>
        <p:spPr>
          <a:xfrm>
            <a:off x="917575" y="744538"/>
            <a:ext cx="4962525" cy="3722687"/>
          </a:xfrm>
          <a:ln/>
        </p:spPr>
      </p:sp>
      <p:sp>
        <p:nvSpPr>
          <p:cNvPr id="3991555"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673" name="Rectangle 7"/>
          <p:cNvSpPr>
            <a:spLocks noGrp="1" noChangeArrowheads="1"/>
          </p:cNvSpPr>
          <p:nvPr>
            <p:ph type="sldNum" sz="quarter" idx="5"/>
          </p:nvPr>
        </p:nvSpPr>
        <p:spPr>
          <a:noFill/>
        </p:spPr>
        <p:txBody>
          <a:bodyPr/>
          <a:lstStyle/>
          <a:p>
            <a:fld id="{68777391-6301-406D-9E16-04453F4FCB87}" type="slidenum">
              <a:rPr lang="en-US" altLang="zh-CN" smtClean="0"/>
              <a:pPr/>
              <a:t>17</a:t>
            </a:fld>
            <a:endParaRPr lang="en-US" altLang="zh-CN" smtClean="0"/>
          </a:p>
        </p:txBody>
      </p:sp>
      <p:sp>
        <p:nvSpPr>
          <p:cNvPr id="3996674" name="Rectangle 2"/>
          <p:cNvSpPr>
            <a:spLocks noGrp="1" noRot="1" noChangeAspect="1" noChangeArrowheads="1" noTextEdit="1"/>
          </p:cNvSpPr>
          <p:nvPr>
            <p:ph type="sldImg"/>
          </p:nvPr>
        </p:nvSpPr>
        <p:spPr>
          <a:xfrm>
            <a:off x="917575" y="744538"/>
            <a:ext cx="4962525" cy="3722687"/>
          </a:xfrm>
          <a:ln/>
        </p:spPr>
      </p:sp>
      <p:sp>
        <p:nvSpPr>
          <p:cNvPr id="3996675"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
            <a:ext cx="2057400" cy="6049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6200"/>
            <a:ext cx="6019800" cy="6049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76200"/>
            <a:ext cx="8229600" cy="6049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8153400" cy="533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auto">
          <a:xfrm>
            <a:off x="0" y="0"/>
            <a:ext cx="9144000" cy="6858000"/>
          </a:xfrm>
          <a:prstGeom prst="rect">
            <a:avLst/>
          </a:prstGeom>
          <a:noFill/>
          <a:ln w="9525">
            <a:noFill/>
            <a:miter lim="800000"/>
            <a:headEnd/>
            <a:tailEnd/>
          </a:ln>
          <a:effectLst/>
        </p:spPr>
        <p:txBody>
          <a:bodyPr anchor="ctr">
            <a:spAutoFit/>
          </a:bodyPr>
          <a:lstStyle/>
          <a:p>
            <a:pPr algn="ctr">
              <a:defRPr/>
            </a:pPr>
            <a:endParaRPr lang="zh-CN" altLang="en-US"/>
          </a:p>
        </p:txBody>
      </p:sp>
      <p:sp>
        <p:nvSpPr>
          <p:cNvPr id="1027" name="Rectangle 2"/>
          <p:cNvSpPr>
            <a:spLocks noGrp="1" noChangeArrowheads="1"/>
          </p:cNvSpPr>
          <p:nvPr>
            <p:ph type="title"/>
          </p:nvPr>
        </p:nvSpPr>
        <p:spPr bwMode="auto">
          <a:xfrm>
            <a:off x="533400" y="76200"/>
            <a:ext cx="8153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1" name="Rectangle 7"/>
          <p:cNvSpPr>
            <a:spLocks noChangeArrowheads="1"/>
          </p:cNvSpPr>
          <p:nvPr/>
        </p:nvSpPr>
        <p:spPr bwMode="auto">
          <a:xfrm>
            <a:off x="8753475" y="6553200"/>
            <a:ext cx="400050" cy="304800"/>
          </a:xfrm>
          <a:prstGeom prst="rect">
            <a:avLst/>
          </a:prstGeom>
          <a:noFill/>
          <a:ln w="9525">
            <a:noFill/>
            <a:miter lim="800000"/>
            <a:headEnd/>
            <a:tailEnd/>
          </a:ln>
          <a:effectLst/>
        </p:spPr>
        <p:txBody>
          <a:bodyPr wrap="none">
            <a:spAutoFit/>
          </a:bodyPr>
          <a:lstStyle/>
          <a:p>
            <a:pPr>
              <a:defRPr/>
            </a:pPr>
            <a:fld id="{F353F82E-0121-462D-9E1C-9676DCF8FC56}" type="slidenum">
              <a:rPr lang="en-US" altLang="zh-CN" sz="1400">
                <a:solidFill>
                  <a:schemeClr val="bg1"/>
                </a:solidFill>
                <a:latin typeface="Arial" pitchFamily="34" charset="0"/>
              </a:rPr>
              <a:pPr>
                <a:defRPr/>
              </a:pPr>
              <a:t>‹#›</a:t>
            </a:fld>
            <a:endParaRPr lang="en-US" altLang="zh-CN" sz="1400">
              <a:solidFill>
                <a:schemeClr val="bg1"/>
              </a:solidFill>
              <a:latin typeface="Arial" pitchFamily="34" charset="0"/>
            </a:endParaRPr>
          </a:p>
        </p:txBody>
      </p:sp>
      <p:sp>
        <p:nvSpPr>
          <p:cNvPr id="1033" name="Line 9"/>
          <p:cNvSpPr>
            <a:spLocks noChangeShapeType="1"/>
          </p:cNvSpPr>
          <p:nvPr/>
        </p:nvSpPr>
        <p:spPr bwMode="auto">
          <a:xfrm>
            <a:off x="533400" y="685800"/>
            <a:ext cx="8077200" cy="0"/>
          </a:xfrm>
          <a:prstGeom prst="line">
            <a:avLst/>
          </a:prstGeom>
          <a:noFill/>
          <a:ln w="38100">
            <a:solidFill>
              <a:schemeClr val="accent2"/>
            </a:solidFill>
            <a:round/>
            <a:headEnd/>
            <a:tailEnd/>
          </a:ln>
          <a:effectLst/>
        </p:spPr>
        <p:txBody>
          <a:bodyPr wrap="none" anchor="ctr"/>
          <a:lstStyle/>
          <a:p>
            <a:pPr algn="ctr">
              <a:defRPr/>
            </a:pPr>
            <a:endParaRPr lang="zh-CN" altLang="en-US"/>
          </a:p>
        </p:txBody>
      </p:sp>
      <p:sp>
        <p:nvSpPr>
          <p:cNvPr id="1034" name="Line 10"/>
          <p:cNvSpPr>
            <a:spLocks noChangeShapeType="1"/>
          </p:cNvSpPr>
          <p:nvPr/>
        </p:nvSpPr>
        <p:spPr bwMode="auto">
          <a:xfrm>
            <a:off x="993775" y="6248400"/>
            <a:ext cx="6934200" cy="0"/>
          </a:xfrm>
          <a:prstGeom prst="line">
            <a:avLst/>
          </a:prstGeom>
          <a:noFill/>
          <a:ln w="12700">
            <a:solidFill>
              <a:srgbClr val="000099"/>
            </a:solidFill>
            <a:round/>
            <a:headEnd/>
            <a:tailEnd/>
          </a:ln>
          <a:effectLst/>
        </p:spPr>
        <p:txBody>
          <a:bodyPr wrap="none"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Lst>
  <p:txStyles>
    <p:titleStyle>
      <a:lvl1pPr algn="l" rtl="0" eaLnBrk="0" fontAlgn="base" hangingPunct="0">
        <a:spcBef>
          <a:spcPct val="0"/>
        </a:spcBef>
        <a:spcAft>
          <a:spcPct val="0"/>
        </a:spcAft>
        <a:defRPr kumimoji="1" sz="2400" b="1">
          <a:solidFill>
            <a:schemeClr val="accent2"/>
          </a:solidFill>
          <a:latin typeface="+mj-lt"/>
          <a:ea typeface="+mj-ea"/>
          <a:cs typeface="+mj-cs"/>
        </a:defRPr>
      </a:lvl1pPr>
      <a:lvl2pPr algn="l" rtl="0" eaLnBrk="0" fontAlgn="base" hangingPunct="0">
        <a:spcBef>
          <a:spcPct val="0"/>
        </a:spcBef>
        <a:spcAft>
          <a:spcPct val="0"/>
        </a:spcAft>
        <a:defRPr kumimoji="1" sz="2400" b="1">
          <a:solidFill>
            <a:schemeClr val="accent2"/>
          </a:solidFill>
          <a:latin typeface="Arial" pitchFamily="34" charset="0"/>
          <a:ea typeface="黑体" pitchFamily="49" charset="-122"/>
        </a:defRPr>
      </a:lvl2pPr>
      <a:lvl3pPr algn="l" rtl="0" eaLnBrk="0" fontAlgn="base" hangingPunct="0">
        <a:spcBef>
          <a:spcPct val="0"/>
        </a:spcBef>
        <a:spcAft>
          <a:spcPct val="0"/>
        </a:spcAft>
        <a:defRPr kumimoji="1" sz="2400" b="1">
          <a:solidFill>
            <a:schemeClr val="accent2"/>
          </a:solidFill>
          <a:latin typeface="Arial" pitchFamily="34" charset="0"/>
          <a:ea typeface="黑体" pitchFamily="49" charset="-122"/>
        </a:defRPr>
      </a:lvl3pPr>
      <a:lvl4pPr algn="l" rtl="0" eaLnBrk="0" fontAlgn="base" hangingPunct="0">
        <a:spcBef>
          <a:spcPct val="0"/>
        </a:spcBef>
        <a:spcAft>
          <a:spcPct val="0"/>
        </a:spcAft>
        <a:defRPr kumimoji="1" sz="2400" b="1">
          <a:solidFill>
            <a:schemeClr val="accent2"/>
          </a:solidFill>
          <a:latin typeface="Arial" pitchFamily="34" charset="0"/>
          <a:ea typeface="黑体" pitchFamily="49" charset="-122"/>
        </a:defRPr>
      </a:lvl4pPr>
      <a:lvl5pPr algn="l" rtl="0" eaLnBrk="0" fontAlgn="base" hangingPunct="0">
        <a:spcBef>
          <a:spcPct val="0"/>
        </a:spcBef>
        <a:spcAft>
          <a:spcPct val="0"/>
        </a:spcAft>
        <a:defRPr kumimoji="1" sz="2400" b="1">
          <a:solidFill>
            <a:schemeClr val="accent2"/>
          </a:solidFill>
          <a:latin typeface="Arial" pitchFamily="34" charset="0"/>
          <a:ea typeface="黑体" pitchFamily="49" charset="-122"/>
        </a:defRPr>
      </a:lvl5pPr>
      <a:lvl6pPr marL="457200" algn="l" rtl="0" fontAlgn="base">
        <a:spcBef>
          <a:spcPct val="0"/>
        </a:spcBef>
        <a:spcAft>
          <a:spcPct val="0"/>
        </a:spcAft>
        <a:defRPr kumimoji="1" sz="2400" b="1">
          <a:solidFill>
            <a:schemeClr val="accent2"/>
          </a:solidFill>
          <a:latin typeface="Arial" pitchFamily="34" charset="0"/>
          <a:ea typeface="黑体" pitchFamily="49" charset="-122"/>
        </a:defRPr>
      </a:lvl6pPr>
      <a:lvl7pPr marL="914400" algn="l" rtl="0" fontAlgn="base">
        <a:spcBef>
          <a:spcPct val="0"/>
        </a:spcBef>
        <a:spcAft>
          <a:spcPct val="0"/>
        </a:spcAft>
        <a:defRPr kumimoji="1" sz="2400" b="1">
          <a:solidFill>
            <a:schemeClr val="accent2"/>
          </a:solidFill>
          <a:latin typeface="Arial" pitchFamily="34" charset="0"/>
          <a:ea typeface="黑体" pitchFamily="49" charset="-122"/>
        </a:defRPr>
      </a:lvl7pPr>
      <a:lvl8pPr marL="1371600" algn="l" rtl="0" fontAlgn="base">
        <a:spcBef>
          <a:spcPct val="0"/>
        </a:spcBef>
        <a:spcAft>
          <a:spcPct val="0"/>
        </a:spcAft>
        <a:defRPr kumimoji="1" sz="2400" b="1">
          <a:solidFill>
            <a:schemeClr val="accent2"/>
          </a:solidFill>
          <a:latin typeface="Arial" pitchFamily="34" charset="0"/>
          <a:ea typeface="黑体" pitchFamily="49" charset="-122"/>
        </a:defRPr>
      </a:lvl8pPr>
      <a:lvl9pPr marL="1828800" algn="l" rtl="0" fontAlgn="base">
        <a:spcBef>
          <a:spcPct val="0"/>
        </a:spcBef>
        <a:spcAft>
          <a:spcPct val="0"/>
        </a:spcAft>
        <a:defRPr kumimoji="1" sz="2400" b="1">
          <a:solidFill>
            <a:schemeClr val="accent2"/>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50946" name="Rectangle 2"/>
          <p:cNvSpPr>
            <a:spLocks noChangeArrowheads="1"/>
          </p:cNvSpPr>
          <p:nvPr/>
        </p:nvSpPr>
        <p:spPr bwMode="auto">
          <a:xfrm>
            <a:off x="8753475" y="6553200"/>
            <a:ext cx="400050" cy="304800"/>
          </a:xfrm>
          <a:prstGeom prst="rect">
            <a:avLst/>
          </a:prstGeom>
          <a:noFill/>
          <a:ln w="9525">
            <a:noFill/>
            <a:miter lim="800000"/>
            <a:headEnd/>
            <a:tailEnd/>
          </a:ln>
          <a:effectLst/>
        </p:spPr>
        <p:txBody>
          <a:bodyPr wrap="none">
            <a:spAutoFit/>
          </a:bodyPr>
          <a:lstStyle/>
          <a:p>
            <a:pPr>
              <a:defRPr/>
            </a:pPr>
            <a:fld id="{42FC99F9-5033-41A3-9D51-D91786471D2A}" type="slidenum">
              <a:rPr lang="en-US" altLang="zh-CN" sz="1400">
                <a:solidFill>
                  <a:schemeClr val="bg1"/>
                </a:solidFill>
                <a:latin typeface="Arial" pitchFamily="34" charset="0"/>
              </a:rPr>
              <a:pPr>
                <a:defRPr/>
              </a:pPr>
              <a:t>‹#›</a:t>
            </a:fld>
            <a:endParaRPr lang="en-US" altLang="zh-CN" sz="1400">
              <a:solidFill>
                <a:schemeClr val="bg1"/>
              </a:solidFill>
              <a:latin typeface="Arial" pitchFamily="34" charset="0"/>
            </a:endParaRPr>
          </a:p>
        </p:txBody>
      </p:sp>
      <p:sp>
        <p:nvSpPr>
          <p:cNvPr id="4050947" name="Line 3"/>
          <p:cNvSpPr>
            <a:spLocks noChangeShapeType="1"/>
          </p:cNvSpPr>
          <p:nvPr/>
        </p:nvSpPr>
        <p:spPr bwMode="auto">
          <a:xfrm>
            <a:off x="609600" y="6248400"/>
            <a:ext cx="8229600" cy="0"/>
          </a:xfrm>
          <a:prstGeom prst="line">
            <a:avLst/>
          </a:prstGeom>
          <a:noFill/>
          <a:ln w="19050">
            <a:solidFill>
              <a:srgbClr val="000099"/>
            </a:solidFill>
            <a:round/>
            <a:headEnd/>
            <a:tailEnd/>
          </a:ln>
          <a:effectLst/>
        </p:spPr>
        <p:txBody>
          <a:bodyPr wrap="none" anchor="ctr"/>
          <a:lstStyle/>
          <a:p>
            <a:pPr algn="ctr">
              <a:defRPr/>
            </a:pPr>
            <a:endParaRPr lang="zh-CN" altLang="en-US"/>
          </a:p>
        </p:txBody>
      </p:sp>
      <p:sp>
        <p:nvSpPr>
          <p:cNvPr id="4050949" name="Line 5"/>
          <p:cNvSpPr>
            <a:spLocks noChangeShapeType="1"/>
          </p:cNvSpPr>
          <p:nvPr userDrawn="1"/>
        </p:nvSpPr>
        <p:spPr bwMode="auto">
          <a:xfrm>
            <a:off x="250825" y="765175"/>
            <a:ext cx="8569325" cy="0"/>
          </a:xfrm>
          <a:prstGeom prst="line">
            <a:avLst/>
          </a:prstGeom>
          <a:noFill/>
          <a:ln w="38100">
            <a:solidFill>
              <a:schemeClr val="accent2"/>
            </a:solidFill>
            <a:round/>
            <a:headEnd/>
            <a:tailEnd/>
          </a:ln>
          <a:effectLst/>
        </p:spPr>
        <p:txBody>
          <a:bodyPr wrap="none"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1" r:id="rId3"/>
    <p:sldLayoutId id="2147483670" r:id="rId4"/>
    <p:sldLayoutId id="2147483669" r:id="rId5"/>
    <p:sldLayoutId id="2147483668" r:id="rId6"/>
    <p:sldLayoutId id="2147483667" r:id="rId7"/>
    <p:sldLayoutId id="2147483666" r:id="rId8"/>
    <p:sldLayoutId id="2147483665" r:id="rId9"/>
    <p:sldLayoutId id="2147483664" r:id="rId10"/>
    <p:sldLayoutId id="2147483663" r:id="rId11"/>
  </p:sldLayoutIdLst>
  <p:txStyles>
    <p:titleStyle>
      <a:lvl1pPr algn="l" rtl="0" eaLnBrk="0" fontAlgn="base" hangingPunct="0">
        <a:spcBef>
          <a:spcPct val="0"/>
        </a:spcBef>
        <a:spcAft>
          <a:spcPct val="0"/>
        </a:spcAft>
        <a:defRPr sz="2800" b="1">
          <a:solidFill>
            <a:srgbClr val="000099"/>
          </a:solidFill>
          <a:latin typeface="+mj-lt"/>
          <a:ea typeface="+mj-ea"/>
          <a:cs typeface="+mj-cs"/>
        </a:defRPr>
      </a:lvl1pPr>
      <a:lvl2pPr algn="l" rtl="0" eaLnBrk="0" fontAlgn="base" hangingPunct="0">
        <a:spcBef>
          <a:spcPct val="0"/>
        </a:spcBef>
        <a:spcAft>
          <a:spcPct val="0"/>
        </a:spcAft>
        <a:defRPr sz="2800" b="1">
          <a:solidFill>
            <a:srgbClr val="000099"/>
          </a:solidFill>
          <a:latin typeface="Arial" pitchFamily="34" charset="0"/>
          <a:ea typeface="宋体" pitchFamily="2" charset="-122"/>
        </a:defRPr>
      </a:lvl2pPr>
      <a:lvl3pPr algn="l" rtl="0" eaLnBrk="0" fontAlgn="base" hangingPunct="0">
        <a:spcBef>
          <a:spcPct val="0"/>
        </a:spcBef>
        <a:spcAft>
          <a:spcPct val="0"/>
        </a:spcAft>
        <a:defRPr sz="2800" b="1">
          <a:solidFill>
            <a:srgbClr val="000099"/>
          </a:solidFill>
          <a:latin typeface="Arial" pitchFamily="34" charset="0"/>
          <a:ea typeface="宋体" pitchFamily="2" charset="-122"/>
        </a:defRPr>
      </a:lvl3pPr>
      <a:lvl4pPr algn="l" rtl="0" eaLnBrk="0" fontAlgn="base" hangingPunct="0">
        <a:spcBef>
          <a:spcPct val="0"/>
        </a:spcBef>
        <a:spcAft>
          <a:spcPct val="0"/>
        </a:spcAft>
        <a:defRPr sz="2800" b="1">
          <a:solidFill>
            <a:srgbClr val="000099"/>
          </a:solidFill>
          <a:latin typeface="Arial" pitchFamily="34" charset="0"/>
          <a:ea typeface="宋体" pitchFamily="2" charset="-122"/>
        </a:defRPr>
      </a:lvl4pPr>
      <a:lvl5pPr algn="l" rtl="0" eaLnBrk="0" fontAlgn="base" hangingPunct="0">
        <a:spcBef>
          <a:spcPct val="0"/>
        </a:spcBef>
        <a:spcAft>
          <a:spcPct val="0"/>
        </a:spcAft>
        <a:defRPr sz="2800" b="1">
          <a:solidFill>
            <a:srgbClr val="000099"/>
          </a:solidFill>
          <a:latin typeface="Arial" pitchFamily="34" charset="0"/>
          <a:ea typeface="宋体" pitchFamily="2" charset="-122"/>
        </a:defRPr>
      </a:lvl5pPr>
      <a:lvl6pPr marL="457200" algn="l" rtl="0" fontAlgn="base">
        <a:spcBef>
          <a:spcPct val="0"/>
        </a:spcBef>
        <a:spcAft>
          <a:spcPct val="0"/>
        </a:spcAft>
        <a:defRPr sz="2800" b="1">
          <a:solidFill>
            <a:srgbClr val="000099"/>
          </a:solidFill>
          <a:latin typeface="Arial" pitchFamily="34" charset="0"/>
          <a:ea typeface="宋体" pitchFamily="2" charset="-122"/>
        </a:defRPr>
      </a:lvl6pPr>
      <a:lvl7pPr marL="914400" algn="l" rtl="0" fontAlgn="base">
        <a:spcBef>
          <a:spcPct val="0"/>
        </a:spcBef>
        <a:spcAft>
          <a:spcPct val="0"/>
        </a:spcAft>
        <a:defRPr sz="2800" b="1">
          <a:solidFill>
            <a:srgbClr val="000099"/>
          </a:solidFill>
          <a:latin typeface="Arial" pitchFamily="34" charset="0"/>
          <a:ea typeface="宋体" pitchFamily="2" charset="-122"/>
        </a:defRPr>
      </a:lvl7pPr>
      <a:lvl8pPr marL="1371600" algn="l" rtl="0" fontAlgn="base">
        <a:spcBef>
          <a:spcPct val="0"/>
        </a:spcBef>
        <a:spcAft>
          <a:spcPct val="0"/>
        </a:spcAft>
        <a:defRPr sz="2800" b="1">
          <a:solidFill>
            <a:srgbClr val="000099"/>
          </a:solidFill>
          <a:latin typeface="Arial" pitchFamily="34" charset="0"/>
          <a:ea typeface="宋体" pitchFamily="2" charset="-122"/>
        </a:defRPr>
      </a:lvl8pPr>
      <a:lvl9pPr marL="1828800" algn="l" rtl="0" fontAlgn="base">
        <a:spcBef>
          <a:spcPct val="0"/>
        </a:spcBef>
        <a:spcAft>
          <a:spcPct val="0"/>
        </a:spcAft>
        <a:defRPr sz="2800" b="1">
          <a:solidFill>
            <a:srgbClr val="000099"/>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mn-ea"/>
        </a:defRPr>
      </a:lvl2pPr>
      <a:lvl3pPr marL="1143000" indent="-228600" algn="l" rtl="0" eaLnBrk="0" fontAlgn="base" hangingPunct="0">
        <a:spcBef>
          <a:spcPct val="20000"/>
        </a:spcBef>
        <a:spcAft>
          <a:spcPct val="0"/>
        </a:spcAft>
        <a:buChar char="•"/>
        <a:defRPr sz="2000" b="1">
          <a:solidFill>
            <a:schemeClr val="tx1"/>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b="1">
          <a:solidFill>
            <a:schemeClr val="tx1"/>
          </a:solidFill>
          <a:latin typeface="+mn-lt"/>
          <a:ea typeface="+mn-ea"/>
        </a:defRPr>
      </a:lvl6pPr>
      <a:lvl7pPr marL="2971800" indent="-228600" algn="l" rtl="0" fontAlgn="base">
        <a:spcBef>
          <a:spcPct val="20000"/>
        </a:spcBef>
        <a:spcAft>
          <a:spcPct val="0"/>
        </a:spcAft>
        <a:buChar char="»"/>
        <a:defRPr b="1">
          <a:solidFill>
            <a:schemeClr val="tx1"/>
          </a:solidFill>
          <a:latin typeface="+mn-lt"/>
          <a:ea typeface="+mn-ea"/>
        </a:defRPr>
      </a:lvl7pPr>
      <a:lvl8pPr marL="3429000" indent="-228600" algn="l" rtl="0" fontAlgn="base">
        <a:spcBef>
          <a:spcPct val="20000"/>
        </a:spcBef>
        <a:spcAft>
          <a:spcPct val="0"/>
        </a:spcAft>
        <a:buChar char="»"/>
        <a:defRPr b="1">
          <a:solidFill>
            <a:schemeClr val="tx1"/>
          </a:solidFill>
          <a:latin typeface="+mn-lt"/>
          <a:ea typeface="+mn-ea"/>
        </a:defRPr>
      </a:lvl8pPr>
      <a:lvl9pPr marL="3886200" indent="-228600" algn="l" rtl="0" fontAlgn="base">
        <a:spcBef>
          <a:spcPct val="20000"/>
        </a:spcBef>
        <a:spcAft>
          <a:spcPct val="0"/>
        </a:spcAft>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4.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5.w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6.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8.wmf"/><Relationship Id="rId4"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1.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5.bin"/><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1.wmf"/><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6.wmf"/><Relationship Id="rId5" Type="http://schemas.openxmlformats.org/officeDocument/2006/relationships/oleObject" Target="../embeddings/oleObject20.bin"/><Relationship Id="rId4" Type="http://schemas.openxmlformats.org/officeDocument/2006/relationships/image" Target="../media/image1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9.wmf"/><Relationship Id="rId5" Type="http://schemas.openxmlformats.org/officeDocument/2006/relationships/oleObject" Target="../embeddings/oleObject23.bin"/><Relationship Id="rId4" Type="http://schemas.openxmlformats.org/officeDocument/2006/relationships/image" Target="../media/image1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1.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23.vml"/><Relationship Id="rId4" Type="http://schemas.openxmlformats.org/officeDocument/2006/relationships/image" Target="../media/image2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3.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1.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29.vml"/><Relationship Id="rId5" Type="http://schemas.openxmlformats.org/officeDocument/2006/relationships/image" Target="../media/image1.wmf"/><Relationship Id="rId4" Type="http://schemas.openxmlformats.org/officeDocument/2006/relationships/oleObject" Target="../embeddings/oleObject33.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35.wmf"/><Relationship Id="rId3" Type="http://schemas.openxmlformats.org/officeDocument/2006/relationships/notesSlide" Target="../notesSlides/notesSlide18.xml"/><Relationship Id="rId7" Type="http://schemas.openxmlformats.org/officeDocument/2006/relationships/image" Target="../media/image31.wmf"/><Relationship Id="rId12"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35.bin"/><Relationship Id="rId11" Type="http://schemas.openxmlformats.org/officeDocument/2006/relationships/image" Target="../media/image33.png"/><Relationship Id="rId5" Type="http://schemas.openxmlformats.org/officeDocument/2006/relationships/image" Target="../media/image30.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32.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5.xml"/><Relationship Id="rId1" Type="http://schemas.openxmlformats.org/officeDocument/2006/relationships/vmlDrawing" Target="../drawings/vmlDrawing31.vml"/><Relationship Id="rId6" Type="http://schemas.openxmlformats.org/officeDocument/2006/relationships/image" Target="../media/image37.emf"/><Relationship Id="rId5" Type="http://schemas.openxmlformats.org/officeDocument/2006/relationships/oleObject" Target="../embeddings/oleObject39.bin"/><Relationship Id="rId4" Type="http://schemas.openxmlformats.org/officeDocument/2006/relationships/image" Target="../media/image36.e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32.vml"/><Relationship Id="rId5" Type="http://schemas.openxmlformats.org/officeDocument/2006/relationships/image" Target="../media/image38.wmf"/><Relationship Id="rId4" Type="http://schemas.openxmlformats.org/officeDocument/2006/relationships/oleObject" Target="../embeddings/oleObject40.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41.wmf"/><Relationship Id="rId5" Type="http://schemas.openxmlformats.org/officeDocument/2006/relationships/oleObject" Target="../embeddings/oleObject42.bin"/><Relationship Id="rId4" Type="http://schemas.openxmlformats.org/officeDocument/2006/relationships/image" Target="../media/image40.wmf"/></Relationships>
</file>

<file path=ppt/slides/_rels/slide88.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w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endParaRPr lang="zh-CN" altLang="zh-CN" smtClean="0"/>
          </a:p>
        </p:txBody>
      </p:sp>
      <p:sp>
        <p:nvSpPr>
          <p:cNvPr id="29698" name="Rectangle 3"/>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p>
            <a:pPr algn="ctr"/>
            <a:endParaRPr lang="zh-CN" altLang="zh-CN" sz="2400"/>
          </a:p>
        </p:txBody>
      </p:sp>
      <p:sp>
        <p:nvSpPr>
          <p:cNvPr id="29700" name="Line 5"/>
          <p:cNvSpPr>
            <a:spLocks noChangeShapeType="1"/>
          </p:cNvSpPr>
          <p:nvPr/>
        </p:nvSpPr>
        <p:spPr bwMode="auto">
          <a:xfrm>
            <a:off x="533400" y="2057400"/>
            <a:ext cx="8077200" cy="0"/>
          </a:xfrm>
          <a:prstGeom prst="line">
            <a:avLst/>
          </a:prstGeom>
          <a:noFill/>
          <a:ln w="38100">
            <a:solidFill>
              <a:schemeClr val="folHlink"/>
            </a:solidFill>
            <a:round/>
            <a:headEnd/>
            <a:tailEnd/>
          </a:ln>
        </p:spPr>
        <p:txBody>
          <a:bodyPr/>
          <a:lstStyle/>
          <a:p>
            <a:endParaRPr lang="zh-CN" altLang="en-US"/>
          </a:p>
        </p:txBody>
      </p:sp>
      <p:sp>
        <p:nvSpPr>
          <p:cNvPr id="29702" name="Text Box 7"/>
          <p:cNvSpPr txBox="1">
            <a:spLocks noChangeArrowheads="1"/>
          </p:cNvSpPr>
          <p:nvPr/>
        </p:nvSpPr>
        <p:spPr bwMode="auto">
          <a:xfrm>
            <a:off x="457200" y="2286000"/>
            <a:ext cx="8382000" cy="1175706"/>
          </a:xfrm>
          <a:prstGeom prst="rect">
            <a:avLst/>
          </a:prstGeom>
          <a:noFill/>
          <a:ln w="9525">
            <a:noFill/>
            <a:miter lim="800000"/>
            <a:headEnd/>
            <a:tailEnd/>
          </a:ln>
        </p:spPr>
        <p:txBody>
          <a:bodyPr>
            <a:spAutoFit/>
          </a:bodyPr>
          <a:lstStyle/>
          <a:p>
            <a:pPr algn="ctr">
              <a:spcBef>
                <a:spcPct val="20000"/>
              </a:spcBef>
            </a:pPr>
            <a:r>
              <a:rPr lang="zh-CN" altLang="en-US" sz="3200" b="1" dirty="0" smtClean="0">
                <a:solidFill>
                  <a:schemeClr val="accent2"/>
                </a:solidFill>
                <a:ea typeface="黑体" pitchFamily="2" charset="-122"/>
              </a:rPr>
              <a:t>研发项目管理</a:t>
            </a:r>
            <a:r>
              <a:rPr lang="en-US" altLang="zh-CN" sz="2800" dirty="0" smtClean="0">
                <a:solidFill>
                  <a:schemeClr val="accent2"/>
                </a:solidFill>
                <a:ea typeface="黑体" pitchFamily="2" charset="-122"/>
              </a:rPr>
              <a:t>——</a:t>
            </a:r>
            <a:r>
              <a:rPr lang="en-US" altLang="zh-CN" sz="2800" dirty="0">
                <a:solidFill>
                  <a:schemeClr val="accent2"/>
                </a:solidFill>
                <a:ea typeface="黑体" pitchFamily="2" charset="-122"/>
              </a:rPr>
              <a:t>IPD</a:t>
            </a:r>
            <a:r>
              <a:rPr lang="zh-CN" altLang="en-US" sz="2800" dirty="0">
                <a:solidFill>
                  <a:schemeClr val="accent2"/>
                </a:solidFill>
                <a:ea typeface="黑体" pitchFamily="2" charset="-122"/>
              </a:rPr>
              <a:t>流程管理</a:t>
            </a:r>
          </a:p>
          <a:p>
            <a:pPr>
              <a:spcBef>
                <a:spcPct val="20000"/>
              </a:spcBef>
            </a:pPr>
            <a:endParaRPr lang="zh-CN" altLang="en-US" sz="3200" b="1" dirty="0">
              <a:solidFill>
                <a:schemeClr val="accent2"/>
              </a:solidFill>
              <a:ea typeface="黑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4389" name="Rectangle 2"/>
          <p:cNvSpPr>
            <a:spLocks noGrp="1" noChangeArrowheads="1"/>
          </p:cNvSpPr>
          <p:nvPr>
            <p:ph type="title"/>
          </p:nvPr>
        </p:nvSpPr>
        <p:spPr/>
        <p:txBody>
          <a:bodyPr/>
          <a:lstStyle/>
          <a:p>
            <a:pPr eaLnBrk="1" hangingPunct="1"/>
            <a:r>
              <a:rPr lang="en-US" smtClean="0"/>
              <a:t>流程与</a:t>
            </a:r>
            <a:r>
              <a:rPr lang="zh-CN" altLang="en-US" smtClean="0"/>
              <a:t>职能部门的关系</a:t>
            </a:r>
          </a:p>
        </p:txBody>
      </p:sp>
      <p:sp>
        <p:nvSpPr>
          <p:cNvPr id="3984390" name="Rectangle 3"/>
          <p:cNvSpPr>
            <a:spLocks noGrp="1" noChangeArrowheads="1"/>
          </p:cNvSpPr>
          <p:nvPr>
            <p:ph type="body" idx="1"/>
          </p:nvPr>
        </p:nvSpPr>
        <p:spPr bwMode="auto">
          <a:xfrm>
            <a:off x="685800" y="914400"/>
            <a:ext cx="7772400" cy="16764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b="1" smtClean="0">
                <a:solidFill>
                  <a:schemeClr val="accent2"/>
                </a:solidFill>
              </a:rPr>
              <a:t>流程</a:t>
            </a:r>
            <a:r>
              <a:rPr lang="zh-CN" altLang="en-US" sz="2800" b="1" smtClean="0">
                <a:solidFill>
                  <a:schemeClr val="accent2"/>
                </a:solidFill>
              </a:rPr>
              <a:t>往往跨越了多个职能部门，关注整个组织的最终目标。</a:t>
            </a:r>
          </a:p>
          <a:p>
            <a:pPr eaLnBrk="1" hangingPunct="1"/>
            <a:r>
              <a:rPr lang="en-US" sz="2800" b="1" smtClean="0">
                <a:solidFill>
                  <a:schemeClr val="accent2"/>
                </a:solidFill>
              </a:rPr>
              <a:t>每</a:t>
            </a:r>
            <a:r>
              <a:rPr lang="zh-CN" altLang="en-US" sz="2800" b="1" smtClean="0">
                <a:solidFill>
                  <a:schemeClr val="accent2"/>
                </a:solidFill>
              </a:rPr>
              <a:t>一个部门通常会涉及许多不同的流程。</a:t>
            </a:r>
            <a:endParaRPr lang="zh-CN" altLang="en-US" sz="2800" b="1" smtClean="0"/>
          </a:p>
        </p:txBody>
      </p:sp>
      <p:graphicFrame>
        <p:nvGraphicFramePr>
          <p:cNvPr id="3984388" name="Object 4"/>
          <p:cNvGraphicFramePr>
            <a:graphicFrameLocks noChangeAspect="1"/>
          </p:cNvGraphicFramePr>
          <p:nvPr/>
        </p:nvGraphicFramePr>
        <p:xfrm>
          <a:off x="838200" y="2590800"/>
          <a:ext cx="7924800" cy="3048000"/>
        </p:xfrm>
        <a:graphic>
          <a:graphicData uri="http://schemas.openxmlformats.org/presentationml/2006/ole">
            <mc:AlternateContent xmlns:mc="http://schemas.openxmlformats.org/markup-compatibility/2006">
              <mc:Choice xmlns:v="urn:schemas-microsoft-com:vml" Requires="v">
                <p:oleObj spid="_x0000_s3984392" name="绘图" r:id="rId4" imgW="2451600" imgH="820800" progId="">
                  <p:embed/>
                </p:oleObj>
              </mc:Choice>
              <mc:Fallback>
                <p:oleObj name="绘图" r:id="rId4" imgW="2451600" imgH="820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590800"/>
                        <a:ext cx="7924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2340" name="Rectangle 2"/>
          <p:cNvSpPr>
            <a:spLocks noGrp="1" noChangeArrowheads="1"/>
          </p:cNvSpPr>
          <p:nvPr>
            <p:ph type="ctrTitle"/>
          </p:nvPr>
        </p:nvSpPr>
        <p:spPr>
          <a:xfrm>
            <a:off x="544513" y="82550"/>
            <a:ext cx="7772400" cy="609600"/>
          </a:xfrm>
        </p:spPr>
        <p:txBody>
          <a:bodyPr/>
          <a:lstStyle/>
          <a:p>
            <a:pPr eaLnBrk="1" hangingPunct="1"/>
            <a:r>
              <a:rPr lang="zh-CN" altLang="en-US" smtClean="0"/>
              <a:t>组织和文化的演变</a:t>
            </a:r>
            <a:r>
              <a:rPr lang="en-US" altLang="zh-CN" smtClean="0"/>
              <a:t>——</a:t>
            </a:r>
            <a:r>
              <a:rPr lang="zh-CN" altLang="en-US" smtClean="0"/>
              <a:t>大企业里的官僚和呆板</a:t>
            </a:r>
          </a:p>
        </p:txBody>
      </p:sp>
      <p:graphicFrame>
        <p:nvGraphicFramePr>
          <p:cNvPr id="3982339" name="Object 3"/>
          <p:cNvGraphicFramePr>
            <a:graphicFrameLocks noChangeAspect="1"/>
          </p:cNvGraphicFramePr>
          <p:nvPr/>
        </p:nvGraphicFramePr>
        <p:xfrm>
          <a:off x="152400" y="1295400"/>
          <a:ext cx="8534400" cy="4678363"/>
        </p:xfrm>
        <a:graphic>
          <a:graphicData uri="http://schemas.openxmlformats.org/presentationml/2006/ole">
            <mc:AlternateContent xmlns:mc="http://schemas.openxmlformats.org/markup-compatibility/2006">
              <mc:Choice xmlns:v="urn:schemas-microsoft-com:vml" Requires="v">
                <p:oleObj spid="_x0000_s3982343" name="绘图" r:id="rId4" imgW="2739600" imgH="1501200" progId="">
                  <p:embed/>
                </p:oleObj>
              </mc:Choice>
              <mc:Fallback>
                <p:oleObj name="绘图" r:id="rId4" imgW="2739600" imgH="1501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95400"/>
                        <a:ext cx="85344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6436" name="Rectangle 2"/>
          <p:cNvSpPr>
            <a:spLocks noGrp="1" noChangeArrowheads="1"/>
          </p:cNvSpPr>
          <p:nvPr>
            <p:ph type="ctrTitle"/>
          </p:nvPr>
        </p:nvSpPr>
        <p:spPr>
          <a:xfrm>
            <a:off x="539750" y="44450"/>
            <a:ext cx="6781800" cy="609600"/>
          </a:xfrm>
        </p:spPr>
        <p:txBody>
          <a:bodyPr/>
          <a:lstStyle/>
          <a:p>
            <a:pPr eaLnBrk="1" hangingPunct="1"/>
            <a:r>
              <a:rPr lang="zh-CN" altLang="en-US" smtClean="0"/>
              <a:t>组织和文化的演变</a:t>
            </a:r>
            <a:r>
              <a:rPr lang="en-US" altLang="zh-CN" smtClean="0"/>
              <a:t>——</a:t>
            </a:r>
            <a:r>
              <a:rPr lang="zh-CN" altLang="en-US" smtClean="0"/>
              <a:t>小企业里的灵活和激情</a:t>
            </a:r>
          </a:p>
        </p:txBody>
      </p:sp>
      <p:graphicFrame>
        <p:nvGraphicFramePr>
          <p:cNvPr id="3986435" name="Object 3"/>
          <p:cNvGraphicFramePr>
            <a:graphicFrameLocks noChangeAspect="1"/>
          </p:cNvGraphicFramePr>
          <p:nvPr/>
        </p:nvGraphicFramePr>
        <p:xfrm>
          <a:off x="152400" y="1390650"/>
          <a:ext cx="8305800" cy="4324350"/>
        </p:xfrm>
        <a:graphic>
          <a:graphicData uri="http://schemas.openxmlformats.org/presentationml/2006/ole">
            <mc:AlternateContent xmlns:mc="http://schemas.openxmlformats.org/markup-compatibility/2006">
              <mc:Choice xmlns:v="urn:schemas-microsoft-com:vml" Requires="v">
                <p:oleObj spid="_x0000_s3986439" name="绘图" r:id="rId4" imgW="2433600" imgH="1267200" progId="">
                  <p:embed/>
                </p:oleObj>
              </mc:Choice>
              <mc:Fallback>
                <p:oleObj name="绘图" r:id="rId4" imgW="2433600" imgH="1267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90650"/>
                        <a:ext cx="830580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0529" name="AutoShape 2"/>
          <p:cNvSpPr>
            <a:spLocks noChangeArrowheads="1"/>
          </p:cNvSpPr>
          <p:nvPr/>
        </p:nvSpPr>
        <p:spPr bwMode="auto">
          <a:xfrm rot="5400000">
            <a:off x="4248150" y="2455863"/>
            <a:ext cx="431800" cy="2520950"/>
          </a:xfrm>
          <a:prstGeom prst="flowChartAlternateProcess">
            <a:avLst/>
          </a:prstGeom>
          <a:gradFill rotWithShape="0">
            <a:gsLst>
              <a:gs pos="0">
                <a:srgbClr val="FF9900"/>
              </a:gs>
              <a:gs pos="100000">
                <a:srgbClr val="764700"/>
              </a:gs>
            </a:gsLst>
            <a:lin ang="0" scaled="1"/>
          </a:gradFill>
          <a:ln w="9525">
            <a:solidFill>
              <a:schemeClr val="tx1"/>
            </a:solidFill>
            <a:miter lim="800000"/>
            <a:headEnd/>
            <a:tailEnd/>
          </a:ln>
        </p:spPr>
        <p:txBody>
          <a:bodyPr wrap="none" anchor="ctr"/>
          <a:lstStyle/>
          <a:p>
            <a:pPr algn="ctr"/>
            <a:endParaRPr lang="zh-CN" altLang="en-US"/>
          </a:p>
        </p:txBody>
      </p:sp>
      <p:sp>
        <p:nvSpPr>
          <p:cNvPr id="3990530" name="AutoShape 3"/>
          <p:cNvSpPr>
            <a:spLocks noChangeArrowheads="1"/>
          </p:cNvSpPr>
          <p:nvPr/>
        </p:nvSpPr>
        <p:spPr bwMode="auto">
          <a:xfrm rot="5400000">
            <a:off x="4248150" y="1663700"/>
            <a:ext cx="431800" cy="2520950"/>
          </a:xfrm>
          <a:prstGeom prst="flowChartAlternateProcess">
            <a:avLst/>
          </a:prstGeom>
          <a:gradFill rotWithShape="0">
            <a:gsLst>
              <a:gs pos="0">
                <a:srgbClr val="FF9900"/>
              </a:gs>
              <a:gs pos="100000">
                <a:srgbClr val="764700"/>
              </a:gs>
            </a:gsLst>
            <a:lin ang="0" scaled="1"/>
          </a:gradFill>
          <a:ln w="9525">
            <a:solidFill>
              <a:schemeClr val="tx1"/>
            </a:solidFill>
            <a:miter lim="800000"/>
            <a:headEnd/>
            <a:tailEnd/>
          </a:ln>
        </p:spPr>
        <p:txBody>
          <a:bodyPr wrap="none" anchor="ctr"/>
          <a:lstStyle/>
          <a:p>
            <a:pPr algn="ctr"/>
            <a:endParaRPr lang="zh-CN" altLang="en-US"/>
          </a:p>
        </p:txBody>
      </p:sp>
      <p:sp>
        <p:nvSpPr>
          <p:cNvPr id="3990531" name="AutoShape 4"/>
          <p:cNvSpPr>
            <a:spLocks noChangeArrowheads="1"/>
          </p:cNvSpPr>
          <p:nvPr/>
        </p:nvSpPr>
        <p:spPr bwMode="auto">
          <a:xfrm rot="5400000">
            <a:off x="4248150" y="944563"/>
            <a:ext cx="431800" cy="2520950"/>
          </a:xfrm>
          <a:prstGeom prst="flowChartAlternateProcess">
            <a:avLst/>
          </a:prstGeom>
          <a:gradFill rotWithShape="0">
            <a:gsLst>
              <a:gs pos="0">
                <a:srgbClr val="FF9900"/>
              </a:gs>
              <a:gs pos="100000">
                <a:srgbClr val="764700"/>
              </a:gs>
            </a:gsLst>
            <a:lin ang="0" scaled="1"/>
          </a:gradFill>
          <a:ln w="9525">
            <a:solidFill>
              <a:schemeClr val="tx1"/>
            </a:solidFill>
            <a:miter lim="800000"/>
            <a:headEnd/>
            <a:tailEnd/>
          </a:ln>
        </p:spPr>
        <p:txBody>
          <a:bodyPr wrap="none" anchor="ctr"/>
          <a:lstStyle/>
          <a:p>
            <a:pPr algn="ctr"/>
            <a:endParaRPr lang="zh-CN" altLang="en-US"/>
          </a:p>
        </p:txBody>
      </p:sp>
      <p:sp>
        <p:nvSpPr>
          <p:cNvPr id="3990532" name="Rectangle 5"/>
          <p:cNvSpPr>
            <a:spLocks noChangeArrowheads="1"/>
          </p:cNvSpPr>
          <p:nvPr/>
        </p:nvSpPr>
        <p:spPr bwMode="auto">
          <a:xfrm>
            <a:off x="539750" y="0"/>
            <a:ext cx="8077200" cy="68580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企业流程发展的最终阶段</a:t>
            </a:r>
          </a:p>
        </p:txBody>
      </p:sp>
      <p:sp>
        <p:nvSpPr>
          <p:cNvPr id="3988486" name="Text Box 6"/>
          <p:cNvSpPr txBox="1">
            <a:spLocks noChangeArrowheads="1"/>
          </p:cNvSpPr>
          <p:nvPr/>
        </p:nvSpPr>
        <p:spPr bwMode="auto">
          <a:xfrm>
            <a:off x="990600" y="1143000"/>
            <a:ext cx="1450975" cy="376238"/>
          </a:xfrm>
          <a:prstGeom prst="rect">
            <a:avLst/>
          </a:prstGeom>
          <a:noFill/>
          <a:ln w="9525">
            <a:solidFill>
              <a:srgbClr val="663300"/>
            </a:solidFill>
            <a:miter lim="800000"/>
            <a:headEnd/>
            <a:tailEnd/>
          </a:ln>
          <a:effectLst/>
        </p:spPr>
        <p:txBody>
          <a:bodyPr wrap="none" anchorCtr="1"/>
          <a:lstStyle/>
          <a:p>
            <a:pPr algn="ctr">
              <a:defRPr/>
            </a:pPr>
            <a:r>
              <a:rPr lang="zh-CN" altLang="en-US" sz="1800">
                <a:effectLst>
                  <a:outerShdw blurRad="38100" dist="38100" dir="2700000" algn="tl">
                    <a:srgbClr val="C0C0C0"/>
                  </a:outerShdw>
                </a:effectLst>
              </a:rPr>
              <a:t>阶段</a:t>
            </a:r>
            <a:r>
              <a:rPr lang="en-US" altLang="zh-CN" sz="1800">
                <a:effectLst>
                  <a:outerShdw blurRad="38100" dist="38100" dir="2700000" algn="tl">
                    <a:srgbClr val="C0C0C0"/>
                  </a:outerShdw>
                </a:effectLst>
              </a:rPr>
              <a:t>1</a:t>
            </a:r>
          </a:p>
        </p:txBody>
      </p:sp>
      <p:sp>
        <p:nvSpPr>
          <p:cNvPr id="3988487" name="Text Box 7"/>
          <p:cNvSpPr txBox="1">
            <a:spLocks noChangeArrowheads="1"/>
          </p:cNvSpPr>
          <p:nvPr/>
        </p:nvSpPr>
        <p:spPr bwMode="auto">
          <a:xfrm>
            <a:off x="609600" y="1676400"/>
            <a:ext cx="384175" cy="2635250"/>
          </a:xfrm>
          <a:prstGeom prst="rect">
            <a:avLst/>
          </a:prstGeom>
          <a:gradFill rotWithShape="1">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设         计         </a:t>
            </a:r>
          </a:p>
        </p:txBody>
      </p:sp>
      <p:sp>
        <p:nvSpPr>
          <p:cNvPr id="3988488" name="Text Box 8"/>
          <p:cNvSpPr txBox="1">
            <a:spLocks noChangeArrowheads="1"/>
          </p:cNvSpPr>
          <p:nvPr/>
        </p:nvSpPr>
        <p:spPr bwMode="auto">
          <a:xfrm>
            <a:off x="1192213" y="1676400"/>
            <a:ext cx="384175" cy="2635250"/>
          </a:xfrm>
          <a:prstGeom prst="rect">
            <a:avLst/>
          </a:prstGeom>
          <a:gradFill rotWithShape="1">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市         场        </a:t>
            </a:r>
          </a:p>
        </p:txBody>
      </p:sp>
      <p:sp>
        <p:nvSpPr>
          <p:cNvPr id="3988489" name="Text Box 9"/>
          <p:cNvSpPr txBox="1">
            <a:spLocks noChangeArrowheads="1"/>
          </p:cNvSpPr>
          <p:nvPr/>
        </p:nvSpPr>
        <p:spPr bwMode="auto">
          <a:xfrm>
            <a:off x="1774825" y="1676400"/>
            <a:ext cx="384175" cy="2635250"/>
          </a:xfrm>
          <a:prstGeom prst="rect">
            <a:avLst/>
          </a:prstGeom>
          <a:gradFill rotWithShape="1">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生         产         </a:t>
            </a:r>
          </a:p>
        </p:txBody>
      </p:sp>
      <p:sp>
        <p:nvSpPr>
          <p:cNvPr id="3988490" name="Text Box 10"/>
          <p:cNvSpPr txBox="1">
            <a:spLocks noChangeArrowheads="1"/>
          </p:cNvSpPr>
          <p:nvPr/>
        </p:nvSpPr>
        <p:spPr bwMode="auto">
          <a:xfrm>
            <a:off x="2359025" y="1676400"/>
            <a:ext cx="384175" cy="2635250"/>
          </a:xfrm>
          <a:prstGeom prst="rect">
            <a:avLst/>
          </a:prstGeom>
          <a:gradFill rotWithShape="0">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客         服         </a:t>
            </a:r>
          </a:p>
        </p:txBody>
      </p:sp>
      <p:grpSp>
        <p:nvGrpSpPr>
          <p:cNvPr id="3990538" name="Group 11"/>
          <p:cNvGrpSpPr>
            <a:grpSpLocks/>
          </p:cNvGrpSpPr>
          <p:nvPr/>
        </p:nvGrpSpPr>
        <p:grpSpPr bwMode="auto">
          <a:xfrm>
            <a:off x="3390900" y="1676400"/>
            <a:ext cx="2133600" cy="2635250"/>
            <a:chOff x="1440" y="1412"/>
            <a:chExt cx="1344" cy="1660"/>
          </a:xfrm>
        </p:grpSpPr>
        <p:sp>
          <p:nvSpPr>
            <p:cNvPr id="3988492" name="Text Box 12"/>
            <p:cNvSpPr txBox="1">
              <a:spLocks noChangeArrowheads="1"/>
            </p:cNvSpPr>
            <p:nvPr/>
          </p:nvSpPr>
          <p:spPr bwMode="auto">
            <a:xfrm>
              <a:off x="1440" y="1412"/>
              <a:ext cx="242" cy="1660"/>
            </a:xfrm>
            <a:prstGeom prst="rect">
              <a:avLst/>
            </a:prstGeom>
            <a:gradFill rotWithShape="0">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设         计         </a:t>
              </a:r>
            </a:p>
          </p:txBody>
        </p:sp>
        <p:sp>
          <p:nvSpPr>
            <p:cNvPr id="3988493" name="Text Box 13"/>
            <p:cNvSpPr txBox="1">
              <a:spLocks noChangeArrowheads="1"/>
            </p:cNvSpPr>
            <p:nvPr/>
          </p:nvSpPr>
          <p:spPr bwMode="auto">
            <a:xfrm>
              <a:off x="1807" y="1412"/>
              <a:ext cx="242" cy="1660"/>
            </a:xfrm>
            <a:prstGeom prst="rect">
              <a:avLst/>
            </a:prstGeom>
            <a:gradFill rotWithShape="0">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市         场        </a:t>
              </a:r>
            </a:p>
          </p:txBody>
        </p:sp>
        <p:sp>
          <p:nvSpPr>
            <p:cNvPr id="3988494" name="Text Box 14"/>
            <p:cNvSpPr txBox="1">
              <a:spLocks noChangeArrowheads="1"/>
            </p:cNvSpPr>
            <p:nvPr/>
          </p:nvSpPr>
          <p:spPr bwMode="auto">
            <a:xfrm>
              <a:off x="2174" y="1412"/>
              <a:ext cx="242" cy="1660"/>
            </a:xfrm>
            <a:prstGeom prst="rect">
              <a:avLst/>
            </a:prstGeom>
            <a:gradFill rotWithShape="0">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生         产         </a:t>
              </a:r>
            </a:p>
          </p:txBody>
        </p:sp>
        <p:sp>
          <p:nvSpPr>
            <p:cNvPr id="3988495" name="Text Box 15"/>
            <p:cNvSpPr txBox="1">
              <a:spLocks noChangeArrowheads="1"/>
            </p:cNvSpPr>
            <p:nvPr/>
          </p:nvSpPr>
          <p:spPr bwMode="auto">
            <a:xfrm>
              <a:off x="2542" y="1412"/>
              <a:ext cx="242" cy="1660"/>
            </a:xfrm>
            <a:prstGeom prst="rect">
              <a:avLst/>
            </a:prstGeom>
            <a:gradFill rotWithShape="0">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客         服         </a:t>
              </a:r>
            </a:p>
          </p:txBody>
        </p:sp>
      </p:grpSp>
      <p:grpSp>
        <p:nvGrpSpPr>
          <p:cNvPr id="3990539" name="Group 16"/>
          <p:cNvGrpSpPr>
            <a:grpSpLocks/>
          </p:cNvGrpSpPr>
          <p:nvPr/>
        </p:nvGrpSpPr>
        <p:grpSpPr bwMode="auto">
          <a:xfrm>
            <a:off x="6362700" y="1676400"/>
            <a:ext cx="2133600" cy="2635250"/>
            <a:chOff x="1440" y="1412"/>
            <a:chExt cx="1344" cy="1660"/>
          </a:xfrm>
        </p:grpSpPr>
        <p:sp>
          <p:nvSpPr>
            <p:cNvPr id="3988497" name="Text Box 17"/>
            <p:cNvSpPr txBox="1">
              <a:spLocks noChangeArrowheads="1"/>
            </p:cNvSpPr>
            <p:nvPr/>
          </p:nvSpPr>
          <p:spPr bwMode="auto">
            <a:xfrm>
              <a:off x="1440" y="1412"/>
              <a:ext cx="242" cy="1660"/>
            </a:xfrm>
            <a:prstGeom prst="rect">
              <a:avLst/>
            </a:prstGeom>
            <a:gradFill rotWithShape="1">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endParaRPr lang="zh-CN" altLang="zh-CN" sz="1800">
                <a:effectLst>
                  <a:outerShdw blurRad="38100" dist="38100" dir="2700000" algn="tl">
                    <a:srgbClr val="FFFFFF"/>
                  </a:outerShdw>
                </a:effectLst>
              </a:endParaRPr>
            </a:p>
          </p:txBody>
        </p:sp>
        <p:sp>
          <p:nvSpPr>
            <p:cNvPr id="3988498" name="Text Box 18"/>
            <p:cNvSpPr txBox="1">
              <a:spLocks noChangeArrowheads="1"/>
            </p:cNvSpPr>
            <p:nvPr/>
          </p:nvSpPr>
          <p:spPr bwMode="auto">
            <a:xfrm>
              <a:off x="1807" y="1412"/>
              <a:ext cx="242" cy="1660"/>
            </a:xfrm>
            <a:prstGeom prst="rect">
              <a:avLst/>
            </a:prstGeom>
            <a:gradFill rotWithShape="1">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endParaRPr lang="zh-CN" altLang="zh-CN" sz="1800">
                <a:effectLst>
                  <a:outerShdw blurRad="38100" dist="38100" dir="2700000" algn="tl">
                    <a:srgbClr val="FFFFFF"/>
                  </a:outerShdw>
                </a:effectLst>
              </a:endParaRPr>
            </a:p>
          </p:txBody>
        </p:sp>
        <p:sp>
          <p:nvSpPr>
            <p:cNvPr id="3988499" name="Text Box 19"/>
            <p:cNvSpPr txBox="1">
              <a:spLocks noChangeArrowheads="1"/>
            </p:cNvSpPr>
            <p:nvPr/>
          </p:nvSpPr>
          <p:spPr bwMode="auto">
            <a:xfrm>
              <a:off x="2174" y="1412"/>
              <a:ext cx="242" cy="1660"/>
            </a:xfrm>
            <a:prstGeom prst="rect">
              <a:avLst/>
            </a:prstGeom>
            <a:gradFill rotWithShape="1">
              <a:gsLst>
                <a:gs pos="0">
                  <a:srgbClr val="FFFF66">
                    <a:gamma/>
                    <a:shade val="46275"/>
                    <a:invGamma/>
                  </a:srgbClr>
                </a:gs>
                <a:gs pos="5000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endParaRPr lang="zh-CN" altLang="zh-CN" sz="1800">
                <a:effectLst>
                  <a:outerShdw blurRad="38100" dist="38100" dir="2700000" algn="tl">
                    <a:srgbClr val="FFFFFF"/>
                  </a:outerShdw>
                </a:effectLst>
              </a:endParaRPr>
            </a:p>
          </p:txBody>
        </p:sp>
        <p:sp>
          <p:nvSpPr>
            <p:cNvPr id="3988500" name="Text Box 20"/>
            <p:cNvSpPr txBox="1">
              <a:spLocks noChangeArrowheads="1"/>
            </p:cNvSpPr>
            <p:nvPr/>
          </p:nvSpPr>
          <p:spPr bwMode="auto">
            <a:xfrm>
              <a:off x="2542" y="1412"/>
              <a:ext cx="242" cy="1660"/>
            </a:xfrm>
            <a:prstGeom prst="rect">
              <a:avLst/>
            </a:prstGeom>
            <a:gradFill rotWithShape="1">
              <a:gsLst>
                <a:gs pos="0">
                  <a:srgbClr val="FFFF66"/>
                </a:gs>
                <a:gs pos="100000">
                  <a:srgbClr val="FFFF66">
                    <a:gamma/>
                    <a:shade val="46275"/>
                    <a:invGamma/>
                  </a:srgbClr>
                </a:gs>
              </a:gsLst>
              <a:lin ang="0" scaled="1"/>
            </a:gradFill>
            <a:ln w="9525">
              <a:solidFill>
                <a:srgbClr val="663300"/>
              </a:solidFill>
              <a:miter lim="800000"/>
              <a:headEnd/>
              <a:tailEnd/>
            </a:ln>
            <a:effectLst/>
          </p:spPr>
          <p:txBody>
            <a:bodyPr vert="eaVert" wrap="none" lIns="0" tIns="0" rIns="0" bIns="0" anchor="ctr" anchorCtr="1"/>
            <a:lstStyle/>
            <a:p>
              <a:pPr algn="ctr">
                <a:defRPr/>
              </a:pPr>
              <a:r>
                <a:rPr lang="en-US" altLang="zh-CN" sz="1800">
                  <a:effectLst>
                    <a:outerShdw blurRad="38100" dist="38100" dir="2700000" algn="tl">
                      <a:srgbClr val="FFFFFF"/>
                    </a:outerShdw>
                  </a:effectLst>
                </a:rPr>
                <a:t>         </a:t>
              </a:r>
            </a:p>
          </p:txBody>
        </p:sp>
      </p:grpSp>
      <p:sp>
        <p:nvSpPr>
          <p:cNvPr id="3988501" name="Text Box 21"/>
          <p:cNvSpPr txBox="1">
            <a:spLocks noChangeArrowheads="1"/>
          </p:cNvSpPr>
          <p:nvPr/>
        </p:nvSpPr>
        <p:spPr bwMode="auto">
          <a:xfrm>
            <a:off x="6778625" y="1143000"/>
            <a:ext cx="1450975" cy="376238"/>
          </a:xfrm>
          <a:prstGeom prst="rect">
            <a:avLst/>
          </a:prstGeom>
          <a:noFill/>
          <a:ln w="9525">
            <a:solidFill>
              <a:srgbClr val="663300"/>
            </a:solidFill>
            <a:miter lim="800000"/>
            <a:headEnd/>
            <a:tailEnd/>
          </a:ln>
          <a:effectLst/>
        </p:spPr>
        <p:txBody>
          <a:bodyPr wrap="none" anchorCtr="1"/>
          <a:lstStyle/>
          <a:p>
            <a:pPr algn="ctr">
              <a:defRPr/>
            </a:pPr>
            <a:r>
              <a:rPr lang="zh-CN" altLang="en-US" sz="1800">
                <a:effectLst>
                  <a:outerShdw blurRad="38100" dist="38100" dir="2700000" algn="tl">
                    <a:srgbClr val="C0C0C0"/>
                  </a:outerShdw>
                </a:effectLst>
              </a:rPr>
              <a:t>阶段</a:t>
            </a:r>
            <a:r>
              <a:rPr lang="en-US" altLang="zh-CN" sz="1800">
                <a:effectLst>
                  <a:outerShdw blurRad="38100" dist="38100" dir="2700000" algn="tl">
                    <a:srgbClr val="C0C0C0"/>
                  </a:outerShdw>
                </a:effectLst>
              </a:rPr>
              <a:t>3</a:t>
            </a:r>
          </a:p>
        </p:txBody>
      </p:sp>
      <p:sp>
        <p:nvSpPr>
          <p:cNvPr id="3988502" name="Text Box 22"/>
          <p:cNvSpPr txBox="1">
            <a:spLocks noChangeArrowheads="1"/>
          </p:cNvSpPr>
          <p:nvPr/>
        </p:nvSpPr>
        <p:spPr bwMode="auto">
          <a:xfrm>
            <a:off x="3884613" y="1143000"/>
            <a:ext cx="1450975" cy="376238"/>
          </a:xfrm>
          <a:prstGeom prst="rect">
            <a:avLst/>
          </a:prstGeom>
          <a:noFill/>
          <a:ln w="9525">
            <a:solidFill>
              <a:srgbClr val="663300"/>
            </a:solidFill>
            <a:miter lim="800000"/>
            <a:headEnd/>
            <a:tailEnd/>
          </a:ln>
          <a:effectLst/>
        </p:spPr>
        <p:txBody>
          <a:bodyPr wrap="none" anchorCtr="1"/>
          <a:lstStyle/>
          <a:p>
            <a:pPr algn="ctr">
              <a:defRPr/>
            </a:pPr>
            <a:r>
              <a:rPr lang="zh-CN" altLang="en-US" sz="1800">
                <a:effectLst>
                  <a:outerShdw blurRad="38100" dist="38100" dir="2700000" algn="tl">
                    <a:srgbClr val="C0C0C0"/>
                  </a:outerShdw>
                </a:effectLst>
              </a:rPr>
              <a:t>阶段</a:t>
            </a:r>
            <a:r>
              <a:rPr lang="en-US" altLang="zh-CN" sz="1800">
                <a:effectLst>
                  <a:outerShdw blurRad="38100" dist="38100" dir="2700000" algn="tl">
                    <a:srgbClr val="C0C0C0"/>
                  </a:outerShdw>
                </a:effectLst>
              </a:rPr>
              <a:t>2</a:t>
            </a:r>
          </a:p>
        </p:txBody>
      </p:sp>
      <p:sp>
        <p:nvSpPr>
          <p:cNvPr id="3988503" name="Text Box 23"/>
          <p:cNvSpPr txBox="1">
            <a:spLocks noChangeArrowheads="1"/>
          </p:cNvSpPr>
          <p:nvPr/>
        </p:nvSpPr>
        <p:spPr bwMode="auto">
          <a:xfrm>
            <a:off x="914400" y="4648200"/>
            <a:ext cx="1447800" cy="595313"/>
          </a:xfrm>
          <a:prstGeom prst="rect">
            <a:avLst/>
          </a:prstGeom>
          <a:noFill/>
          <a:ln w="9525">
            <a:noFill/>
            <a:miter lim="800000"/>
            <a:headEnd/>
            <a:tailEnd/>
          </a:ln>
          <a:effectLst/>
        </p:spPr>
        <p:txBody>
          <a:bodyPr anchorCtr="1"/>
          <a:lstStyle/>
          <a:p>
            <a:pPr algn="ctr">
              <a:defRPr/>
            </a:pPr>
            <a:r>
              <a:rPr lang="zh-CN" altLang="en-US" sz="1800">
                <a:effectLst>
                  <a:outerShdw blurRad="38100" dist="38100" dir="2700000" algn="tl">
                    <a:srgbClr val="C0C0C0"/>
                  </a:outerShdw>
                </a:effectLst>
              </a:rPr>
              <a:t>部门职能驱动的运营</a:t>
            </a:r>
          </a:p>
        </p:txBody>
      </p:sp>
      <p:sp>
        <p:nvSpPr>
          <p:cNvPr id="3988504" name="Text Box 24"/>
          <p:cNvSpPr txBox="1">
            <a:spLocks noChangeArrowheads="1"/>
          </p:cNvSpPr>
          <p:nvPr/>
        </p:nvSpPr>
        <p:spPr bwMode="auto">
          <a:xfrm>
            <a:off x="3543300" y="4648200"/>
            <a:ext cx="1981200" cy="595313"/>
          </a:xfrm>
          <a:prstGeom prst="rect">
            <a:avLst/>
          </a:prstGeom>
          <a:noFill/>
          <a:ln w="9525">
            <a:noFill/>
            <a:miter lim="800000"/>
            <a:headEnd/>
            <a:tailEnd/>
          </a:ln>
          <a:effectLst/>
        </p:spPr>
        <p:txBody>
          <a:bodyPr lIns="0" tIns="0" rIns="0" bIns="0" anchorCtr="1"/>
          <a:lstStyle/>
          <a:p>
            <a:pPr algn="ctr">
              <a:defRPr/>
            </a:pPr>
            <a:r>
              <a:rPr lang="zh-CN" altLang="en-US" sz="1800">
                <a:effectLst>
                  <a:outerShdw blurRad="38100" dist="38100" dir="2700000" algn="tl">
                    <a:srgbClr val="C0C0C0"/>
                  </a:outerShdw>
                </a:effectLst>
              </a:rPr>
              <a:t>认同的流程，但部门职能占据主导</a:t>
            </a:r>
          </a:p>
        </p:txBody>
      </p:sp>
      <p:sp>
        <p:nvSpPr>
          <p:cNvPr id="3988505" name="Text Box 25"/>
          <p:cNvSpPr txBox="1">
            <a:spLocks noChangeArrowheads="1"/>
          </p:cNvSpPr>
          <p:nvPr/>
        </p:nvSpPr>
        <p:spPr bwMode="auto">
          <a:xfrm>
            <a:off x="6705600" y="4648200"/>
            <a:ext cx="1447800" cy="595313"/>
          </a:xfrm>
          <a:prstGeom prst="rect">
            <a:avLst/>
          </a:prstGeom>
          <a:noFill/>
          <a:ln w="9525">
            <a:noFill/>
            <a:miter lim="800000"/>
            <a:headEnd/>
            <a:tailEnd/>
          </a:ln>
          <a:effectLst/>
        </p:spPr>
        <p:txBody>
          <a:bodyPr anchorCtr="1"/>
          <a:lstStyle/>
          <a:p>
            <a:pPr algn="ctr">
              <a:defRPr/>
            </a:pPr>
            <a:r>
              <a:rPr lang="zh-CN" altLang="en-US" sz="1800">
                <a:effectLst>
                  <a:outerShdw blurRad="38100" dist="38100" dir="2700000" algn="tl">
                    <a:srgbClr val="C0C0C0"/>
                  </a:outerShdw>
                </a:effectLst>
              </a:rPr>
              <a:t>以流动驱动的运营</a:t>
            </a:r>
          </a:p>
        </p:txBody>
      </p:sp>
      <p:sp>
        <p:nvSpPr>
          <p:cNvPr id="3988506" name="Text Box 26"/>
          <p:cNvSpPr txBox="1">
            <a:spLocks noChangeArrowheads="1"/>
          </p:cNvSpPr>
          <p:nvPr/>
        </p:nvSpPr>
        <p:spPr bwMode="auto">
          <a:xfrm>
            <a:off x="533400" y="5562600"/>
            <a:ext cx="8077200" cy="457200"/>
          </a:xfrm>
          <a:prstGeom prst="rect">
            <a:avLst/>
          </a:prstGeom>
          <a:noFill/>
          <a:ln w="9525">
            <a:noFill/>
            <a:miter lim="800000"/>
            <a:headEnd/>
            <a:tailEnd/>
          </a:ln>
          <a:effectLst/>
        </p:spPr>
        <p:txBody>
          <a:bodyPr wrap="none" anchorCtr="1"/>
          <a:lstStyle/>
          <a:p>
            <a:pPr algn="ctr">
              <a:defRPr/>
            </a:pPr>
            <a:r>
              <a:rPr lang="zh-CN" altLang="en-US" sz="2400" b="1" i="1">
                <a:effectLst>
                  <a:outerShdw blurRad="38100" dist="38100" dir="2700000" algn="tl">
                    <a:srgbClr val="C0C0C0"/>
                  </a:outerShdw>
                </a:effectLst>
                <a:ea typeface="楷体_GB2312" pitchFamily="49" charset="-122"/>
              </a:rPr>
              <a:t>把流程从职能组织的背后移到前面来！</a:t>
            </a:r>
          </a:p>
        </p:txBody>
      </p:sp>
      <p:sp>
        <p:nvSpPr>
          <p:cNvPr id="3988507" name="AutoShape 27"/>
          <p:cNvSpPr>
            <a:spLocks noChangeArrowheads="1"/>
          </p:cNvSpPr>
          <p:nvPr/>
        </p:nvSpPr>
        <p:spPr bwMode="auto">
          <a:xfrm rot="5400000">
            <a:off x="7200900" y="944563"/>
            <a:ext cx="431800" cy="2520950"/>
          </a:xfrm>
          <a:prstGeom prst="flowChartAlternateProcess">
            <a:avLst/>
          </a:prstGeom>
          <a:gradFill rotWithShape="0">
            <a:gsLst>
              <a:gs pos="0">
                <a:srgbClr val="FF9900"/>
              </a:gs>
              <a:gs pos="100000">
                <a:srgbClr val="FF9900">
                  <a:gamma/>
                  <a:shade val="46275"/>
                  <a:invGamma/>
                </a:srgbClr>
              </a:gs>
            </a:gsLst>
            <a:lin ang="0" scaled="1"/>
          </a:gradFill>
          <a:ln w="9525">
            <a:solidFill>
              <a:schemeClr val="tx1"/>
            </a:solidFill>
            <a:miter lim="800000"/>
            <a:headEnd/>
            <a:tailEnd/>
          </a:ln>
          <a:effectLst/>
        </p:spPr>
        <p:txBody>
          <a:bodyPr rot="10800000" vert="eaVert" wrap="none" anchor="ctr"/>
          <a:lstStyle/>
          <a:p>
            <a:pPr algn="ctr">
              <a:defRPr/>
            </a:pPr>
            <a:r>
              <a:rPr lang="zh-CN" altLang="en-US" sz="1800">
                <a:effectLst>
                  <a:outerShdw blurRad="38100" dist="38100" dir="2700000" algn="tl">
                    <a:srgbClr val="FFFFFF"/>
                  </a:outerShdw>
                </a:effectLst>
              </a:rPr>
              <a:t>产品开发</a:t>
            </a:r>
          </a:p>
        </p:txBody>
      </p:sp>
      <p:sp>
        <p:nvSpPr>
          <p:cNvPr id="3988508" name="AutoShape 28"/>
          <p:cNvSpPr>
            <a:spLocks noChangeArrowheads="1"/>
          </p:cNvSpPr>
          <p:nvPr/>
        </p:nvSpPr>
        <p:spPr bwMode="auto">
          <a:xfrm rot="5400000">
            <a:off x="7200900" y="2384425"/>
            <a:ext cx="431800" cy="2520950"/>
          </a:xfrm>
          <a:prstGeom prst="flowChartAlternateProcess">
            <a:avLst/>
          </a:prstGeom>
          <a:gradFill rotWithShape="0">
            <a:gsLst>
              <a:gs pos="0">
                <a:srgbClr val="FF9900"/>
              </a:gs>
              <a:gs pos="100000">
                <a:srgbClr val="FF9900">
                  <a:gamma/>
                  <a:shade val="46275"/>
                  <a:invGamma/>
                </a:srgbClr>
              </a:gs>
            </a:gsLst>
            <a:lin ang="0" scaled="1"/>
          </a:gradFill>
          <a:ln w="9525">
            <a:solidFill>
              <a:schemeClr val="tx1"/>
            </a:solidFill>
            <a:miter lim="800000"/>
            <a:headEnd/>
            <a:tailEnd/>
          </a:ln>
          <a:effectLst/>
        </p:spPr>
        <p:txBody>
          <a:bodyPr rot="10800000" vert="eaVert" wrap="none" anchor="ctr"/>
          <a:lstStyle/>
          <a:p>
            <a:pPr algn="ctr">
              <a:defRPr/>
            </a:pPr>
            <a:r>
              <a:rPr lang="zh-CN" altLang="en-US" sz="1800">
                <a:effectLst>
                  <a:outerShdw blurRad="38100" dist="38100" dir="2700000" algn="tl">
                    <a:srgbClr val="FFFFFF"/>
                  </a:outerShdw>
                </a:effectLst>
              </a:rPr>
              <a:t>供应链管理</a:t>
            </a:r>
          </a:p>
        </p:txBody>
      </p:sp>
      <p:sp>
        <p:nvSpPr>
          <p:cNvPr id="3988509" name="AutoShape 29"/>
          <p:cNvSpPr>
            <a:spLocks noChangeArrowheads="1"/>
          </p:cNvSpPr>
          <p:nvPr/>
        </p:nvSpPr>
        <p:spPr bwMode="auto">
          <a:xfrm rot="5400000">
            <a:off x="7200900" y="1663700"/>
            <a:ext cx="431800" cy="2520950"/>
          </a:xfrm>
          <a:prstGeom prst="flowChartAlternateProcess">
            <a:avLst/>
          </a:prstGeom>
          <a:gradFill rotWithShape="0">
            <a:gsLst>
              <a:gs pos="0">
                <a:srgbClr val="FF9900"/>
              </a:gs>
              <a:gs pos="100000">
                <a:srgbClr val="FF9900">
                  <a:gamma/>
                  <a:shade val="46275"/>
                  <a:invGamma/>
                </a:srgbClr>
              </a:gs>
            </a:gsLst>
            <a:lin ang="0" scaled="1"/>
          </a:gradFill>
          <a:ln w="9525">
            <a:solidFill>
              <a:schemeClr val="tx1"/>
            </a:solidFill>
            <a:miter lim="800000"/>
            <a:headEnd/>
            <a:tailEnd/>
          </a:ln>
          <a:effectLst/>
        </p:spPr>
        <p:txBody>
          <a:bodyPr rot="10800000" vert="eaVert" wrap="none" anchor="ctr"/>
          <a:lstStyle/>
          <a:p>
            <a:pPr algn="ctr">
              <a:defRPr/>
            </a:pPr>
            <a:r>
              <a:rPr lang="zh-CN" altLang="en-US" sz="1800">
                <a:effectLst>
                  <a:outerShdw blurRad="38100" dist="38100" dir="2700000" algn="tl">
                    <a:srgbClr val="FFFFFF"/>
                  </a:outerShdw>
                </a:effectLst>
              </a:rPr>
              <a:t>营销及服务</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2577" name="Text Box 2"/>
          <p:cNvSpPr txBox="1">
            <a:spLocks noChangeArrowheads="1"/>
          </p:cNvSpPr>
          <p:nvPr/>
        </p:nvSpPr>
        <p:spPr bwMode="auto">
          <a:xfrm>
            <a:off x="581025" y="115888"/>
            <a:ext cx="7086600" cy="45720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结构化开发流程定义</a:t>
            </a:r>
          </a:p>
        </p:txBody>
      </p:sp>
      <p:sp>
        <p:nvSpPr>
          <p:cNvPr id="3795971" name="Rectangle 3"/>
          <p:cNvSpPr>
            <a:spLocks noChangeArrowheads="1"/>
          </p:cNvSpPr>
          <p:nvPr/>
        </p:nvSpPr>
        <p:spPr bwMode="auto">
          <a:xfrm>
            <a:off x="468313" y="836613"/>
            <a:ext cx="8280400" cy="5256212"/>
          </a:xfrm>
          <a:prstGeom prst="rect">
            <a:avLst/>
          </a:prstGeom>
          <a:noFill/>
          <a:ln w="9525">
            <a:noFill/>
            <a:miter lim="800000"/>
            <a:headEnd/>
            <a:tailEnd/>
          </a:ln>
        </p:spPr>
        <p:txBody>
          <a:bodyPr/>
          <a:lstStyle/>
          <a:p>
            <a:pPr>
              <a:lnSpc>
                <a:spcPct val="140000"/>
              </a:lnSpc>
              <a:spcBef>
                <a:spcPct val="20000"/>
              </a:spcBef>
            </a:pPr>
            <a:r>
              <a:rPr lang="zh-CN" altLang="en-US" sz="2400">
                <a:solidFill>
                  <a:srgbClr val="000099"/>
                </a:solidFill>
                <a:latin typeface="黑体" pitchFamily="2" charset="-122"/>
                <a:ea typeface="黑体" pitchFamily="2" charset="-122"/>
              </a:rPr>
              <a:t>为了管理好新产品项目开发，项目开发必须成为结构合理、定义清楚的全流程管理：</a:t>
            </a:r>
          </a:p>
          <a:p>
            <a:pPr marL="1438275" lvl="1" indent="-1258888">
              <a:lnSpc>
                <a:spcPct val="180000"/>
              </a:lnSpc>
            </a:pPr>
            <a:r>
              <a:rPr lang="zh-CN" altLang="en-US" sz="2000">
                <a:solidFill>
                  <a:srgbClr val="000099"/>
                </a:solidFill>
                <a:latin typeface="黑体" pitchFamily="2" charset="-122"/>
                <a:ea typeface="黑体" pitchFamily="2" charset="-122"/>
              </a:rPr>
              <a:t>结构合理：自上而下的层次架构中，上层结构简单一些，越到下层越具体，分为阶段、步骤、任务和活动四个层次三级计划体系</a:t>
            </a:r>
          </a:p>
          <a:p>
            <a:pPr marL="1438275" lvl="1" indent="-1258888">
              <a:lnSpc>
                <a:spcPct val="180000"/>
              </a:lnSpc>
            </a:pPr>
            <a:r>
              <a:rPr lang="zh-CN" altLang="en-US" sz="2000">
                <a:solidFill>
                  <a:srgbClr val="000099"/>
                </a:solidFill>
                <a:latin typeface="黑体" pitchFamily="2" charset="-122"/>
                <a:ea typeface="黑体" pitchFamily="2" charset="-122"/>
              </a:rPr>
              <a:t>定义清楚：每项工作都应清清楚楚地明确规定出来，所有与产品开发有关的人应该清楚他们所参与的是什么工作，用什么方法完成</a:t>
            </a:r>
          </a:p>
          <a:p>
            <a:pPr marL="1438275" lvl="1" indent="-1258888">
              <a:lnSpc>
                <a:spcPct val="180000"/>
              </a:lnSpc>
            </a:pPr>
            <a:r>
              <a:rPr lang="zh-CN" altLang="en-US" sz="2000">
                <a:solidFill>
                  <a:srgbClr val="000099"/>
                </a:solidFill>
                <a:latin typeface="黑体" pitchFamily="2" charset="-122"/>
                <a:ea typeface="黑体" pitchFamily="2" charset="-122"/>
              </a:rPr>
              <a:t>全流程：由起始端到结束端的基于市场需求和客户交付的全流程</a:t>
            </a:r>
          </a:p>
          <a:p>
            <a:pPr marL="1438275" lvl="1" indent="-1258888">
              <a:lnSpc>
                <a:spcPct val="180000"/>
              </a:lnSpc>
            </a:pPr>
            <a:r>
              <a:rPr lang="zh-CN" altLang="en-US" sz="2000">
                <a:solidFill>
                  <a:srgbClr val="000099"/>
                </a:solidFill>
                <a:latin typeface="黑体" pitchFamily="2" charset="-122"/>
                <a:ea typeface="黑体" pitchFamily="2" charset="-122"/>
              </a:rPr>
              <a:t>活动定义：具备四要素：唯一的责任人，明确的输入输出模板与样例，明确的评价要素，以及明确的时间界限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95971">
                                            <p:txEl>
                                              <p:pRg st="0" end="0"/>
                                            </p:txEl>
                                          </p:spTgt>
                                        </p:tgtEl>
                                        <p:attrNameLst>
                                          <p:attrName>style.visibility</p:attrName>
                                        </p:attrNameLst>
                                      </p:cBhvr>
                                      <p:to>
                                        <p:strVal val="visible"/>
                                      </p:to>
                                    </p:set>
                                    <p:anim calcmode="lin" valueType="num">
                                      <p:cBhvr additive="base">
                                        <p:cTn id="7" dur="500" fill="hold"/>
                                        <p:tgtEl>
                                          <p:spTgt spid="3795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95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95971">
                                            <p:txEl>
                                              <p:pRg st="1" end="1"/>
                                            </p:txEl>
                                          </p:spTgt>
                                        </p:tgtEl>
                                        <p:attrNameLst>
                                          <p:attrName>style.visibility</p:attrName>
                                        </p:attrNameLst>
                                      </p:cBhvr>
                                      <p:to>
                                        <p:strVal val="visible"/>
                                      </p:to>
                                    </p:set>
                                    <p:anim calcmode="lin" valueType="num">
                                      <p:cBhvr additive="base">
                                        <p:cTn id="13" dur="500" fill="hold"/>
                                        <p:tgtEl>
                                          <p:spTgt spid="3795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959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795971">
                                            <p:txEl>
                                              <p:pRg st="2" end="2"/>
                                            </p:txEl>
                                          </p:spTgt>
                                        </p:tgtEl>
                                        <p:attrNameLst>
                                          <p:attrName>style.visibility</p:attrName>
                                        </p:attrNameLst>
                                      </p:cBhvr>
                                      <p:to>
                                        <p:strVal val="visible"/>
                                      </p:to>
                                    </p:set>
                                    <p:anim calcmode="lin" valueType="num">
                                      <p:cBhvr additive="base">
                                        <p:cTn id="19" dur="500" fill="hold"/>
                                        <p:tgtEl>
                                          <p:spTgt spid="37959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959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795971">
                                            <p:txEl>
                                              <p:pRg st="4" end="4"/>
                                            </p:txEl>
                                          </p:spTgt>
                                        </p:tgtEl>
                                        <p:attrNameLst>
                                          <p:attrName>style.visibility</p:attrName>
                                        </p:attrNameLst>
                                      </p:cBhvr>
                                      <p:to>
                                        <p:strVal val="visible"/>
                                      </p:to>
                                    </p:set>
                                    <p:anim calcmode="lin" valueType="num">
                                      <p:cBhvr additive="base">
                                        <p:cTn id="25" dur="500" fill="hold"/>
                                        <p:tgtEl>
                                          <p:spTgt spid="37959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7959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795971">
                                            <p:txEl>
                                              <p:pRg st="3" end="3"/>
                                            </p:txEl>
                                          </p:spTgt>
                                        </p:tgtEl>
                                        <p:attrNameLst>
                                          <p:attrName>style.visibility</p:attrName>
                                        </p:attrNameLst>
                                      </p:cBhvr>
                                      <p:to>
                                        <p:strVal val="visible"/>
                                      </p:to>
                                    </p:set>
                                    <p:anim calcmode="lin" valueType="num">
                                      <p:cBhvr additive="base">
                                        <p:cTn id="31" dur="500" fill="hold"/>
                                        <p:tgtEl>
                                          <p:spTgt spid="379597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7959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6994" name="Rectangle 2"/>
          <p:cNvSpPr>
            <a:spLocks noChangeArrowheads="1"/>
          </p:cNvSpPr>
          <p:nvPr/>
        </p:nvSpPr>
        <p:spPr bwMode="auto">
          <a:xfrm>
            <a:off x="612775" y="908050"/>
            <a:ext cx="4895850" cy="4089400"/>
          </a:xfrm>
          <a:prstGeom prst="rect">
            <a:avLst/>
          </a:prstGeom>
          <a:noFill/>
          <a:ln w="9525">
            <a:noFill/>
            <a:miter lim="800000"/>
            <a:headEnd/>
            <a:tailEnd/>
          </a:ln>
        </p:spPr>
        <p:txBody>
          <a:bodyPr/>
          <a:lstStyle/>
          <a:p>
            <a:pPr>
              <a:lnSpc>
                <a:spcPct val="130000"/>
              </a:lnSpc>
              <a:spcBef>
                <a:spcPct val="20000"/>
              </a:spcBef>
            </a:pPr>
            <a:r>
              <a:rPr lang="zh-CN" altLang="en-US" sz="2400">
                <a:solidFill>
                  <a:srgbClr val="000099"/>
                </a:solidFill>
                <a:latin typeface="黑体" pitchFamily="2" charset="-122"/>
                <a:ea typeface="黑体" pitchFamily="2" charset="-122"/>
              </a:rPr>
              <a:t>结构化开发的层次</a:t>
            </a:r>
          </a:p>
          <a:p>
            <a:pPr marL="762000" lvl="1" indent="-406400">
              <a:lnSpc>
                <a:spcPct val="180000"/>
              </a:lnSpc>
              <a:buFontTx/>
              <a:buChar char="•"/>
            </a:pPr>
            <a:r>
              <a:rPr lang="zh-CN" altLang="en-US" sz="2000">
                <a:solidFill>
                  <a:srgbClr val="000099"/>
                </a:solidFill>
                <a:latin typeface="黑体" pitchFamily="2" charset="-122"/>
                <a:ea typeface="黑体" pitchFamily="2" charset="-122"/>
              </a:rPr>
              <a:t>阶段   </a:t>
            </a:r>
          </a:p>
          <a:p>
            <a:pPr marL="762000" lvl="1" indent="-406400">
              <a:lnSpc>
                <a:spcPct val="180000"/>
              </a:lnSpc>
              <a:buFontTx/>
              <a:buChar char="•"/>
            </a:pPr>
            <a:r>
              <a:rPr lang="zh-CN" altLang="en-US" sz="2000">
                <a:solidFill>
                  <a:srgbClr val="000099"/>
                </a:solidFill>
                <a:latin typeface="黑体" pitchFamily="2" charset="-122"/>
                <a:ea typeface="黑体" pitchFamily="2" charset="-122"/>
              </a:rPr>
              <a:t>步骤  </a:t>
            </a:r>
          </a:p>
          <a:p>
            <a:pPr marL="762000" lvl="1" indent="-406400">
              <a:lnSpc>
                <a:spcPct val="180000"/>
              </a:lnSpc>
              <a:buFontTx/>
              <a:buChar char="•"/>
            </a:pPr>
            <a:r>
              <a:rPr lang="zh-CN" altLang="en-US" sz="2000">
                <a:solidFill>
                  <a:srgbClr val="000099"/>
                </a:solidFill>
                <a:latin typeface="黑体" pitchFamily="2" charset="-122"/>
                <a:ea typeface="黑体" pitchFamily="2" charset="-122"/>
              </a:rPr>
              <a:t>任务</a:t>
            </a:r>
          </a:p>
          <a:p>
            <a:pPr marL="762000" lvl="1" indent="-406400">
              <a:lnSpc>
                <a:spcPct val="180000"/>
              </a:lnSpc>
              <a:buFontTx/>
              <a:buChar char="•"/>
            </a:pPr>
            <a:r>
              <a:rPr lang="zh-CN" altLang="en-US" sz="2000">
                <a:solidFill>
                  <a:srgbClr val="000099"/>
                </a:solidFill>
                <a:latin typeface="黑体" pitchFamily="2" charset="-122"/>
                <a:ea typeface="黑体" pitchFamily="2" charset="-122"/>
              </a:rPr>
              <a:t>活动：详细的开发指南（指导书、模板、表单、评价要素</a:t>
            </a:r>
            <a:r>
              <a:rPr lang="en-US" altLang="zh-CN" sz="2000">
                <a:solidFill>
                  <a:srgbClr val="000099"/>
                </a:solidFill>
                <a:latin typeface="黑体" pitchFamily="2" charset="-122"/>
                <a:ea typeface="黑体" pitchFamily="2" charset="-122"/>
              </a:rPr>
              <a:t>CHECKLIST</a:t>
            </a:r>
            <a:r>
              <a:rPr lang="zh-CN" altLang="en-US" sz="2000">
                <a:solidFill>
                  <a:srgbClr val="000099"/>
                </a:solidFill>
                <a:latin typeface="黑体" pitchFamily="2" charset="-122"/>
                <a:ea typeface="黑体" pitchFamily="2" charset="-122"/>
              </a:rPr>
              <a:t>）</a:t>
            </a:r>
          </a:p>
        </p:txBody>
      </p:sp>
      <p:grpSp>
        <p:nvGrpSpPr>
          <p:cNvPr id="3796995" name="Group 3"/>
          <p:cNvGrpSpPr>
            <a:grpSpLocks/>
          </p:cNvGrpSpPr>
          <p:nvPr/>
        </p:nvGrpSpPr>
        <p:grpSpPr bwMode="auto">
          <a:xfrm>
            <a:off x="3805238" y="5241925"/>
            <a:ext cx="5097462" cy="930275"/>
            <a:chOff x="1109" y="2937"/>
            <a:chExt cx="3482" cy="696"/>
          </a:xfrm>
        </p:grpSpPr>
        <p:sp>
          <p:nvSpPr>
            <p:cNvPr id="3993628" name="Freeform 4"/>
            <p:cNvSpPr>
              <a:spLocks/>
            </p:cNvSpPr>
            <p:nvPr/>
          </p:nvSpPr>
          <p:spPr bwMode="auto">
            <a:xfrm>
              <a:off x="1595" y="2937"/>
              <a:ext cx="2996" cy="696"/>
            </a:xfrm>
            <a:custGeom>
              <a:avLst/>
              <a:gdLst>
                <a:gd name="T0" fmla="*/ 0 w 5992"/>
                <a:gd name="T1" fmla="*/ 0 h 1390"/>
                <a:gd name="T2" fmla="*/ 5745 w 5992"/>
                <a:gd name="T3" fmla="*/ 1390 h 1390"/>
                <a:gd name="T4" fmla="*/ 5992 w 5992"/>
                <a:gd name="T5" fmla="*/ 1160 h 1390"/>
                <a:gd name="T6" fmla="*/ 5260 w 5992"/>
                <a:gd name="T7" fmla="*/ 0 h 1390"/>
                <a:gd name="T8" fmla="*/ 0 w 5992"/>
                <a:gd name="T9" fmla="*/ 0 h 1390"/>
                <a:gd name="T10" fmla="*/ 0 60000 65536"/>
                <a:gd name="T11" fmla="*/ 0 60000 65536"/>
                <a:gd name="T12" fmla="*/ 0 60000 65536"/>
                <a:gd name="T13" fmla="*/ 0 60000 65536"/>
                <a:gd name="T14" fmla="*/ 0 60000 65536"/>
                <a:gd name="T15" fmla="*/ 0 w 5992"/>
                <a:gd name="T16" fmla="*/ 0 h 1390"/>
                <a:gd name="T17" fmla="*/ 5992 w 5992"/>
                <a:gd name="T18" fmla="*/ 1390 h 1390"/>
              </a:gdLst>
              <a:ahLst/>
              <a:cxnLst>
                <a:cxn ang="T10">
                  <a:pos x="T0" y="T1"/>
                </a:cxn>
                <a:cxn ang="T11">
                  <a:pos x="T2" y="T3"/>
                </a:cxn>
                <a:cxn ang="T12">
                  <a:pos x="T4" y="T5"/>
                </a:cxn>
                <a:cxn ang="T13">
                  <a:pos x="T6" y="T7"/>
                </a:cxn>
                <a:cxn ang="T14">
                  <a:pos x="T8" y="T9"/>
                </a:cxn>
              </a:cxnLst>
              <a:rect l="T15" t="T16" r="T17" b="T18"/>
              <a:pathLst>
                <a:path w="5992" h="1390">
                  <a:moveTo>
                    <a:pt x="0" y="0"/>
                  </a:moveTo>
                  <a:lnTo>
                    <a:pt x="5745" y="1390"/>
                  </a:lnTo>
                  <a:lnTo>
                    <a:pt x="5992" y="1160"/>
                  </a:lnTo>
                  <a:lnTo>
                    <a:pt x="5260" y="0"/>
                  </a:lnTo>
                  <a:lnTo>
                    <a:pt x="0" y="0"/>
                  </a:lnTo>
                  <a:close/>
                </a:path>
              </a:pathLst>
            </a:custGeom>
            <a:solidFill>
              <a:srgbClr val="00008C"/>
            </a:solidFill>
            <a:ln w="14288">
              <a:solidFill>
                <a:srgbClr val="000000"/>
              </a:solidFill>
              <a:round/>
              <a:headEnd/>
              <a:tailEnd/>
            </a:ln>
          </p:spPr>
          <p:txBody>
            <a:bodyPr/>
            <a:lstStyle/>
            <a:p>
              <a:pPr algn="ctr"/>
              <a:endParaRPr lang="zh-CN" altLang="en-US"/>
            </a:p>
          </p:txBody>
        </p:sp>
        <p:sp>
          <p:nvSpPr>
            <p:cNvPr id="3993629" name="Freeform 5"/>
            <p:cNvSpPr>
              <a:spLocks/>
            </p:cNvSpPr>
            <p:nvPr/>
          </p:nvSpPr>
          <p:spPr bwMode="auto">
            <a:xfrm>
              <a:off x="1469" y="2937"/>
              <a:ext cx="2756" cy="247"/>
            </a:xfrm>
            <a:custGeom>
              <a:avLst/>
              <a:gdLst>
                <a:gd name="T0" fmla="*/ 253 w 5513"/>
                <a:gd name="T1" fmla="*/ 0 h 493"/>
                <a:gd name="T2" fmla="*/ 0 w 5513"/>
                <a:gd name="T3" fmla="*/ 234 h 493"/>
                <a:gd name="T4" fmla="*/ 4990 w 5513"/>
                <a:gd name="T5" fmla="*/ 493 h 493"/>
                <a:gd name="T6" fmla="*/ 5513 w 5513"/>
                <a:gd name="T7" fmla="*/ 0 h 493"/>
                <a:gd name="T8" fmla="*/ 253 w 5513"/>
                <a:gd name="T9" fmla="*/ 0 h 493"/>
                <a:gd name="T10" fmla="*/ 0 60000 65536"/>
                <a:gd name="T11" fmla="*/ 0 60000 65536"/>
                <a:gd name="T12" fmla="*/ 0 60000 65536"/>
                <a:gd name="T13" fmla="*/ 0 60000 65536"/>
                <a:gd name="T14" fmla="*/ 0 60000 65536"/>
                <a:gd name="T15" fmla="*/ 0 w 5513"/>
                <a:gd name="T16" fmla="*/ 0 h 493"/>
                <a:gd name="T17" fmla="*/ 5513 w 5513"/>
                <a:gd name="T18" fmla="*/ 493 h 493"/>
              </a:gdLst>
              <a:ahLst/>
              <a:cxnLst>
                <a:cxn ang="T10">
                  <a:pos x="T0" y="T1"/>
                </a:cxn>
                <a:cxn ang="T11">
                  <a:pos x="T2" y="T3"/>
                </a:cxn>
                <a:cxn ang="T12">
                  <a:pos x="T4" y="T5"/>
                </a:cxn>
                <a:cxn ang="T13">
                  <a:pos x="T6" y="T7"/>
                </a:cxn>
                <a:cxn ang="T14">
                  <a:pos x="T8" y="T9"/>
                </a:cxn>
              </a:cxnLst>
              <a:rect l="T15" t="T16" r="T17" b="T18"/>
              <a:pathLst>
                <a:path w="5513" h="493">
                  <a:moveTo>
                    <a:pt x="253" y="0"/>
                  </a:moveTo>
                  <a:lnTo>
                    <a:pt x="0" y="234"/>
                  </a:lnTo>
                  <a:lnTo>
                    <a:pt x="4990" y="493"/>
                  </a:lnTo>
                  <a:lnTo>
                    <a:pt x="5513" y="0"/>
                  </a:lnTo>
                  <a:lnTo>
                    <a:pt x="253" y="0"/>
                  </a:lnTo>
                  <a:close/>
                </a:path>
              </a:pathLst>
            </a:custGeom>
            <a:solidFill>
              <a:srgbClr val="249AFF"/>
            </a:solidFill>
            <a:ln w="14288">
              <a:solidFill>
                <a:srgbClr val="000000"/>
              </a:solidFill>
              <a:round/>
              <a:headEnd/>
              <a:tailEnd/>
            </a:ln>
          </p:spPr>
          <p:txBody>
            <a:bodyPr/>
            <a:lstStyle/>
            <a:p>
              <a:pPr algn="ctr"/>
              <a:endParaRPr lang="zh-CN" altLang="en-US"/>
            </a:p>
          </p:txBody>
        </p:sp>
        <p:sp>
          <p:nvSpPr>
            <p:cNvPr id="3993630" name="Freeform 6"/>
            <p:cNvSpPr>
              <a:spLocks/>
            </p:cNvSpPr>
            <p:nvPr/>
          </p:nvSpPr>
          <p:spPr bwMode="auto">
            <a:xfrm>
              <a:off x="1109" y="3048"/>
              <a:ext cx="3365" cy="580"/>
            </a:xfrm>
            <a:custGeom>
              <a:avLst/>
              <a:gdLst>
                <a:gd name="T0" fmla="*/ 737 w 6730"/>
                <a:gd name="T1" fmla="*/ 0 h 1160"/>
                <a:gd name="T2" fmla="*/ 0 w 6730"/>
                <a:gd name="T3" fmla="*/ 1160 h 1160"/>
                <a:gd name="T4" fmla="*/ 6730 w 6730"/>
                <a:gd name="T5" fmla="*/ 1160 h 1160"/>
                <a:gd name="T6" fmla="*/ 5993 w 6730"/>
                <a:gd name="T7" fmla="*/ 0 h 1160"/>
                <a:gd name="T8" fmla="*/ 737 w 6730"/>
                <a:gd name="T9" fmla="*/ 0 h 1160"/>
                <a:gd name="T10" fmla="*/ 0 60000 65536"/>
                <a:gd name="T11" fmla="*/ 0 60000 65536"/>
                <a:gd name="T12" fmla="*/ 0 60000 65536"/>
                <a:gd name="T13" fmla="*/ 0 60000 65536"/>
                <a:gd name="T14" fmla="*/ 0 60000 65536"/>
                <a:gd name="T15" fmla="*/ 0 w 6730"/>
                <a:gd name="T16" fmla="*/ 0 h 1160"/>
                <a:gd name="T17" fmla="*/ 6730 w 6730"/>
                <a:gd name="T18" fmla="*/ 1160 h 1160"/>
              </a:gdLst>
              <a:ahLst/>
              <a:cxnLst>
                <a:cxn ang="T10">
                  <a:pos x="T0" y="T1"/>
                </a:cxn>
                <a:cxn ang="T11">
                  <a:pos x="T2" y="T3"/>
                </a:cxn>
                <a:cxn ang="T12">
                  <a:pos x="T4" y="T5"/>
                </a:cxn>
                <a:cxn ang="T13">
                  <a:pos x="T6" y="T7"/>
                </a:cxn>
                <a:cxn ang="T14">
                  <a:pos x="T8" y="T9"/>
                </a:cxn>
              </a:cxnLst>
              <a:rect l="T15" t="T16" r="T17" b="T18"/>
              <a:pathLst>
                <a:path w="6730" h="1160">
                  <a:moveTo>
                    <a:pt x="737" y="0"/>
                  </a:moveTo>
                  <a:lnTo>
                    <a:pt x="0" y="1160"/>
                  </a:lnTo>
                  <a:lnTo>
                    <a:pt x="6730" y="1160"/>
                  </a:lnTo>
                  <a:lnTo>
                    <a:pt x="5993" y="0"/>
                  </a:lnTo>
                  <a:lnTo>
                    <a:pt x="737" y="0"/>
                  </a:lnTo>
                  <a:close/>
                </a:path>
              </a:pathLst>
            </a:custGeom>
            <a:solidFill>
              <a:srgbClr val="4040D0"/>
            </a:solidFill>
            <a:ln w="14288">
              <a:solidFill>
                <a:srgbClr val="000000"/>
              </a:solidFill>
              <a:round/>
              <a:headEnd/>
              <a:tailEnd/>
            </a:ln>
          </p:spPr>
          <p:txBody>
            <a:bodyPr/>
            <a:lstStyle/>
            <a:p>
              <a:pPr algn="ctr"/>
              <a:endParaRPr lang="zh-CN" altLang="en-US"/>
            </a:p>
          </p:txBody>
        </p:sp>
        <p:sp>
          <p:nvSpPr>
            <p:cNvPr id="3993631" name="Rectangle 7"/>
            <p:cNvSpPr>
              <a:spLocks noChangeArrowheads="1"/>
            </p:cNvSpPr>
            <p:nvPr/>
          </p:nvSpPr>
          <p:spPr bwMode="auto">
            <a:xfrm>
              <a:off x="1381" y="3086"/>
              <a:ext cx="2805" cy="463"/>
            </a:xfrm>
            <a:prstGeom prst="rect">
              <a:avLst/>
            </a:prstGeom>
            <a:noFill/>
            <a:ln w="9525">
              <a:noFill/>
              <a:miter lim="800000"/>
              <a:headEnd/>
              <a:tailEnd/>
            </a:ln>
          </p:spPr>
          <p:txBody>
            <a:bodyPr/>
            <a:lstStyle/>
            <a:p>
              <a:pPr algn="ctr"/>
              <a:endParaRPr lang="zh-CN" altLang="en-US"/>
            </a:p>
          </p:txBody>
        </p:sp>
        <p:sp>
          <p:nvSpPr>
            <p:cNvPr id="3993632" name="Rectangle 8"/>
            <p:cNvSpPr>
              <a:spLocks noChangeArrowheads="1"/>
            </p:cNvSpPr>
            <p:nvPr/>
          </p:nvSpPr>
          <p:spPr bwMode="auto">
            <a:xfrm>
              <a:off x="2735" y="3050"/>
              <a:ext cx="91" cy="240"/>
            </a:xfrm>
            <a:prstGeom prst="rect">
              <a:avLst/>
            </a:prstGeom>
            <a:noFill/>
            <a:ln w="9525">
              <a:noFill/>
              <a:miter lim="800000"/>
              <a:headEnd/>
              <a:tailEnd/>
            </a:ln>
          </p:spPr>
          <p:txBody>
            <a:bodyPr wrap="none" lIns="0" tIns="0" rIns="0" bIns="0">
              <a:spAutoFit/>
            </a:bodyPr>
            <a:lstStyle/>
            <a:p>
              <a:r>
                <a:rPr lang="en-US" altLang="zh-CN" sz="2100">
                  <a:latin typeface="宋体" pitchFamily="2" charset="-122"/>
                </a:rPr>
                <a:t> </a:t>
              </a:r>
              <a:endParaRPr lang="en-US" altLang="zh-CN" sz="2400"/>
            </a:p>
          </p:txBody>
        </p:sp>
      </p:grpSp>
      <p:sp>
        <p:nvSpPr>
          <p:cNvPr id="3797001" name="Text Box 9"/>
          <p:cNvSpPr txBox="1">
            <a:spLocks noChangeArrowheads="1"/>
          </p:cNvSpPr>
          <p:nvPr/>
        </p:nvSpPr>
        <p:spPr bwMode="auto">
          <a:xfrm>
            <a:off x="5702300" y="5576888"/>
            <a:ext cx="1752600" cy="366712"/>
          </a:xfrm>
          <a:prstGeom prst="rect">
            <a:avLst/>
          </a:prstGeom>
          <a:noFill/>
          <a:ln w="9525">
            <a:noFill/>
            <a:miter lim="800000"/>
            <a:headEnd/>
            <a:tailEnd/>
          </a:ln>
        </p:spPr>
        <p:txBody>
          <a:bodyPr>
            <a:spAutoFit/>
          </a:bodyPr>
          <a:lstStyle/>
          <a:p>
            <a:pPr eaLnBrk="0" hangingPunct="0"/>
            <a:r>
              <a:rPr lang="en-US" altLang="zh-CN" sz="1800" b="1">
                <a:solidFill>
                  <a:srgbClr val="FFFFCC"/>
                </a:solidFill>
              </a:rPr>
              <a:t>     </a:t>
            </a:r>
            <a:r>
              <a:rPr lang="zh-CN" altLang="en-US" sz="1800" b="1">
                <a:solidFill>
                  <a:srgbClr val="FFFFCC"/>
                </a:solidFill>
              </a:rPr>
              <a:t>活动</a:t>
            </a:r>
            <a:endParaRPr lang="zh-CN" altLang="en-US" sz="1800">
              <a:solidFill>
                <a:srgbClr val="FFFFCC"/>
              </a:solidFill>
            </a:endParaRPr>
          </a:p>
        </p:txBody>
      </p:sp>
      <p:grpSp>
        <p:nvGrpSpPr>
          <p:cNvPr id="3797002" name="Group 10"/>
          <p:cNvGrpSpPr>
            <a:grpSpLocks/>
          </p:cNvGrpSpPr>
          <p:nvPr/>
        </p:nvGrpSpPr>
        <p:grpSpPr bwMode="auto">
          <a:xfrm>
            <a:off x="4395788" y="4375150"/>
            <a:ext cx="3900487" cy="919163"/>
            <a:chOff x="1512" y="2305"/>
            <a:chExt cx="2665" cy="687"/>
          </a:xfrm>
        </p:grpSpPr>
        <p:sp>
          <p:nvSpPr>
            <p:cNvPr id="3993623" name="Freeform 11"/>
            <p:cNvSpPr>
              <a:spLocks/>
            </p:cNvSpPr>
            <p:nvPr/>
          </p:nvSpPr>
          <p:spPr bwMode="auto">
            <a:xfrm>
              <a:off x="1987" y="2305"/>
              <a:ext cx="2190" cy="687"/>
            </a:xfrm>
            <a:custGeom>
              <a:avLst/>
              <a:gdLst>
                <a:gd name="T0" fmla="*/ 0 w 4381"/>
                <a:gd name="T1" fmla="*/ 0 h 1373"/>
                <a:gd name="T2" fmla="*/ 4149 w 4381"/>
                <a:gd name="T3" fmla="*/ 1373 h 1373"/>
                <a:gd name="T4" fmla="*/ 4381 w 4381"/>
                <a:gd name="T5" fmla="*/ 1137 h 1373"/>
                <a:gd name="T6" fmla="*/ 3650 w 4381"/>
                <a:gd name="T7" fmla="*/ 0 h 1373"/>
                <a:gd name="T8" fmla="*/ 0 w 4381"/>
                <a:gd name="T9" fmla="*/ 0 h 1373"/>
                <a:gd name="T10" fmla="*/ 0 60000 65536"/>
                <a:gd name="T11" fmla="*/ 0 60000 65536"/>
                <a:gd name="T12" fmla="*/ 0 60000 65536"/>
                <a:gd name="T13" fmla="*/ 0 60000 65536"/>
                <a:gd name="T14" fmla="*/ 0 60000 65536"/>
                <a:gd name="T15" fmla="*/ 0 w 4381"/>
                <a:gd name="T16" fmla="*/ 0 h 1373"/>
                <a:gd name="T17" fmla="*/ 4381 w 4381"/>
                <a:gd name="T18" fmla="*/ 1373 h 1373"/>
              </a:gdLst>
              <a:ahLst/>
              <a:cxnLst>
                <a:cxn ang="T10">
                  <a:pos x="T0" y="T1"/>
                </a:cxn>
                <a:cxn ang="T11">
                  <a:pos x="T2" y="T3"/>
                </a:cxn>
                <a:cxn ang="T12">
                  <a:pos x="T4" y="T5"/>
                </a:cxn>
                <a:cxn ang="T13">
                  <a:pos x="T6" y="T7"/>
                </a:cxn>
                <a:cxn ang="T14">
                  <a:pos x="T8" y="T9"/>
                </a:cxn>
              </a:cxnLst>
              <a:rect l="T15" t="T16" r="T17" b="T18"/>
              <a:pathLst>
                <a:path w="4381" h="1373">
                  <a:moveTo>
                    <a:pt x="0" y="0"/>
                  </a:moveTo>
                  <a:lnTo>
                    <a:pt x="4149" y="1373"/>
                  </a:lnTo>
                  <a:lnTo>
                    <a:pt x="4381" y="1137"/>
                  </a:lnTo>
                  <a:lnTo>
                    <a:pt x="3650" y="0"/>
                  </a:lnTo>
                  <a:lnTo>
                    <a:pt x="0" y="0"/>
                  </a:lnTo>
                  <a:close/>
                </a:path>
              </a:pathLst>
            </a:custGeom>
            <a:solidFill>
              <a:srgbClr val="007000"/>
            </a:solidFill>
            <a:ln w="14288">
              <a:solidFill>
                <a:srgbClr val="000000"/>
              </a:solidFill>
              <a:round/>
              <a:headEnd/>
              <a:tailEnd/>
            </a:ln>
          </p:spPr>
          <p:txBody>
            <a:bodyPr/>
            <a:lstStyle/>
            <a:p>
              <a:pPr algn="ctr"/>
              <a:endParaRPr lang="zh-CN" altLang="en-US"/>
            </a:p>
          </p:txBody>
        </p:sp>
        <p:sp>
          <p:nvSpPr>
            <p:cNvPr id="3993624" name="Freeform 12"/>
            <p:cNvSpPr>
              <a:spLocks/>
            </p:cNvSpPr>
            <p:nvPr/>
          </p:nvSpPr>
          <p:spPr bwMode="auto">
            <a:xfrm>
              <a:off x="1863" y="2305"/>
              <a:ext cx="1949" cy="418"/>
            </a:xfrm>
            <a:custGeom>
              <a:avLst/>
              <a:gdLst>
                <a:gd name="T0" fmla="*/ 247 w 3897"/>
                <a:gd name="T1" fmla="*/ 0 h 837"/>
                <a:gd name="T2" fmla="*/ 0 w 3897"/>
                <a:gd name="T3" fmla="*/ 232 h 837"/>
                <a:gd name="T4" fmla="*/ 3069 w 3897"/>
                <a:gd name="T5" fmla="*/ 837 h 837"/>
                <a:gd name="T6" fmla="*/ 3897 w 3897"/>
                <a:gd name="T7" fmla="*/ 0 h 837"/>
                <a:gd name="T8" fmla="*/ 247 w 3897"/>
                <a:gd name="T9" fmla="*/ 0 h 837"/>
                <a:gd name="T10" fmla="*/ 0 60000 65536"/>
                <a:gd name="T11" fmla="*/ 0 60000 65536"/>
                <a:gd name="T12" fmla="*/ 0 60000 65536"/>
                <a:gd name="T13" fmla="*/ 0 60000 65536"/>
                <a:gd name="T14" fmla="*/ 0 60000 65536"/>
                <a:gd name="T15" fmla="*/ 0 w 3897"/>
                <a:gd name="T16" fmla="*/ 0 h 837"/>
                <a:gd name="T17" fmla="*/ 3897 w 3897"/>
                <a:gd name="T18" fmla="*/ 837 h 837"/>
              </a:gdLst>
              <a:ahLst/>
              <a:cxnLst>
                <a:cxn ang="T10">
                  <a:pos x="T0" y="T1"/>
                </a:cxn>
                <a:cxn ang="T11">
                  <a:pos x="T2" y="T3"/>
                </a:cxn>
                <a:cxn ang="T12">
                  <a:pos x="T4" y="T5"/>
                </a:cxn>
                <a:cxn ang="T13">
                  <a:pos x="T6" y="T7"/>
                </a:cxn>
                <a:cxn ang="T14">
                  <a:pos x="T8" y="T9"/>
                </a:cxn>
              </a:cxnLst>
              <a:rect l="T15" t="T16" r="T17" b="T18"/>
              <a:pathLst>
                <a:path w="3897" h="837">
                  <a:moveTo>
                    <a:pt x="247" y="0"/>
                  </a:moveTo>
                  <a:lnTo>
                    <a:pt x="0" y="232"/>
                  </a:lnTo>
                  <a:lnTo>
                    <a:pt x="3069" y="837"/>
                  </a:lnTo>
                  <a:lnTo>
                    <a:pt x="3897" y="0"/>
                  </a:lnTo>
                  <a:lnTo>
                    <a:pt x="247" y="0"/>
                  </a:lnTo>
                  <a:close/>
                </a:path>
              </a:pathLst>
            </a:custGeom>
            <a:solidFill>
              <a:srgbClr val="00CE00"/>
            </a:solidFill>
            <a:ln w="14288">
              <a:solidFill>
                <a:srgbClr val="000000"/>
              </a:solidFill>
              <a:round/>
              <a:headEnd/>
              <a:tailEnd/>
            </a:ln>
          </p:spPr>
          <p:txBody>
            <a:bodyPr/>
            <a:lstStyle/>
            <a:p>
              <a:pPr algn="ctr"/>
              <a:endParaRPr lang="zh-CN" altLang="en-US"/>
            </a:p>
          </p:txBody>
        </p:sp>
        <p:sp>
          <p:nvSpPr>
            <p:cNvPr id="3993625" name="Freeform 13"/>
            <p:cNvSpPr>
              <a:spLocks/>
            </p:cNvSpPr>
            <p:nvPr/>
          </p:nvSpPr>
          <p:spPr bwMode="auto">
            <a:xfrm>
              <a:off x="1512" y="2417"/>
              <a:ext cx="2546" cy="567"/>
            </a:xfrm>
            <a:custGeom>
              <a:avLst/>
              <a:gdLst>
                <a:gd name="T0" fmla="*/ 714 w 5093"/>
                <a:gd name="T1" fmla="*/ 0 h 1135"/>
                <a:gd name="T2" fmla="*/ 0 w 5093"/>
                <a:gd name="T3" fmla="*/ 1135 h 1135"/>
                <a:gd name="T4" fmla="*/ 5093 w 5093"/>
                <a:gd name="T5" fmla="*/ 1135 h 1135"/>
                <a:gd name="T6" fmla="*/ 4365 w 5093"/>
                <a:gd name="T7" fmla="*/ 0 h 1135"/>
                <a:gd name="T8" fmla="*/ 714 w 5093"/>
                <a:gd name="T9" fmla="*/ 0 h 1135"/>
                <a:gd name="T10" fmla="*/ 0 60000 65536"/>
                <a:gd name="T11" fmla="*/ 0 60000 65536"/>
                <a:gd name="T12" fmla="*/ 0 60000 65536"/>
                <a:gd name="T13" fmla="*/ 0 60000 65536"/>
                <a:gd name="T14" fmla="*/ 0 60000 65536"/>
                <a:gd name="T15" fmla="*/ 0 w 5093"/>
                <a:gd name="T16" fmla="*/ 0 h 1135"/>
                <a:gd name="T17" fmla="*/ 5093 w 5093"/>
                <a:gd name="T18" fmla="*/ 1135 h 1135"/>
              </a:gdLst>
              <a:ahLst/>
              <a:cxnLst>
                <a:cxn ang="T10">
                  <a:pos x="T0" y="T1"/>
                </a:cxn>
                <a:cxn ang="T11">
                  <a:pos x="T2" y="T3"/>
                </a:cxn>
                <a:cxn ang="T12">
                  <a:pos x="T4" y="T5"/>
                </a:cxn>
                <a:cxn ang="T13">
                  <a:pos x="T6" y="T7"/>
                </a:cxn>
                <a:cxn ang="T14">
                  <a:pos x="T8" y="T9"/>
                </a:cxn>
              </a:cxnLst>
              <a:rect l="T15" t="T16" r="T17" b="T18"/>
              <a:pathLst>
                <a:path w="5093" h="1135">
                  <a:moveTo>
                    <a:pt x="714" y="0"/>
                  </a:moveTo>
                  <a:lnTo>
                    <a:pt x="0" y="1135"/>
                  </a:lnTo>
                  <a:lnTo>
                    <a:pt x="5093" y="1135"/>
                  </a:lnTo>
                  <a:lnTo>
                    <a:pt x="4365" y="0"/>
                  </a:lnTo>
                  <a:lnTo>
                    <a:pt x="714" y="0"/>
                  </a:lnTo>
                  <a:close/>
                </a:path>
              </a:pathLst>
            </a:custGeom>
            <a:solidFill>
              <a:srgbClr val="009800"/>
            </a:solidFill>
            <a:ln w="14288">
              <a:solidFill>
                <a:srgbClr val="000000"/>
              </a:solidFill>
              <a:round/>
              <a:headEnd/>
              <a:tailEnd/>
            </a:ln>
          </p:spPr>
          <p:txBody>
            <a:bodyPr/>
            <a:lstStyle/>
            <a:p>
              <a:pPr algn="ctr"/>
              <a:endParaRPr lang="zh-CN" altLang="en-US"/>
            </a:p>
          </p:txBody>
        </p:sp>
        <p:sp>
          <p:nvSpPr>
            <p:cNvPr id="3993626" name="Rectangle 14"/>
            <p:cNvSpPr>
              <a:spLocks noChangeArrowheads="1"/>
            </p:cNvSpPr>
            <p:nvPr/>
          </p:nvSpPr>
          <p:spPr bwMode="auto">
            <a:xfrm>
              <a:off x="1723" y="2451"/>
              <a:ext cx="2122" cy="492"/>
            </a:xfrm>
            <a:prstGeom prst="rect">
              <a:avLst/>
            </a:prstGeom>
            <a:noFill/>
            <a:ln w="9525">
              <a:noFill/>
              <a:miter lim="800000"/>
              <a:headEnd/>
              <a:tailEnd/>
            </a:ln>
          </p:spPr>
          <p:txBody>
            <a:bodyPr/>
            <a:lstStyle/>
            <a:p>
              <a:pPr algn="ctr"/>
              <a:endParaRPr lang="zh-CN" altLang="en-US"/>
            </a:p>
          </p:txBody>
        </p:sp>
        <p:sp>
          <p:nvSpPr>
            <p:cNvPr id="3993627" name="Rectangle 15"/>
            <p:cNvSpPr>
              <a:spLocks noChangeArrowheads="1"/>
            </p:cNvSpPr>
            <p:nvPr/>
          </p:nvSpPr>
          <p:spPr bwMode="auto">
            <a:xfrm>
              <a:off x="2736" y="2429"/>
              <a:ext cx="91" cy="240"/>
            </a:xfrm>
            <a:prstGeom prst="rect">
              <a:avLst/>
            </a:prstGeom>
            <a:noFill/>
            <a:ln w="9525">
              <a:noFill/>
              <a:miter lim="800000"/>
              <a:headEnd/>
              <a:tailEnd/>
            </a:ln>
          </p:spPr>
          <p:txBody>
            <a:bodyPr wrap="none" lIns="0" tIns="0" rIns="0" bIns="0">
              <a:spAutoFit/>
            </a:bodyPr>
            <a:lstStyle/>
            <a:p>
              <a:r>
                <a:rPr lang="en-US" altLang="zh-CN" sz="2100">
                  <a:solidFill>
                    <a:schemeClr val="bg1"/>
                  </a:solidFill>
                  <a:latin typeface="宋体" pitchFamily="2" charset="-122"/>
                </a:rPr>
                <a:t> </a:t>
              </a:r>
              <a:endParaRPr lang="en-US" altLang="zh-CN" sz="2400">
                <a:solidFill>
                  <a:schemeClr val="bg1"/>
                </a:solidFill>
              </a:endParaRPr>
            </a:p>
          </p:txBody>
        </p:sp>
      </p:grpSp>
      <p:sp>
        <p:nvSpPr>
          <p:cNvPr id="3797008" name="Text Box 16"/>
          <p:cNvSpPr txBox="1">
            <a:spLocks noChangeArrowheads="1"/>
          </p:cNvSpPr>
          <p:nvPr/>
        </p:nvSpPr>
        <p:spPr bwMode="auto">
          <a:xfrm>
            <a:off x="5016500" y="4662488"/>
            <a:ext cx="2590800" cy="366712"/>
          </a:xfrm>
          <a:prstGeom prst="rect">
            <a:avLst/>
          </a:prstGeom>
          <a:noFill/>
          <a:ln w="9525">
            <a:noFill/>
            <a:miter lim="800000"/>
            <a:headEnd/>
            <a:tailEnd/>
          </a:ln>
        </p:spPr>
        <p:txBody>
          <a:bodyPr>
            <a:spAutoFit/>
          </a:bodyPr>
          <a:lstStyle/>
          <a:p>
            <a:pPr algn="ctr" eaLnBrk="0" hangingPunct="0">
              <a:spcBef>
                <a:spcPct val="50000"/>
              </a:spcBef>
            </a:pPr>
            <a:r>
              <a:rPr lang="zh-CN" altLang="en-US" sz="1800" b="1">
                <a:solidFill>
                  <a:srgbClr val="FFFFCC"/>
                </a:solidFill>
              </a:rPr>
              <a:t>任务</a:t>
            </a:r>
          </a:p>
        </p:txBody>
      </p:sp>
      <p:grpSp>
        <p:nvGrpSpPr>
          <p:cNvPr id="3797009" name="Group 17"/>
          <p:cNvGrpSpPr>
            <a:grpSpLocks/>
          </p:cNvGrpSpPr>
          <p:nvPr/>
        </p:nvGrpSpPr>
        <p:grpSpPr bwMode="auto">
          <a:xfrm>
            <a:off x="4992688" y="3541713"/>
            <a:ext cx="2705100" cy="955675"/>
            <a:chOff x="1857" y="1223"/>
            <a:chExt cx="1704" cy="602"/>
          </a:xfrm>
        </p:grpSpPr>
        <p:grpSp>
          <p:nvGrpSpPr>
            <p:cNvPr id="3993615" name="Group 18"/>
            <p:cNvGrpSpPr>
              <a:grpSpLocks/>
            </p:cNvGrpSpPr>
            <p:nvPr/>
          </p:nvGrpSpPr>
          <p:grpSpPr bwMode="auto">
            <a:xfrm>
              <a:off x="1857" y="1223"/>
              <a:ext cx="1704" cy="567"/>
              <a:chOff x="1921" y="1676"/>
              <a:chExt cx="1848" cy="674"/>
            </a:xfrm>
          </p:grpSpPr>
          <p:sp>
            <p:nvSpPr>
              <p:cNvPr id="3993618" name="Freeform 19"/>
              <p:cNvSpPr>
                <a:spLocks/>
              </p:cNvSpPr>
              <p:nvPr/>
            </p:nvSpPr>
            <p:spPr bwMode="auto">
              <a:xfrm>
                <a:off x="2397" y="1676"/>
                <a:ext cx="1372" cy="674"/>
              </a:xfrm>
              <a:custGeom>
                <a:avLst/>
                <a:gdLst>
                  <a:gd name="T0" fmla="*/ 0 w 2744"/>
                  <a:gd name="T1" fmla="*/ 0 h 1349"/>
                  <a:gd name="T2" fmla="*/ 2494 w 2744"/>
                  <a:gd name="T3" fmla="*/ 1349 h 1349"/>
                  <a:gd name="T4" fmla="*/ 2744 w 2744"/>
                  <a:gd name="T5" fmla="*/ 1122 h 1349"/>
                  <a:gd name="T6" fmla="*/ 2041 w 2744"/>
                  <a:gd name="T7" fmla="*/ 0 h 1349"/>
                  <a:gd name="T8" fmla="*/ 0 w 2744"/>
                  <a:gd name="T9" fmla="*/ 0 h 1349"/>
                  <a:gd name="T10" fmla="*/ 0 60000 65536"/>
                  <a:gd name="T11" fmla="*/ 0 60000 65536"/>
                  <a:gd name="T12" fmla="*/ 0 60000 65536"/>
                  <a:gd name="T13" fmla="*/ 0 60000 65536"/>
                  <a:gd name="T14" fmla="*/ 0 60000 65536"/>
                  <a:gd name="T15" fmla="*/ 0 w 2744"/>
                  <a:gd name="T16" fmla="*/ 0 h 1349"/>
                  <a:gd name="T17" fmla="*/ 2744 w 2744"/>
                  <a:gd name="T18" fmla="*/ 1349 h 1349"/>
                </a:gdLst>
                <a:ahLst/>
                <a:cxnLst>
                  <a:cxn ang="T10">
                    <a:pos x="T0" y="T1"/>
                  </a:cxn>
                  <a:cxn ang="T11">
                    <a:pos x="T2" y="T3"/>
                  </a:cxn>
                  <a:cxn ang="T12">
                    <a:pos x="T4" y="T5"/>
                  </a:cxn>
                  <a:cxn ang="T13">
                    <a:pos x="T6" y="T7"/>
                  </a:cxn>
                  <a:cxn ang="T14">
                    <a:pos x="T8" y="T9"/>
                  </a:cxn>
                </a:cxnLst>
                <a:rect l="T15" t="T16" r="T17" b="T18"/>
                <a:pathLst>
                  <a:path w="2744" h="1349">
                    <a:moveTo>
                      <a:pt x="0" y="0"/>
                    </a:moveTo>
                    <a:lnTo>
                      <a:pt x="2494" y="1349"/>
                    </a:lnTo>
                    <a:lnTo>
                      <a:pt x="2744" y="1122"/>
                    </a:lnTo>
                    <a:lnTo>
                      <a:pt x="2041" y="0"/>
                    </a:lnTo>
                    <a:lnTo>
                      <a:pt x="0" y="0"/>
                    </a:lnTo>
                    <a:close/>
                  </a:path>
                </a:pathLst>
              </a:custGeom>
              <a:solidFill>
                <a:srgbClr val="C96F00"/>
              </a:solidFill>
              <a:ln w="14288">
                <a:solidFill>
                  <a:srgbClr val="000000"/>
                </a:solidFill>
                <a:round/>
                <a:headEnd/>
                <a:tailEnd/>
              </a:ln>
            </p:spPr>
            <p:txBody>
              <a:bodyPr/>
              <a:lstStyle/>
              <a:p>
                <a:pPr algn="ctr"/>
                <a:endParaRPr lang="zh-CN" altLang="en-US"/>
              </a:p>
            </p:txBody>
          </p:sp>
          <p:sp>
            <p:nvSpPr>
              <p:cNvPr id="3993619" name="Freeform 20"/>
              <p:cNvSpPr>
                <a:spLocks/>
              </p:cNvSpPr>
              <p:nvPr/>
            </p:nvSpPr>
            <p:spPr bwMode="auto">
              <a:xfrm>
                <a:off x="2278" y="1676"/>
                <a:ext cx="1139" cy="253"/>
              </a:xfrm>
              <a:custGeom>
                <a:avLst/>
                <a:gdLst>
                  <a:gd name="T0" fmla="*/ 238 w 2279"/>
                  <a:gd name="T1" fmla="*/ 0 h 505"/>
                  <a:gd name="T2" fmla="*/ 0 w 2279"/>
                  <a:gd name="T3" fmla="*/ 229 h 505"/>
                  <a:gd name="T4" fmla="*/ 1766 w 2279"/>
                  <a:gd name="T5" fmla="*/ 505 h 505"/>
                  <a:gd name="T6" fmla="*/ 2279 w 2279"/>
                  <a:gd name="T7" fmla="*/ 0 h 505"/>
                  <a:gd name="T8" fmla="*/ 238 w 2279"/>
                  <a:gd name="T9" fmla="*/ 0 h 505"/>
                  <a:gd name="T10" fmla="*/ 0 60000 65536"/>
                  <a:gd name="T11" fmla="*/ 0 60000 65536"/>
                  <a:gd name="T12" fmla="*/ 0 60000 65536"/>
                  <a:gd name="T13" fmla="*/ 0 60000 65536"/>
                  <a:gd name="T14" fmla="*/ 0 60000 65536"/>
                  <a:gd name="T15" fmla="*/ 0 w 2279"/>
                  <a:gd name="T16" fmla="*/ 0 h 505"/>
                  <a:gd name="T17" fmla="*/ 2279 w 2279"/>
                  <a:gd name="T18" fmla="*/ 505 h 505"/>
                </a:gdLst>
                <a:ahLst/>
                <a:cxnLst>
                  <a:cxn ang="T10">
                    <a:pos x="T0" y="T1"/>
                  </a:cxn>
                  <a:cxn ang="T11">
                    <a:pos x="T2" y="T3"/>
                  </a:cxn>
                  <a:cxn ang="T12">
                    <a:pos x="T4" y="T5"/>
                  </a:cxn>
                  <a:cxn ang="T13">
                    <a:pos x="T6" y="T7"/>
                  </a:cxn>
                  <a:cxn ang="T14">
                    <a:pos x="T8" y="T9"/>
                  </a:cxn>
                </a:cxnLst>
                <a:rect l="T15" t="T16" r="T17" b="T18"/>
                <a:pathLst>
                  <a:path w="2279" h="505">
                    <a:moveTo>
                      <a:pt x="238" y="0"/>
                    </a:moveTo>
                    <a:lnTo>
                      <a:pt x="0" y="229"/>
                    </a:lnTo>
                    <a:lnTo>
                      <a:pt x="1766" y="505"/>
                    </a:lnTo>
                    <a:lnTo>
                      <a:pt x="2279" y="0"/>
                    </a:lnTo>
                    <a:lnTo>
                      <a:pt x="238" y="0"/>
                    </a:lnTo>
                    <a:close/>
                  </a:path>
                </a:pathLst>
              </a:custGeom>
              <a:solidFill>
                <a:srgbClr val="FFAD2C"/>
              </a:solidFill>
              <a:ln w="14288">
                <a:solidFill>
                  <a:srgbClr val="000000"/>
                </a:solidFill>
                <a:round/>
                <a:headEnd/>
                <a:tailEnd/>
              </a:ln>
            </p:spPr>
            <p:txBody>
              <a:bodyPr/>
              <a:lstStyle/>
              <a:p>
                <a:pPr algn="ctr"/>
                <a:endParaRPr lang="zh-CN" altLang="en-US"/>
              </a:p>
            </p:txBody>
          </p:sp>
          <p:sp>
            <p:nvSpPr>
              <p:cNvPr id="3993620" name="Freeform 21"/>
              <p:cNvSpPr>
                <a:spLocks/>
              </p:cNvSpPr>
              <p:nvPr/>
            </p:nvSpPr>
            <p:spPr bwMode="auto">
              <a:xfrm>
                <a:off x="1921" y="1789"/>
                <a:ext cx="1729" cy="559"/>
              </a:xfrm>
              <a:custGeom>
                <a:avLst/>
                <a:gdLst>
                  <a:gd name="T0" fmla="*/ 713 w 3459"/>
                  <a:gd name="T1" fmla="*/ 0 h 1118"/>
                  <a:gd name="T2" fmla="*/ 0 w 3459"/>
                  <a:gd name="T3" fmla="*/ 1118 h 1118"/>
                  <a:gd name="T4" fmla="*/ 3459 w 3459"/>
                  <a:gd name="T5" fmla="*/ 1118 h 1118"/>
                  <a:gd name="T6" fmla="*/ 2758 w 3459"/>
                  <a:gd name="T7" fmla="*/ 0 h 1118"/>
                  <a:gd name="T8" fmla="*/ 713 w 3459"/>
                  <a:gd name="T9" fmla="*/ 0 h 1118"/>
                  <a:gd name="T10" fmla="*/ 0 60000 65536"/>
                  <a:gd name="T11" fmla="*/ 0 60000 65536"/>
                  <a:gd name="T12" fmla="*/ 0 60000 65536"/>
                  <a:gd name="T13" fmla="*/ 0 60000 65536"/>
                  <a:gd name="T14" fmla="*/ 0 60000 65536"/>
                  <a:gd name="T15" fmla="*/ 0 w 3459"/>
                  <a:gd name="T16" fmla="*/ 0 h 1118"/>
                  <a:gd name="T17" fmla="*/ 3459 w 3459"/>
                  <a:gd name="T18" fmla="*/ 1118 h 1118"/>
                </a:gdLst>
                <a:ahLst/>
                <a:cxnLst>
                  <a:cxn ang="T10">
                    <a:pos x="T0" y="T1"/>
                  </a:cxn>
                  <a:cxn ang="T11">
                    <a:pos x="T2" y="T3"/>
                  </a:cxn>
                  <a:cxn ang="T12">
                    <a:pos x="T4" y="T5"/>
                  </a:cxn>
                  <a:cxn ang="T13">
                    <a:pos x="T6" y="T7"/>
                  </a:cxn>
                  <a:cxn ang="T14">
                    <a:pos x="T8" y="T9"/>
                  </a:cxn>
                </a:cxnLst>
                <a:rect l="T15" t="T16" r="T17" b="T18"/>
                <a:pathLst>
                  <a:path w="3459" h="1118">
                    <a:moveTo>
                      <a:pt x="713" y="0"/>
                    </a:moveTo>
                    <a:lnTo>
                      <a:pt x="0" y="1118"/>
                    </a:lnTo>
                    <a:lnTo>
                      <a:pt x="3459" y="1118"/>
                    </a:lnTo>
                    <a:lnTo>
                      <a:pt x="2758" y="0"/>
                    </a:lnTo>
                    <a:lnTo>
                      <a:pt x="713" y="0"/>
                    </a:lnTo>
                    <a:close/>
                  </a:path>
                </a:pathLst>
              </a:custGeom>
              <a:solidFill>
                <a:srgbClr val="FB9214"/>
              </a:solidFill>
              <a:ln w="14288">
                <a:solidFill>
                  <a:srgbClr val="000000"/>
                </a:solidFill>
                <a:round/>
                <a:headEnd/>
                <a:tailEnd/>
              </a:ln>
            </p:spPr>
            <p:txBody>
              <a:bodyPr/>
              <a:lstStyle/>
              <a:p>
                <a:pPr algn="ctr"/>
                <a:endParaRPr lang="zh-CN" altLang="en-US"/>
              </a:p>
            </p:txBody>
          </p:sp>
          <p:sp>
            <p:nvSpPr>
              <p:cNvPr id="3993621" name="Rectangle 22"/>
              <p:cNvSpPr>
                <a:spLocks noChangeArrowheads="1"/>
              </p:cNvSpPr>
              <p:nvPr/>
            </p:nvSpPr>
            <p:spPr bwMode="auto">
              <a:xfrm>
                <a:off x="2131" y="1827"/>
                <a:ext cx="1326" cy="480"/>
              </a:xfrm>
              <a:prstGeom prst="rect">
                <a:avLst/>
              </a:prstGeom>
              <a:noFill/>
              <a:ln w="9525">
                <a:noFill/>
                <a:miter lim="800000"/>
                <a:headEnd/>
                <a:tailEnd/>
              </a:ln>
            </p:spPr>
            <p:txBody>
              <a:bodyPr/>
              <a:lstStyle/>
              <a:p>
                <a:pPr algn="ctr"/>
                <a:endParaRPr lang="zh-CN" altLang="en-US"/>
              </a:p>
            </p:txBody>
          </p:sp>
          <p:sp>
            <p:nvSpPr>
              <p:cNvPr id="3993622" name="Rectangle 23"/>
              <p:cNvSpPr>
                <a:spLocks noChangeArrowheads="1"/>
              </p:cNvSpPr>
              <p:nvPr/>
            </p:nvSpPr>
            <p:spPr bwMode="auto">
              <a:xfrm>
                <a:off x="2746" y="1802"/>
                <a:ext cx="91" cy="240"/>
              </a:xfrm>
              <a:prstGeom prst="rect">
                <a:avLst/>
              </a:prstGeom>
              <a:noFill/>
              <a:ln w="9525">
                <a:noFill/>
                <a:miter lim="800000"/>
                <a:headEnd/>
                <a:tailEnd/>
              </a:ln>
            </p:spPr>
            <p:txBody>
              <a:bodyPr wrap="none" lIns="0" tIns="0" rIns="0" bIns="0">
                <a:spAutoFit/>
              </a:bodyPr>
              <a:lstStyle/>
              <a:p>
                <a:r>
                  <a:rPr lang="en-US" altLang="zh-CN" sz="2100">
                    <a:solidFill>
                      <a:schemeClr val="bg1"/>
                    </a:solidFill>
                    <a:latin typeface="宋体" pitchFamily="2" charset="-122"/>
                  </a:rPr>
                  <a:t> </a:t>
                </a:r>
                <a:endParaRPr lang="en-US" altLang="zh-CN" sz="2400">
                  <a:solidFill>
                    <a:schemeClr val="bg1"/>
                  </a:solidFill>
                </a:endParaRPr>
              </a:p>
            </p:txBody>
          </p:sp>
        </p:grpSp>
        <p:sp>
          <p:nvSpPr>
            <p:cNvPr id="3993616" name="Text Box 24"/>
            <p:cNvSpPr txBox="1">
              <a:spLocks noChangeArrowheads="1"/>
            </p:cNvSpPr>
            <p:nvPr/>
          </p:nvSpPr>
          <p:spPr bwMode="auto">
            <a:xfrm>
              <a:off x="2112" y="1436"/>
              <a:ext cx="1152" cy="231"/>
            </a:xfrm>
            <a:prstGeom prst="rect">
              <a:avLst/>
            </a:prstGeom>
            <a:noFill/>
            <a:ln w="9525">
              <a:noFill/>
              <a:miter lim="800000"/>
              <a:headEnd/>
              <a:tailEnd/>
            </a:ln>
          </p:spPr>
          <p:txBody>
            <a:bodyPr>
              <a:spAutoFit/>
            </a:bodyPr>
            <a:lstStyle/>
            <a:p>
              <a:pPr algn="ctr" eaLnBrk="0" hangingPunct="0"/>
              <a:r>
                <a:rPr lang="zh-CN" altLang="en-US" sz="1800" b="1">
                  <a:solidFill>
                    <a:srgbClr val="FFFFCC"/>
                  </a:solidFill>
                </a:rPr>
                <a:t>步骤</a:t>
              </a:r>
              <a:endParaRPr lang="zh-CN" altLang="en-US" sz="1800">
                <a:solidFill>
                  <a:srgbClr val="FFFFCC"/>
                </a:solidFill>
              </a:endParaRPr>
            </a:p>
          </p:txBody>
        </p:sp>
        <p:sp>
          <p:nvSpPr>
            <p:cNvPr id="3993617" name="Line 25"/>
            <p:cNvSpPr>
              <a:spLocks noChangeShapeType="1"/>
            </p:cNvSpPr>
            <p:nvPr/>
          </p:nvSpPr>
          <p:spPr bwMode="auto">
            <a:xfrm>
              <a:off x="2016" y="1825"/>
              <a:ext cx="1344" cy="0"/>
            </a:xfrm>
            <a:prstGeom prst="line">
              <a:avLst/>
            </a:prstGeom>
            <a:noFill/>
            <a:ln w="9525">
              <a:solidFill>
                <a:schemeClr val="tx1"/>
              </a:solidFill>
              <a:round/>
              <a:headEnd/>
              <a:tailEnd/>
            </a:ln>
          </p:spPr>
          <p:txBody>
            <a:bodyPr wrap="none" anchor="ctr"/>
            <a:lstStyle/>
            <a:p>
              <a:endParaRPr lang="zh-CN" altLang="en-US"/>
            </a:p>
          </p:txBody>
        </p:sp>
      </p:grpSp>
      <p:grpSp>
        <p:nvGrpSpPr>
          <p:cNvPr id="3797018" name="Group 26"/>
          <p:cNvGrpSpPr>
            <a:grpSpLocks/>
          </p:cNvGrpSpPr>
          <p:nvPr/>
        </p:nvGrpSpPr>
        <p:grpSpPr bwMode="auto">
          <a:xfrm>
            <a:off x="5580063" y="2492375"/>
            <a:ext cx="1555750" cy="1139825"/>
            <a:chOff x="2217" y="576"/>
            <a:chExt cx="980" cy="718"/>
          </a:xfrm>
        </p:grpSpPr>
        <p:grpSp>
          <p:nvGrpSpPr>
            <p:cNvPr id="3993609" name="Group 27"/>
            <p:cNvGrpSpPr>
              <a:grpSpLocks/>
            </p:cNvGrpSpPr>
            <p:nvPr/>
          </p:nvGrpSpPr>
          <p:grpSpPr bwMode="auto">
            <a:xfrm>
              <a:off x="2217" y="576"/>
              <a:ext cx="980" cy="710"/>
              <a:chOff x="2310" y="874"/>
              <a:chExt cx="1063" cy="843"/>
            </a:xfrm>
          </p:grpSpPr>
          <p:sp>
            <p:nvSpPr>
              <p:cNvPr id="3993612" name="Freeform 28"/>
              <p:cNvSpPr>
                <a:spLocks/>
              </p:cNvSpPr>
              <p:nvPr/>
            </p:nvSpPr>
            <p:spPr bwMode="auto">
              <a:xfrm>
                <a:off x="2794" y="874"/>
                <a:ext cx="579" cy="835"/>
              </a:xfrm>
              <a:custGeom>
                <a:avLst/>
                <a:gdLst>
                  <a:gd name="T0" fmla="*/ 227 w 1158"/>
                  <a:gd name="T1" fmla="*/ 0 h 1670"/>
                  <a:gd name="T2" fmla="*/ 0 w 1158"/>
                  <a:gd name="T3" fmla="*/ 225 h 1670"/>
                  <a:gd name="T4" fmla="*/ 909 w 1158"/>
                  <a:gd name="T5" fmla="*/ 1670 h 1670"/>
                  <a:gd name="T6" fmla="*/ 1158 w 1158"/>
                  <a:gd name="T7" fmla="*/ 1462 h 1670"/>
                  <a:gd name="T8" fmla="*/ 227 w 1158"/>
                  <a:gd name="T9" fmla="*/ 0 h 1670"/>
                  <a:gd name="T10" fmla="*/ 0 60000 65536"/>
                  <a:gd name="T11" fmla="*/ 0 60000 65536"/>
                  <a:gd name="T12" fmla="*/ 0 60000 65536"/>
                  <a:gd name="T13" fmla="*/ 0 60000 65536"/>
                  <a:gd name="T14" fmla="*/ 0 60000 65536"/>
                  <a:gd name="T15" fmla="*/ 0 w 1158"/>
                  <a:gd name="T16" fmla="*/ 0 h 1670"/>
                  <a:gd name="T17" fmla="*/ 1158 w 1158"/>
                  <a:gd name="T18" fmla="*/ 1670 h 1670"/>
                </a:gdLst>
                <a:ahLst/>
                <a:cxnLst>
                  <a:cxn ang="T10">
                    <a:pos x="T0" y="T1"/>
                  </a:cxn>
                  <a:cxn ang="T11">
                    <a:pos x="T2" y="T3"/>
                  </a:cxn>
                  <a:cxn ang="T12">
                    <a:pos x="T4" y="T5"/>
                  </a:cxn>
                  <a:cxn ang="T13">
                    <a:pos x="T6" y="T7"/>
                  </a:cxn>
                  <a:cxn ang="T14">
                    <a:pos x="T8" y="T9"/>
                  </a:cxn>
                </a:cxnLst>
                <a:rect l="T15" t="T16" r="T17" b="T18"/>
                <a:pathLst>
                  <a:path w="1158" h="1670">
                    <a:moveTo>
                      <a:pt x="227" y="0"/>
                    </a:moveTo>
                    <a:lnTo>
                      <a:pt x="0" y="225"/>
                    </a:lnTo>
                    <a:lnTo>
                      <a:pt x="909" y="1670"/>
                    </a:lnTo>
                    <a:lnTo>
                      <a:pt x="1158" y="1462"/>
                    </a:lnTo>
                    <a:lnTo>
                      <a:pt x="227" y="0"/>
                    </a:lnTo>
                    <a:close/>
                  </a:path>
                </a:pathLst>
              </a:custGeom>
              <a:solidFill>
                <a:srgbClr val="960018"/>
              </a:solidFill>
              <a:ln w="14288">
                <a:solidFill>
                  <a:srgbClr val="000000"/>
                </a:solidFill>
                <a:round/>
                <a:headEnd/>
                <a:tailEnd/>
              </a:ln>
            </p:spPr>
            <p:txBody>
              <a:bodyPr/>
              <a:lstStyle/>
              <a:p>
                <a:pPr algn="ctr"/>
                <a:endParaRPr lang="zh-CN" altLang="en-US"/>
              </a:p>
            </p:txBody>
          </p:sp>
          <p:sp>
            <p:nvSpPr>
              <p:cNvPr id="3993613" name="Freeform 29"/>
              <p:cNvSpPr>
                <a:spLocks/>
              </p:cNvSpPr>
              <p:nvPr/>
            </p:nvSpPr>
            <p:spPr bwMode="auto">
              <a:xfrm>
                <a:off x="2327" y="984"/>
                <a:ext cx="929" cy="733"/>
              </a:xfrm>
              <a:custGeom>
                <a:avLst/>
                <a:gdLst>
                  <a:gd name="T0" fmla="*/ 925 w 1858"/>
                  <a:gd name="T1" fmla="*/ 0 h 1465"/>
                  <a:gd name="T2" fmla="*/ 0 w 1858"/>
                  <a:gd name="T3" fmla="*/ 1465 h 1465"/>
                  <a:gd name="T4" fmla="*/ 1858 w 1858"/>
                  <a:gd name="T5" fmla="*/ 1465 h 1465"/>
                  <a:gd name="T6" fmla="*/ 925 w 1858"/>
                  <a:gd name="T7" fmla="*/ 0 h 1465"/>
                  <a:gd name="T8" fmla="*/ 0 60000 65536"/>
                  <a:gd name="T9" fmla="*/ 0 60000 65536"/>
                  <a:gd name="T10" fmla="*/ 0 60000 65536"/>
                  <a:gd name="T11" fmla="*/ 0 60000 65536"/>
                  <a:gd name="T12" fmla="*/ 0 w 1858"/>
                  <a:gd name="T13" fmla="*/ 0 h 1465"/>
                  <a:gd name="T14" fmla="*/ 1858 w 1858"/>
                  <a:gd name="T15" fmla="*/ 1465 h 1465"/>
                </a:gdLst>
                <a:ahLst/>
                <a:cxnLst>
                  <a:cxn ang="T8">
                    <a:pos x="T0" y="T1"/>
                  </a:cxn>
                  <a:cxn ang="T9">
                    <a:pos x="T2" y="T3"/>
                  </a:cxn>
                  <a:cxn ang="T10">
                    <a:pos x="T4" y="T5"/>
                  </a:cxn>
                  <a:cxn ang="T11">
                    <a:pos x="T6" y="T7"/>
                  </a:cxn>
                </a:cxnLst>
                <a:rect l="T12" t="T13" r="T14" b="T15"/>
                <a:pathLst>
                  <a:path w="1858" h="1465">
                    <a:moveTo>
                      <a:pt x="925" y="0"/>
                    </a:moveTo>
                    <a:lnTo>
                      <a:pt x="0" y="1465"/>
                    </a:lnTo>
                    <a:lnTo>
                      <a:pt x="1858" y="1465"/>
                    </a:lnTo>
                    <a:lnTo>
                      <a:pt x="925" y="0"/>
                    </a:lnTo>
                    <a:close/>
                  </a:path>
                </a:pathLst>
              </a:custGeom>
              <a:solidFill>
                <a:srgbClr val="FF0000"/>
              </a:solidFill>
              <a:ln w="14288">
                <a:solidFill>
                  <a:srgbClr val="000000"/>
                </a:solidFill>
                <a:round/>
                <a:headEnd/>
                <a:tailEnd/>
              </a:ln>
            </p:spPr>
            <p:txBody>
              <a:bodyPr/>
              <a:lstStyle/>
              <a:p>
                <a:pPr algn="ctr"/>
                <a:endParaRPr lang="zh-CN" altLang="en-US"/>
              </a:p>
            </p:txBody>
          </p:sp>
          <p:sp>
            <p:nvSpPr>
              <p:cNvPr id="3993614" name="Rectangle 30"/>
              <p:cNvSpPr>
                <a:spLocks noChangeArrowheads="1"/>
              </p:cNvSpPr>
              <p:nvPr/>
            </p:nvSpPr>
            <p:spPr bwMode="auto">
              <a:xfrm>
                <a:off x="2310" y="1417"/>
                <a:ext cx="948" cy="290"/>
              </a:xfrm>
              <a:prstGeom prst="rect">
                <a:avLst/>
              </a:prstGeom>
              <a:noFill/>
              <a:ln w="9525">
                <a:noFill/>
                <a:miter lim="800000"/>
                <a:headEnd/>
                <a:tailEnd/>
              </a:ln>
            </p:spPr>
            <p:txBody>
              <a:bodyPr/>
              <a:lstStyle/>
              <a:p>
                <a:pPr algn="ctr"/>
                <a:endParaRPr lang="zh-CN" altLang="en-US"/>
              </a:p>
            </p:txBody>
          </p:sp>
        </p:grpSp>
        <p:sp>
          <p:nvSpPr>
            <p:cNvPr id="3993610" name="Text Box 31"/>
            <p:cNvSpPr txBox="1">
              <a:spLocks noChangeArrowheads="1"/>
            </p:cNvSpPr>
            <p:nvPr/>
          </p:nvSpPr>
          <p:spPr bwMode="auto">
            <a:xfrm>
              <a:off x="2496" y="864"/>
              <a:ext cx="624" cy="212"/>
            </a:xfrm>
            <a:prstGeom prst="rect">
              <a:avLst/>
            </a:prstGeom>
            <a:noFill/>
            <a:ln w="9525">
              <a:noFill/>
              <a:miter lim="800000"/>
              <a:headEnd/>
              <a:tailEnd/>
            </a:ln>
          </p:spPr>
          <p:txBody>
            <a:bodyPr>
              <a:spAutoFit/>
            </a:bodyPr>
            <a:lstStyle/>
            <a:p>
              <a:pPr eaLnBrk="0" hangingPunct="0"/>
              <a:r>
                <a:rPr lang="zh-CN" altLang="en-US" sz="1600" b="1">
                  <a:solidFill>
                    <a:srgbClr val="FFFFCC"/>
                  </a:solidFill>
                </a:rPr>
                <a:t>阶段</a:t>
              </a:r>
            </a:p>
          </p:txBody>
        </p:sp>
        <p:sp>
          <p:nvSpPr>
            <p:cNvPr id="3993611" name="Line 32"/>
            <p:cNvSpPr>
              <a:spLocks noChangeShapeType="1"/>
            </p:cNvSpPr>
            <p:nvPr/>
          </p:nvSpPr>
          <p:spPr bwMode="auto">
            <a:xfrm>
              <a:off x="2304" y="1294"/>
              <a:ext cx="768" cy="0"/>
            </a:xfrm>
            <a:prstGeom prst="line">
              <a:avLst/>
            </a:prstGeom>
            <a:noFill/>
            <a:ln w="9525">
              <a:solidFill>
                <a:schemeClr val="tx1"/>
              </a:solidFill>
              <a:round/>
              <a:headEnd/>
              <a:tailEnd/>
            </a:ln>
          </p:spPr>
          <p:txBody>
            <a:bodyPr wrap="none" anchor="ctr"/>
            <a:lstStyle/>
            <a:p>
              <a:endParaRPr lang="zh-CN" altLang="en-US"/>
            </a:p>
          </p:txBody>
        </p:sp>
      </p:grpSp>
      <p:sp>
        <p:nvSpPr>
          <p:cNvPr id="3993608" name="Text Box 33"/>
          <p:cNvSpPr txBox="1">
            <a:spLocks noChangeArrowheads="1"/>
          </p:cNvSpPr>
          <p:nvPr/>
        </p:nvSpPr>
        <p:spPr bwMode="auto">
          <a:xfrm>
            <a:off x="581025" y="115888"/>
            <a:ext cx="7086600" cy="45720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开发流程的结构化层次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797018"/>
                                        </p:tgtEl>
                                        <p:attrNameLst>
                                          <p:attrName>style.visibility</p:attrName>
                                        </p:attrNameLst>
                                      </p:cBhvr>
                                      <p:to>
                                        <p:strVal val="visible"/>
                                      </p:to>
                                    </p:set>
                                    <p:anim calcmode="lin" valueType="num">
                                      <p:cBhvr>
                                        <p:cTn id="7" dur="500" fill="hold"/>
                                        <p:tgtEl>
                                          <p:spTgt spid="3797018"/>
                                        </p:tgtEl>
                                        <p:attrNameLst>
                                          <p:attrName>ppt_w</p:attrName>
                                        </p:attrNameLst>
                                      </p:cBhvr>
                                      <p:tavLst>
                                        <p:tav tm="0">
                                          <p:val>
                                            <p:fltVal val="0"/>
                                          </p:val>
                                        </p:tav>
                                        <p:tav tm="100000">
                                          <p:val>
                                            <p:strVal val="#ppt_w"/>
                                          </p:val>
                                        </p:tav>
                                      </p:tavLst>
                                    </p:anim>
                                    <p:anim calcmode="lin" valueType="num">
                                      <p:cBhvr>
                                        <p:cTn id="8" dur="500" fill="hold"/>
                                        <p:tgtEl>
                                          <p:spTgt spid="379701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797009"/>
                                        </p:tgtEl>
                                        <p:attrNameLst>
                                          <p:attrName>style.visibility</p:attrName>
                                        </p:attrNameLst>
                                      </p:cBhvr>
                                      <p:to>
                                        <p:strVal val="visible"/>
                                      </p:to>
                                    </p:set>
                                    <p:anim calcmode="lin" valueType="num">
                                      <p:cBhvr>
                                        <p:cTn id="13" dur="500" fill="hold"/>
                                        <p:tgtEl>
                                          <p:spTgt spid="3797009"/>
                                        </p:tgtEl>
                                        <p:attrNameLst>
                                          <p:attrName>ppt_w</p:attrName>
                                        </p:attrNameLst>
                                      </p:cBhvr>
                                      <p:tavLst>
                                        <p:tav tm="0">
                                          <p:val>
                                            <p:fltVal val="0"/>
                                          </p:val>
                                        </p:tav>
                                        <p:tav tm="100000">
                                          <p:val>
                                            <p:strVal val="#ppt_w"/>
                                          </p:val>
                                        </p:tav>
                                      </p:tavLst>
                                    </p:anim>
                                    <p:anim calcmode="lin" valueType="num">
                                      <p:cBhvr>
                                        <p:cTn id="14" dur="500" fill="hold"/>
                                        <p:tgtEl>
                                          <p:spTgt spid="379700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797008"/>
                                        </p:tgtEl>
                                        <p:attrNameLst>
                                          <p:attrName>style.visibility</p:attrName>
                                        </p:attrNameLst>
                                      </p:cBhvr>
                                      <p:to>
                                        <p:strVal val="visible"/>
                                      </p:to>
                                    </p:set>
                                    <p:anim calcmode="lin" valueType="num">
                                      <p:cBhvr>
                                        <p:cTn id="19" dur="500" fill="hold"/>
                                        <p:tgtEl>
                                          <p:spTgt spid="3797008"/>
                                        </p:tgtEl>
                                        <p:attrNameLst>
                                          <p:attrName>ppt_w</p:attrName>
                                        </p:attrNameLst>
                                      </p:cBhvr>
                                      <p:tavLst>
                                        <p:tav tm="0">
                                          <p:val>
                                            <p:fltVal val="0"/>
                                          </p:val>
                                        </p:tav>
                                        <p:tav tm="100000">
                                          <p:val>
                                            <p:strVal val="#ppt_w"/>
                                          </p:val>
                                        </p:tav>
                                      </p:tavLst>
                                    </p:anim>
                                    <p:anim calcmode="lin" valueType="num">
                                      <p:cBhvr>
                                        <p:cTn id="20" dur="500" fill="hold"/>
                                        <p:tgtEl>
                                          <p:spTgt spid="3797008"/>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3797002"/>
                                        </p:tgtEl>
                                        <p:attrNameLst>
                                          <p:attrName>style.visibility</p:attrName>
                                        </p:attrNameLst>
                                      </p:cBhvr>
                                      <p:to>
                                        <p:strVal val="visible"/>
                                      </p:to>
                                    </p:set>
                                    <p:anim calcmode="lin" valueType="num">
                                      <p:cBhvr>
                                        <p:cTn id="23" dur="500" fill="hold"/>
                                        <p:tgtEl>
                                          <p:spTgt spid="3797002"/>
                                        </p:tgtEl>
                                        <p:attrNameLst>
                                          <p:attrName>ppt_w</p:attrName>
                                        </p:attrNameLst>
                                      </p:cBhvr>
                                      <p:tavLst>
                                        <p:tav tm="0">
                                          <p:val>
                                            <p:fltVal val="0"/>
                                          </p:val>
                                        </p:tav>
                                        <p:tav tm="100000">
                                          <p:val>
                                            <p:strVal val="#ppt_w"/>
                                          </p:val>
                                        </p:tav>
                                      </p:tavLst>
                                    </p:anim>
                                    <p:anim calcmode="lin" valueType="num">
                                      <p:cBhvr>
                                        <p:cTn id="24" dur="500" fill="hold"/>
                                        <p:tgtEl>
                                          <p:spTgt spid="379700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3796995"/>
                                        </p:tgtEl>
                                        <p:attrNameLst>
                                          <p:attrName>style.visibility</p:attrName>
                                        </p:attrNameLst>
                                      </p:cBhvr>
                                      <p:to>
                                        <p:strVal val="visible"/>
                                      </p:to>
                                    </p:set>
                                    <p:anim calcmode="lin" valueType="num">
                                      <p:cBhvr>
                                        <p:cTn id="29" dur="500" fill="hold"/>
                                        <p:tgtEl>
                                          <p:spTgt spid="3796995"/>
                                        </p:tgtEl>
                                        <p:attrNameLst>
                                          <p:attrName>ppt_w</p:attrName>
                                        </p:attrNameLst>
                                      </p:cBhvr>
                                      <p:tavLst>
                                        <p:tav tm="0">
                                          <p:val>
                                            <p:fltVal val="0"/>
                                          </p:val>
                                        </p:tav>
                                        <p:tav tm="100000">
                                          <p:val>
                                            <p:strVal val="#ppt_w"/>
                                          </p:val>
                                        </p:tav>
                                      </p:tavLst>
                                    </p:anim>
                                    <p:anim calcmode="lin" valueType="num">
                                      <p:cBhvr>
                                        <p:cTn id="30" dur="500" fill="hold"/>
                                        <p:tgtEl>
                                          <p:spTgt spid="3796995"/>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3797001"/>
                                        </p:tgtEl>
                                        <p:attrNameLst>
                                          <p:attrName>style.visibility</p:attrName>
                                        </p:attrNameLst>
                                      </p:cBhvr>
                                      <p:to>
                                        <p:strVal val="visible"/>
                                      </p:to>
                                    </p:set>
                                    <p:anim calcmode="lin" valueType="num">
                                      <p:cBhvr>
                                        <p:cTn id="33" dur="500" fill="hold"/>
                                        <p:tgtEl>
                                          <p:spTgt spid="3797001"/>
                                        </p:tgtEl>
                                        <p:attrNameLst>
                                          <p:attrName>ppt_w</p:attrName>
                                        </p:attrNameLst>
                                      </p:cBhvr>
                                      <p:tavLst>
                                        <p:tav tm="0">
                                          <p:val>
                                            <p:fltVal val="0"/>
                                          </p:val>
                                        </p:tav>
                                        <p:tav tm="100000">
                                          <p:val>
                                            <p:strVal val="#ppt_w"/>
                                          </p:val>
                                        </p:tav>
                                      </p:tavLst>
                                    </p:anim>
                                    <p:anim calcmode="lin" valueType="num">
                                      <p:cBhvr>
                                        <p:cTn id="34" dur="500" fill="hold"/>
                                        <p:tgtEl>
                                          <p:spTgt spid="379700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796994">
                                            <p:txEl>
                                              <p:pRg st="0" end="0"/>
                                            </p:txEl>
                                          </p:spTgt>
                                        </p:tgtEl>
                                        <p:attrNameLst>
                                          <p:attrName>style.visibility</p:attrName>
                                        </p:attrNameLst>
                                      </p:cBhvr>
                                      <p:to>
                                        <p:strVal val="visible"/>
                                      </p:to>
                                    </p:set>
                                    <p:anim calcmode="lin" valueType="num">
                                      <p:cBhvr additive="base">
                                        <p:cTn id="39" dur="500" fill="hold"/>
                                        <p:tgtEl>
                                          <p:spTgt spid="3796994">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7969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796994">
                                            <p:txEl>
                                              <p:pRg st="1" end="1"/>
                                            </p:txEl>
                                          </p:spTgt>
                                        </p:tgtEl>
                                        <p:attrNameLst>
                                          <p:attrName>style.visibility</p:attrName>
                                        </p:attrNameLst>
                                      </p:cBhvr>
                                      <p:to>
                                        <p:strVal val="visible"/>
                                      </p:to>
                                    </p:set>
                                    <p:anim calcmode="lin" valueType="num">
                                      <p:cBhvr additive="base">
                                        <p:cTn id="45" dur="500" fill="hold"/>
                                        <p:tgtEl>
                                          <p:spTgt spid="3796994">
                                            <p:txEl>
                                              <p:pRg st="1" end="1"/>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79699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3796994">
                                            <p:txEl>
                                              <p:pRg st="2" end="2"/>
                                            </p:txEl>
                                          </p:spTgt>
                                        </p:tgtEl>
                                        <p:attrNameLst>
                                          <p:attrName>style.visibility</p:attrName>
                                        </p:attrNameLst>
                                      </p:cBhvr>
                                      <p:to>
                                        <p:strVal val="visible"/>
                                      </p:to>
                                    </p:set>
                                    <p:anim calcmode="lin" valueType="num">
                                      <p:cBhvr additive="base">
                                        <p:cTn id="51" dur="500" fill="hold"/>
                                        <p:tgtEl>
                                          <p:spTgt spid="3796994">
                                            <p:txEl>
                                              <p:pRg st="2" end="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79699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796994">
                                            <p:txEl>
                                              <p:pRg st="3" end="3"/>
                                            </p:txEl>
                                          </p:spTgt>
                                        </p:tgtEl>
                                        <p:attrNameLst>
                                          <p:attrName>style.visibility</p:attrName>
                                        </p:attrNameLst>
                                      </p:cBhvr>
                                      <p:to>
                                        <p:strVal val="visible"/>
                                      </p:to>
                                    </p:set>
                                    <p:anim calcmode="lin" valueType="num">
                                      <p:cBhvr additive="base">
                                        <p:cTn id="57" dur="500" fill="hold"/>
                                        <p:tgtEl>
                                          <p:spTgt spid="3796994">
                                            <p:txEl>
                                              <p:pRg st="3" end="3"/>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79699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3796994">
                                            <p:txEl>
                                              <p:pRg st="4" end="4"/>
                                            </p:txEl>
                                          </p:spTgt>
                                        </p:tgtEl>
                                        <p:attrNameLst>
                                          <p:attrName>style.visibility</p:attrName>
                                        </p:attrNameLst>
                                      </p:cBhvr>
                                      <p:to>
                                        <p:strVal val="visible"/>
                                      </p:to>
                                    </p:set>
                                    <p:anim calcmode="lin" valueType="num">
                                      <p:cBhvr additive="base">
                                        <p:cTn id="63" dur="500" fill="hold"/>
                                        <p:tgtEl>
                                          <p:spTgt spid="3796994">
                                            <p:txEl>
                                              <p:pRg st="4" end="4"/>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379699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7001" grpId="0"/>
      <p:bldP spid="379700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625" name="Rectangle 2"/>
          <p:cNvSpPr>
            <a:spLocks noGrp="1" noChangeArrowheads="1"/>
          </p:cNvSpPr>
          <p:nvPr>
            <p:ph type="title"/>
          </p:nvPr>
        </p:nvSpPr>
        <p:spPr>
          <a:xfrm>
            <a:off x="533400" y="76200"/>
            <a:ext cx="6551613" cy="533400"/>
          </a:xfrm>
        </p:spPr>
        <p:txBody>
          <a:bodyPr/>
          <a:lstStyle/>
          <a:p>
            <a:pPr eaLnBrk="1" hangingPunct="1"/>
            <a:r>
              <a:rPr lang="zh-CN" altLang="en-US" smtClean="0"/>
              <a:t>结构化与流程和组织的关系</a:t>
            </a:r>
          </a:p>
        </p:txBody>
      </p:sp>
      <p:grpSp>
        <p:nvGrpSpPr>
          <p:cNvPr id="3798019" name="Group 3"/>
          <p:cNvGrpSpPr>
            <a:grpSpLocks/>
          </p:cNvGrpSpPr>
          <p:nvPr/>
        </p:nvGrpSpPr>
        <p:grpSpPr bwMode="auto">
          <a:xfrm>
            <a:off x="762000" y="4829175"/>
            <a:ext cx="3657600" cy="885825"/>
            <a:chOff x="3298" y="2251"/>
            <a:chExt cx="1714" cy="558"/>
          </a:xfrm>
        </p:grpSpPr>
        <p:sp>
          <p:nvSpPr>
            <p:cNvPr id="3994649" name="Freeform 4"/>
            <p:cNvSpPr>
              <a:spLocks/>
            </p:cNvSpPr>
            <p:nvPr/>
          </p:nvSpPr>
          <p:spPr bwMode="auto">
            <a:xfrm>
              <a:off x="4675" y="2251"/>
              <a:ext cx="337" cy="558"/>
            </a:xfrm>
            <a:custGeom>
              <a:avLst/>
              <a:gdLst>
                <a:gd name="T0" fmla="*/ 210 w 412"/>
                <a:gd name="T1" fmla="*/ 583 h 584"/>
                <a:gd name="T2" fmla="*/ 0 w 412"/>
                <a:gd name="T3" fmla="*/ 204 h 584"/>
                <a:gd name="T4" fmla="*/ 154 w 412"/>
                <a:gd name="T5" fmla="*/ 0 h 584"/>
                <a:gd name="T6" fmla="*/ 411 w 412"/>
                <a:gd name="T7" fmla="*/ 321 h 584"/>
                <a:gd name="T8" fmla="*/ 210 w 412"/>
                <a:gd name="T9" fmla="*/ 583 h 584"/>
                <a:gd name="T10" fmla="*/ 0 60000 65536"/>
                <a:gd name="T11" fmla="*/ 0 60000 65536"/>
                <a:gd name="T12" fmla="*/ 0 60000 65536"/>
                <a:gd name="T13" fmla="*/ 0 60000 65536"/>
                <a:gd name="T14" fmla="*/ 0 60000 65536"/>
                <a:gd name="T15" fmla="*/ 0 w 412"/>
                <a:gd name="T16" fmla="*/ 0 h 584"/>
                <a:gd name="T17" fmla="*/ 412 w 412"/>
                <a:gd name="T18" fmla="*/ 584 h 584"/>
              </a:gdLst>
              <a:ahLst/>
              <a:cxnLst>
                <a:cxn ang="T10">
                  <a:pos x="T0" y="T1"/>
                </a:cxn>
                <a:cxn ang="T11">
                  <a:pos x="T2" y="T3"/>
                </a:cxn>
                <a:cxn ang="T12">
                  <a:pos x="T4" y="T5"/>
                </a:cxn>
                <a:cxn ang="T13">
                  <a:pos x="T6" y="T7"/>
                </a:cxn>
                <a:cxn ang="T14">
                  <a:pos x="T8" y="T9"/>
                </a:cxn>
              </a:cxnLst>
              <a:rect l="T15" t="T16" r="T17" b="T18"/>
              <a:pathLst>
                <a:path w="412" h="584">
                  <a:moveTo>
                    <a:pt x="210" y="583"/>
                  </a:moveTo>
                  <a:lnTo>
                    <a:pt x="0" y="204"/>
                  </a:lnTo>
                  <a:lnTo>
                    <a:pt x="154" y="0"/>
                  </a:lnTo>
                  <a:lnTo>
                    <a:pt x="411" y="321"/>
                  </a:lnTo>
                  <a:lnTo>
                    <a:pt x="210" y="583"/>
                  </a:lnTo>
                </a:path>
              </a:pathLst>
            </a:custGeom>
            <a:solidFill>
              <a:srgbClr val="0099CC"/>
            </a:solidFill>
            <a:ln w="12700" cap="rnd">
              <a:solidFill>
                <a:srgbClr val="0066CC"/>
              </a:solidFill>
              <a:round/>
              <a:headEnd/>
              <a:tailEnd/>
            </a:ln>
          </p:spPr>
          <p:txBody>
            <a:bodyPr/>
            <a:lstStyle/>
            <a:p>
              <a:pPr algn="ctr"/>
              <a:endParaRPr lang="zh-CN" altLang="en-US"/>
            </a:p>
          </p:txBody>
        </p:sp>
        <p:sp>
          <p:nvSpPr>
            <p:cNvPr id="3994650" name="Freeform 5"/>
            <p:cNvSpPr>
              <a:spLocks/>
            </p:cNvSpPr>
            <p:nvPr/>
          </p:nvSpPr>
          <p:spPr bwMode="auto">
            <a:xfrm>
              <a:off x="3298" y="2446"/>
              <a:ext cx="1549" cy="363"/>
            </a:xfrm>
            <a:custGeom>
              <a:avLst/>
              <a:gdLst>
                <a:gd name="T0" fmla="*/ 0 w 1893"/>
                <a:gd name="T1" fmla="*/ 379 h 380"/>
                <a:gd name="T2" fmla="*/ 1892 w 1893"/>
                <a:gd name="T3" fmla="*/ 379 h 380"/>
                <a:gd name="T4" fmla="*/ 1682 w 1893"/>
                <a:gd name="T5" fmla="*/ 0 h 380"/>
                <a:gd name="T6" fmla="*/ 208 w 1893"/>
                <a:gd name="T7" fmla="*/ 0 h 380"/>
                <a:gd name="T8" fmla="*/ 0 w 1893"/>
                <a:gd name="T9" fmla="*/ 379 h 380"/>
                <a:gd name="T10" fmla="*/ 0 60000 65536"/>
                <a:gd name="T11" fmla="*/ 0 60000 65536"/>
                <a:gd name="T12" fmla="*/ 0 60000 65536"/>
                <a:gd name="T13" fmla="*/ 0 60000 65536"/>
                <a:gd name="T14" fmla="*/ 0 60000 65536"/>
                <a:gd name="T15" fmla="*/ 0 w 1893"/>
                <a:gd name="T16" fmla="*/ 0 h 380"/>
                <a:gd name="T17" fmla="*/ 1893 w 1893"/>
                <a:gd name="T18" fmla="*/ 380 h 380"/>
              </a:gdLst>
              <a:ahLst/>
              <a:cxnLst>
                <a:cxn ang="T10">
                  <a:pos x="T0" y="T1"/>
                </a:cxn>
                <a:cxn ang="T11">
                  <a:pos x="T2" y="T3"/>
                </a:cxn>
                <a:cxn ang="T12">
                  <a:pos x="T4" y="T5"/>
                </a:cxn>
                <a:cxn ang="T13">
                  <a:pos x="T6" y="T7"/>
                </a:cxn>
                <a:cxn ang="T14">
                  <a:pos x="T8" y="T9"/>
                </a:cxn>
              </a:cxnLst>
              <a:rect l="T15" t="T16" r="T17" b="T18"/>
              <a:pathLst>
                <a:path w="1893" h="380">
                  <a:moveTo>
                    <a:pt x="0" y="379"/>
                  </a:moveTo>
                  <a:lnTo>
                    <a:pt x="1892" y="379"/>
                  </a:lnTo>
                  <a:lnTo>
                    <a:pt x="1682" y="0"/>
                  </a:lnTo>
                  <a:lnTo>
                    <a:pt x="208" y="0"/>
                  </a:lnTo>
                  <a:lnTo>
                    <a:pt x="0" y="379"/>
                  </a:lnTo>
                </a:path>
              </a:pathLst>
            </a:custGeom>
            <a:solidFill>
              <a:srgbClr val="0099CC"/>
            </a:solidFill>
            <a:ln w="12700" cap="rnd">
              <a:solidFill>
                <a:srgbClr val="0066CC"/>
              </a:solidFill>
              <a:round/>
              <a:headEnd/>
              <a:tailEnd/>
            </a:ln>
          </p:spPr>
          <p:txBody>
            <a:bodyPr/>
            <a:lstStyle/>
            <a:p>
              <a:pPr algn="ctr"/>
              <a:endParaRPr lang="zh-CN" altLang="en-US"/>
            </a:p>
          </p:txBody>
        </p:sp>
        <p:sp>
          <p:nvSpPr>
            <p:cNvPr id="3994651" name="Freeform 6"/>
            <p:cNvSpPr>
              <a:spLocks/>
            </p:cNvSpPr>
            <p:nvPr/>
          </p:nvSpPr>
          <p:spPr bwMode="auto">
            <a:xfrm>
              <a:off x="3467" y="2251"/>
              <a:ext cx="1335" cy="196"/>
            </a:xfrm>
            <a:custGeom>
              <a:avLst/>
              <a:gdLst>
                <a:gd name="T0" fmla="*/ 0 w 1631"/>
                <a:gd name="T1" fmla="*/ 205 h 206"/>
                <a:gd name="T2" fmla="*/ 1476 w 1631"/>
                <a:gd name="T3" fmla="*/ 205 h 206"/>
                <a:gd name="T4" fmla="*/ 1630 w 1631"/>
                <a:gd name="T5" fmla="*/ 0 h 206"/>
                <a:gd name="T6" fmla="*/ 292 w 1631"/>
                <a:gd name="T7" fmla="*/ 1 h 206"/>
                <a:gd name="T8" fmla="*/ 0 w 1631"/>
                <a:gd name="T9" fmla="*/ 205 h 206"/>
                <a:gd name="T10" fmla="*/ 0 60000 65536"/>
                <a:gd name="T11" fmla="*/ 0 60000 65536"/>
                <a:gd name="T12" fmla="*/ 0 60000 65536"/>
                <a:gd name="T13" fmla="*/ 0 60000 65536"/>
                <a:gd name="T14" fmla="*/ 0 60000 65536"/>
                <a:gd name="T15" fmla="*/ 0 w 1631"/>
                <a:gd name="T16" fmla="*/ 0 h 206"/>
                <a:gd name="T17" fmla="*/ 1631 w 1631"/>
                <a:gd name="T18" fmla="*/ 206 h 206"/>
              </a:gdLst>
              <a:ahLst/>
              <a:cxnLst>
                <a:cxn ang="T10">
                  <a:pos x="T0" y="T1"/>
                </a:cxn>
                <a:cxn ang="T11">
                  <a:pos x="T2" y="T3"/>
                </a:cxn>
                <a:cxn ang="T12">
                  <a:pos x="T4" y="T5"/>
                </a:cxn>
                <a:cxn ang="T13">
                  <a:pos x="T6" y="T7"/>
                </a:cxn>
                <a:cxn ang="T14">
                  <a:pos x="T8" y="T9"/>
                </a:cxn>
              </a:cxnLst>
              <a:rect l="T15" t="T16" r="T17" b="T18"/>
              <a:pathLst>
                <a:path w="1631" h="206">
                  <a:moveTo>
                    <a:pt x="0" y="205"/>
                  </a:moveTo>
                  <a:lnTo>
                    <a:pt x="1476" y="205"/>
                  </a:lnTo>
                  <a:lnTo>
                    <a:pt x="1630" y="0"/>
                  </a:lnTo>
                  <a:lnTo>
                    <a:pt x="292" y="1"/>
                  </a:lnTo>
                  <a:lnTo>
                    <a:pt x="0" y="205"/>
                  </a:lnTo>
                </a:path>
              </a:pathLst>
            </a:custGeom>
            <a:solidFill>
              <a:srgbClr val="336699"/>
            </a:solidFill>
            <a:ln w="12700" cap="rnd">
              <a:solidFill>
                <a:srgbClr val="3399FF"/>
              </a:solidFill>
              <a:round/>
              <a:headEnd/>
              <a:tailEnd/>
            </a:ln>
          </p:spPr>
          <p:txBody>
            <a:bodyPr/>
            <a:lstStyle/>
            <a:p>
              <a:pPr algn="ctr"/>
              <a:endParaRPr lang="zh-CN" altLang="en-US"/>
            </a:p>
          </p:txBody>
        </p:sp>
        <p:sp>
          <p:nvSpPr>
            <p:cNvPr id="3798023" name="Rectangle 7"/>
            <p:cNvSpPr>
              <a:spLocks noChangeAspect="1" noChangeArrowheads="1"/>
            </p:cNvSpPr>
            <p:nvPr/>
          </p:nvSpPr>
          <p:spPr bwMode="auto">
            <a:xfrm>
              <a:off x="3514" y="2502"/>
              <a:ext cx="1104" cy="173"/>
            </a:xfrm>
            <a:prstGeom prst="rect">
              <a:avLst/>
            </a:prstGeom>
            <a:noFill/>
            <a:ln w="12700">
              <a:noFill/>
              <a:miter lim="800000"/>
              <a:headEnd/>
              <a:tailEnd/>
            </a:ln>
            <a:effectLst>
              <a:outerShdw dist="35921" dir="2700000" algn="ctr" rotWithShape="0">
                <a:schemeClr val="bg2"/>
              </a:outerShdw>
            </a:effectLst>
          </p:spPr>
          <p:txBody>
            <a:bodyPr lIns="0" tIns="0" rIns="0" bIns="0">
              <a:spAutoFit/>
            </a:bodyPr>
            <a:lstStyle/>
            <a:p>
              <a:pPr algn="ctr" eaLnBrk="0" hangingPunct="0">
                <a:defRPr/>
              </a:pPr>
              <a:r>
                <a:rPr kumimoji="0" lang="zh-CN" altLang="en-US" sz="1800" b="1">
                  <a:solidFill>
                    <a:schemeClr val="bg1"/>
                  </a:solidFill>
                  <a:latin typeface="宋体" pitchFamily="2" charset="-122"/>
                </a:rPr>
                <a:t>活动</a:t>
              </a:r>
            </a:p>
          </p:txBody>
        </p:sp>
      </p:grpSp>
      <p:grpSp>
        <p:nvGrpSpPr>
          <p:cNvPr id="3798024" name="Group 8"/>
          <p:cNvGrpSpPr>
            <a:grpSpLocks/>
          </p:cNvGrpSpPr>
          <p:nvPr/>
        </p:nvGrpSpPr>
        <p:grpSpPr bwMode="auto">
          <a:xfrm>
            <a:off x="1766888" y="1828800"/>
            <a:ext cx="1338262" cy="1089025"/>
            <a:chOff x="1113" y="1152"/>
            <a:chExt cx="843" cy="686"/>
          </a:xfrm>
        </p:grpSpPr>
        <p:grpSp>
          <p:nvGrpSpPr>
            <p:cNvPr id="3994645" name="Group 9"/>
            <p:cNvGrpSpPr>
              <a:grpSpLocks/>
            </p:cNvGrpSpPr>
            <p:nvPr/>
          </p:nvGrpSpPr>
          <p:grpSpPr bwMode="auto">
            <a:xfrm>
              <a:off x="1113" y="1152"/>
              <a:ext cx="843" cy="686"/>
              <a:chOff x="2408" y="2726"/>
              <a:chExt cx="353" cy="298"/>
            </a:xfrm>
          </p:grpSpPr>
          <p:sp>
            <p:nvSpPr>
              <p:cNvPr id="3994647" name="Freeform 10"/>
              <p:cNvSpPr>
                <a:spLocks/>
              </p:cNvSpPr>
              <p:nvPr/>
            </p:nvSpPr>
            <p:spPr bwMode="auto">
              <a:xfrm>
                <a:off x="2566" y="2726"/>
                <a:ext cx="195" cy="298"/>
              </a:xfrm>
              <a:custGeom>
                <a:avLst/>
                <a:gdLst>
                  <a:gd name="T0" fmla="*/ 212 w 262"/>
                  <a:gd name="T1" fmla="*/ 374 h 375"/>
                  <a:gd name="T2" fmla="*/ 261 w 262"/>
                  <a:gd name="T3" fmla="*/ 316 h 375"/>
                  <a:gd name="T4" fmla="*/ 0 w 262"/>
                  <a:gd name="T5" fmla="*/ 0 h 375"/>
                  <a:gd name="T6" fmla="*/ 212 w 262"/>
                  <a:gd name="T7" fmla="*/ 374 h 375"/>
                  <a:gd name="T8" fmla="*/ 0 60000 65536"/>
                  <a:gd name="T9" fmla="*/ 0 60000 65536"/>
                  <a:gd name="T10" fmla="*/ 0 60000 65536"/>
                  <a:gd name="T11" fmla="*/ 0 60000 65536"/>
                  <a:gd name="T12" fmla="*/ 0 w 262"/>
                  <a:gd name="T13" fmla="*/ 0 h 375"/>
                  <a:gd name="T14" fmla="*/ 262 w 262"/>
                  <a:gd name="T15" fmla="*/ 375 h 375"/>
                </a:gdLst>
                <a:ahLst/>
                <a:cxnLst>
                  <a:cxn ang="T8">
                    <a:pos x="T0" y="T1"/>
                  </a:cxn>
                  <a:cxn ang="T9">
                    <a:pos x="T2" y="T3"/>
                  </a:cxn>
                  <a:cxn ang="T10">
                    <a:pos x="T4" y="T5"/>
                  </a:cxn>
                  <a:cxn ang="T11">
                    <a:pos x="T6" y="T7"/>
                  </a:cxn>
                </a:cxnLst>
                <a:rect l="T12" t="T13" r="T14" b="T15"/>
                <a:pathLst>
                  <a:path w="262" h="375">
                    <a:moveTo>
                      <a:pt x="212" y="374"/>
                    </a:moveTo>
                    <a:lnTo>
                      <a:pt x="261" y="316"/>
                    </a:lnTo>
                    <a:lnTo>
                      <a:pt x="0" y="0"/>
                    </a:lnTo>
                    <a:lnTo>
                      <a:pt x="212" y="374"/>
                    </a:lnTo>
                  </a:path>
                </a:pathLst>
              </a:custGeom>
              <a:solidFill>
                <a:srgbClr val="FFB305"/>
              </a:solidFill>
              <a:ln w="12700" cap="rnd">
                <a:solidFill>
                  <a:srgbClr val="FF9900"/>
                </a:solidFill>
                <a:round/>
                <a:headEnd/>
                <a:tailEnd/>
              </a:ln>
            </p:spPr>
            <p:txBody>
              <a:bodyPr/>
              <a:lstStyle/>
              <a:p>
                <a:pPr algn="ctr"/>
                <a:endParaRPr lang="zh-CN" altLang="en-US"/>
              </a:p>
            </p:txBody>
          </p:sp>
          <p:sp>
            <p:nvSpPr>
              <p:cNvPr id="3994648" name="Freeform 11"/>
              <p:cNvSpPr>
                <a:spLocks/>
              </p:cNvSpPr>
              <p:nvPr/>
            </p:nvSpPr>
            <p:spPr bwMode="auto">
              <a:xfrm>
                <a:off x="2408" y="2726"/>
                <a:ext cx="317" cy="298"/>
              </a:xfrm>
              <a:custGeom>
                <a:avLst/>
                <a:gdLst>
                  <a:gd name="T0" fmla="*/ 0 w 426"/>
                  <a:gd name="T1" fmla="*/ 374 h 375"/>
                  <a:gd name="T2" fmla="*/ 425 w 426"/>
                  <a:gd name="T3" fmla="*/ 374 h 375"/>
                  <a:gd name="T4" fmla="*/ 213 w 426"/>
                  <a:gd name="T5" fmla="*/ 0 h 375"/>
                  <a:gd name="T6" fmla="*/ 0 w 426"/>
                  <a:gd name="T7" fmla="*/ 374 h 375"/>
                  <a:gd name="T8" fmla="*/ 0 60000 65536"/>
                  <a:gd name="T9" fmla="*/ 0 60000 65536"/>
                  <a:gd name="T10" fmla="*/ 0 60000 65536"/>
                  <a:gd name="T11" fmla="*/ 0 60000 65536"/>
                  <a:gd name="T12" fmla="*/ 0 w 426"/>
                  <a:gd name="T13" fmla="*/ 0 h 375"/>
                  <a:gd name="T14" fmla="*/ 426 w 426"/>
                  <a:gd name="T15" fmla="*/ 375 h 375"/>
                </a:gdLst>
                <a:ahLst/>
                <a:cxnLst>
                  <a:cxn ang="T8">
                    <a:pos x="T0" y="T1"/>
                  </a:cxn>
                  <a:cxn ang="T9">
                    <a:pos x="T2" y="T3"/>
                  </a:cxn>
                  <a:cxn ang="T10">
                    <a:pos x="T4" y="T5"/>
                  </a:cxn>
                  <a:cxn ang="T11">
                    <a:pos x="T6" y="T7"/>
                  </a:cxn>
                </a:cxnLst>
                <a:rect l="T12" t="T13" r="T14" b="T15"/>
                <a:pathLst>
                  <a:path w="426" h="375">
                    <a:moveTo>
                      <a:pt x="0" y="374"/>
                    </a:moveTo>
                    <a:lnTo>
                      <a:pt x="425" y="374"/>
                    </a:lnTo>
                    <a:lnTo>
                      <a:pt x="213" y="0"/>
                    </a:lnTo>
                    <a:lnTo>
                      <a:pt x="0" y="374"/>
                    </a:lnTo>
                  </a:path>
                </a:pathLst>
              </a:custGeom>
              <a:solidFill>
                <a:srgbClr val="FFD473"/>
              </a:solidFill>
              <a:ln w="12700" cap="rnd">
                <a:solidFill>
                  <a:srgbClr val="FF9900"/>
                </a:solidFill>
                <a:round/>
                <a:headEnd/>
                <a:tailEnd/>
              </a:ln>
            </p:spPr>
            <p:txBody>
              <a:bodyPr/>
              <a:lstStyle/>
              <a:p>
                <a:pPr algn="ctr"/>
                <a:endParaRPr lang="zh-CN" altLang="en-US"/>
              </a:p>
            </p:txBody>
          </p:sp>
        </p:grpSp>
        <p:sp>
          <p:nvSpPr>
            <p:cNvPr id="3994646" name="Rectangle 12"/>
            <p:cNvSpPr>
              <a:spLocks noChangeAspect="1" noChangeArrowheads="1"/>
            </p:cNvSpPr>
            <p:nvPr/>
          </p:nvSpPr>
          <p:spPr bwMode="auto">
            <a:xfrm>
              <a:off x="1287" y="1484"/>
              <a:ext cx="402" cy="229"/>
            </a:xfrm>
            <a:prstGeom prst="rect">
              <a:avLst/>
            </a:prstGeom>
            <a:noFill/>
            <a:ln w="12700">
              <a:noFill/>
              <a:miter lim="800000"/>
              <a:headEnd/>
              <a:tailEnd/>
            </a:ln>
          </p:spPr>
          <p:txBody>
            <a:bodyPr wrap="none" lIns="90488" tIns="44450" rIns="90488" bIns="44450">
              <a:spAutoFit/>
            </a:bodyPr>
            <a:lstStyle/>
            <a:p>
              <a:pPr eaLnBrk="0" hangingPunct="0"/>
              <a:r>
                <a:rPr kumimoji="0" lang="zh-CN" altLang="en-US" sz="1800" b="1">
                  <a:solidFill>
                    <a:schemeClr val="bg1"/>
                  </a:solidFill>
                  <a:latin typeface="Arial" charset="0"/>
                </a:rPr>
                <a:t>阶段</a:t>
              </a:r>
            </a:p>
          </p:txBody>
        </p:sp>
      </p:grpSp>
      <p:grpSp>
        <p:nvGrpSpPr>
          <p:cNvPr id="3798029" name="Group 13"/>
          <p:cNvGrpSpPr>
            <a:grpSpLocks/>
          </p:cNvGrpSpPr>
          <p:nvPr/>
        </p:nvGrpSpPr>
        <p:grpSpPr bwMode="auto">
          <a:xfrm>
            <a:off x="1430338" y="3055938"/>
            <a:ext cx="2022475" cy="766762"/>
            <a:chOff x="901" y="1925"/>
            <a:chExt cx="1274" cy="483"/>
          </a:xfrm>
        </p:grpSpPr>
        <p:sp>
          <p:nvSpPr>
            <p:cNvPr id="3994641" name="Freeform 14"/>
            <p:cNvSpPr>
              <a:spLocks/>
            </p:cNvSpPr>
            <p:nvPr/>
          </p:nvSpPr>
          <p:spPr bwMode="auto">
            <a:xfrm>
              <a:off x="1879" y="1925"/>
              <a:ext cx="296" cy="482"/>
            </a:xfrm>
            <a:custGeom>
              <a:avLst/>
              <a:gdLst>
                <a:gd name="T0" fmla="*/ 0 w 360"/>
                <a:gd name="T1" fmla="*/ 137 h 505"/>
                <a:gd name="T2" fmla="*/ 213 w 360"/>
                <a:gd name="T3" fmla="*/ 504 h 505"/>
                <a:gd name="T4" fmla="*/ 359 w 360"/>
                <a:gd name="T5" fmla="*/ 316 h 505"/>
                <a:gd name="T6" fmla="*/ 103 w 360"/>
                <a:gd name="T7" fmla="*/ 0 h 505"/>
                <a:gd name="T8" fmla="*/ 0 w 360"/>
                <a:gd name="T9" fmla="*/ 137 h 505"/>
                <a:gd name="T10" fmla="*/ 0 60000 65536"/>
                <a:gd name="T11" fmla="*/ 0 60000 65536"/>
                <a:gd name="T12" fmla="*/ 0 60000 65536"/>
                <a:gd name="T13" fmla="*/ 0 60000 65536"/>
                <a:gd name="T14" fmla="*/ 0 60000 65536"/>
                <a:gd name="T15" fmla="*/ 0 w 360"/>
                <a:gd name="T16" fmla="*/ 0 h 505"/>
                <a:gd name="T17" fmla="*/ 360 w 360"/>
                <a:gd name="T18" fmla="*/ 505 h 505"/>
              </a:gdLst>
              <a:ahLst/>
              <a:cxnLst>
                <a:cxn ang="T10">
                  <a:pos x="T0" y="T1"/>
                </a:cxn>
                <a:cxn ang="T11">
                  <a:pos x="T2" y="T3"/>
                </a:cxn>
                <a:cxn ang="T12">
                  <a:pos x="T4" y="T5"/>
                </a:cxn>
                <a:cxn ang="T13">
                  <a:pos x="T6" y="T7"/>
                </a:cxn>
                <a:cxn ang="T14">
                  <a:pos x="T8" y="T9"/>
                </a:cxn>
              </a:cxnLst>
              <a:rect l="T15" t="T16" r="T17" b="T18"/>
              <a:pathLst>
                <a:path w="360" h="505">
                  <a:moveTo>
                    <a:pt x="0" y="137"/>
                  </a:moveTo>
                  <a:lnTo>
                    <a:pt x="213" y="504"/>
                  </a:lnTo>
                  <a:lnTo>
                    <a:pt x="359" y="316"/>
                  </a:lnTo>
                  <a:lnTo>
                    <a:pt x="103" y="0"/>
                  </a:lnTo>
                  <a:lnTo>
                    <a:pt x="0" y="137"/>
                  </a:lnTo>
                </a:path>
              </a:pathLst>
            </a:custGeom>
            <a:solidFill>
              <a:srgbClr val="009999"/>
            </a:solidFill>
            <a:ln w="12700" cap="rnd">
              <a:solidFill>
                <a:srgbClr val="33CCCC"/>
              </a:solidFill>
              <a:round/>
              <a:headEnd/>
              <a:tailEnd/>
            </a:ln>
          </p:spPr>
          <p:txBody>
            <a:bodyPr/>
            <a:lstStyle/>
            <a:p>
              <a:pPr algn="ctr"/>
              <a:endParaRPr lang="zh-CN" altLang="en-US"/>
            </a:p>
          </p:txBody>
        </p:sp>
        <p:sp>
          <p:nvSpPr>
            <p:cNvPr id="3994642" name="Freeform 15"/>
            <p:cNvSpPr>
              <a:spLocks/>
            </p:cNvSpPr>
            <p:nvPr/>
          </p:nvSpPr>
          <p:spPr bwMode="auto">
            <a:xfrm>
              <a:off x="1073" y="1925"/>
              <a:ext cx="891" cy="131"/>
            </a:xfrm>
            <a:custGeom>
              <a:avLst/>
              <a:gdLst>
                <a:gd name="T0" fmla="*/ 0 w 1089"/>
                <a:gd name="T1" fmla="*/ 136 h 137"/>
                <a:gd name="T2" fmla="*/ 985 w 1089"/>
                <a:gd name="T3" fmla="*/ 136 h 137"/>
                <a:gd name="T4" fmla="*/ 1088 w 1089"/>
                <a:gd name="T5" fmla="*/ 0 h 137"/>
                <a:gd name="T6" fmla="*/ 275 w 1089"/>
                <a:gd name="T7" fmla="*/ 0 h 137"/>
                <a:gd name="T8" fmla="*/ 0 w 1089"/>
                <a:gd name="T9" fmla="*/ 136 h 137"/>
                <a:gd name="T10" fmla="*/ 0 60000 65536"/>
                <a:gd name="T11" fmla="*/ 0 60000 65536"/>
                <a:gd name="T12" fmla="*/ 0 60000 65536"/>
                <a:gd name="T13" fmla="*/ 0 60000 65536"/>
                <a:gd name="T14" fmla="*/ 0 60000 65536"/>
                <a:gd name="T15" fmla="*/ 0 w 1089"/>
                <a:gd name="T16" fmla="*/ 0 h 137"/>
                <a:gd name="T17" fmla="*/ 1089 w 1089"/>
                <a:gd name="T18" fmla="*/ 137 h 137"/>
              </a:gdLst>
              <a:ahLst/>
              <a:cxnLst>
                <a:cxn ang="T10">
                  <a:pos x="T0" y="T1"/>
                </a:cxn>
                <a:cxn ang="T11">
                  <a:pos x="T2" y="T3"/>
                </a:cxn>
                <a:cxn ang="T12">
                  <a:pos x="T4" y="T5"/>
                </a:cxn>
                <a:cxn ang="T13">
                  <a:pos x="T6" y="T7"/>
                </a:cxn>
                <a:cxn ang="T14">
                  <a:pos x="T8" y="T9"/>
                </a:cxn>
              </a:cxnLst>
              <a:rect l="T15" t="T16" r="T17" b="T18"/>
              <a:pathLst>
                <a:path w="1089" h="137">
                  <a:moveTo>
                    <a:pt x="0" y="136"/>
                  </a:moveTo>
                  <a:lnTo>
                    <a:pt x="985" y="136"/>
                  </a:lnTo>
                  <a:lnTo>
                    <a:pt x="1088" y="0"/>
                  </a:lnTo>
                  <a:lnTo>
                    <a:pt x="275" y="0"/>
                  </a:lnTo>
                  <a:lnTo>
                    <a:pt x="0" y="136"/>
                  </a:lnTo>
                </a:path>
              </a:pathLst>
            </a:custGeom>
            <a:solidFill>
              <a:srgbClr val="006666"/>
            </a:solidFill>
            <a:ln w="12700" cap="rnd">
              <a:solidFill>
                <a:srgbClr val="33CCCC"/>
              </a:solidFill>
              <a:round/>
              <a:headEnd/>
              <a:tailEnd/>
            </a:ln>
          </p:spPr>
          <p:txBody>
            <a:bodyPr/>
            <a:lstStyle/>
            <a:p>
              <a:pPr algn="ctr"/>
              <a:endParaRPr lang="zh-CN" altLang="en-US"/>
            </a:p>
          </p:txBody>
        </p:sp>
        <p:sp>
          <p:nvSpPr>
            <p:cNvPr id="3994643" name="Freeform 16"/>
            <p:cNvSpPr>
              <a:spLocks/>
            </p:cNvSpPr>
            <p:nvPr/>
          </p:nvSpPr>
          <p:spPr bwMode="auto">
            <a:xfrm>
              <a:off x="901" y="2054"/>
              <a:ext cx="1153" cy="354"/>
            </a:xfrm>
            <a:custGeom>
              <a:avLst/>
              <a:gdLst>
                <a:gd name="T0" fmla="*/ 0 w 1409"/>
                <a:gd name="T1" fmla="*/ 369 h 370"/>
                <a:gd name="T2" fmla="*/ 1408 w 1409"/>
                <a:gd name="T3" fmla="*/ 369 h 370"/>
                <a:gd name="T4" fmla="*/ 1195 w 1409"/>
                <a:gd name="T5" fmla="*/ 0 h 370"/>
                <a:gd name="T6" fmla="*/ 210 w 1409"/>
                <a:gd name="T7" fmla="*/ 0 h 370"/>
                <a:gd name="T8" fmla="*/ 0 w 1409"/>
                <a:gd name="T9" fmla="*/ 369 h 370"/>
                <a:gd name="T10" fmla="*/ 0 60000 65536"/>
                <a:gd name="T11" fmla="*/ 0 60000 65536"/>
                <a:gd name="T12" fmla="*/ 0 60000 65536"/>
                <a:gd name="T13" fmla="*/ 0 60000 65536"/>
                <a:gd name="T14" fmla="*/ 0 60000 65536"/>
                <a:gd name="T15" fmla="*/ 0 w 1409"/>
                <a:gd name="T16" fmla="*/ 0 h 370"/>
                <a:gd name="T17" fmla="*/ 1409 w 1409"/>
                <a:gd name="T18" fmla="*/ 370 h 370"/>
              </a:gdLst>
              <a:ahLst/>
              <a:cxnLst>
                <a:cxn ang="T10">
                  <a:pos x="T0" y="T1"/>
                </a:cxn>
                <a:cxn ang="T11">
                  <a:pos x="T2" y="T3"/>
                </a:cxn>
                <a:cxn ang="T12">
                  <a:pos x="T4" y="T5"/>
                </a:cxn>
                <a:cxn ang="T13">
                  <a:pos x="T6" y="T7"/>
                </a:cxn>
                <a:cxn ang="T14">
                  <a:pos x="T8" y="T9"/>
                </a:cxn>
              </a:cxnLst>
              <a:rect l="T15" t="T16" r="T17" b="T18"/>
              <a:pathLst>
                <a:path w="1409" h="370">
                  <a:moveTo>
                    <a:pt x="0" y="369"/>
                  </a:moveTo>
                  <a:lnTo>
                    <a:pt x="1408" y="369"/>
                  </a:lnTo>
                  <a:lnTo>
                    <a:pt x="1195" y="0"/>
                  </a:lnTo>
                  <a:lnTo>
                    <a:pt x="210" y="0"/>
                  </a:lnTo>
                  <a:lnTo>
                    <a:pt x="0" y="369"/>
                  </a:lnTo>
                </a:path>
              </a:pathLst>
            </a:custGeom>
            <a:solidFill>
              <a:srgbClr val="009999"/>
            </a:solidFill>
            <a:ln w="12700" cap="rnd">
              <a:solidFill>
                <a:srgbClr val="33CCCC"/>
              </a:solidFill>
              <a:round/>
              <a:headEnd/>
              <a:tailEnd/>
            </a:ln>
          </p:spPr>
          <p:txBody>
            <a:bodyPr/>
            <a:lstStyle/>
            <a:p>
              <a:pPr algn="ctr"/>
              <a:endParaRPr lang="zh-CN" altLang="en-US"/>
            </a:p>
          </p:txBody>
        </p:sp>
        <p:sp>
          <p:nvSpPr>
            <p:cNvPr id="3994644" name="Rectangle 17"/>
            <p:cNvSpPr>
              <a:spLocks noChangeAspect="1" noChangeArrowheads="1"/>
            </p:cNvSpPr>
            <p:nvPr/>
          </p:nvSpPr>
          <p:spPr bwMode="auto">
            <a:xfrm>
              <a:off x="1284" y="2125"/>
              <a:ext cx="402" cy="229"/>
            </a:xfrm>
            <a:prstGeom prst="rect">
              <a:avLst/>
            </a:prstGeom>
            <a:noFill/>
            <a:ln w="12700">
              <a:noFill/>
              <a:miter lim="800000"/>
              <a:headEnd/>
              <a:tailEnd/>
            </a:ln>
          </p:spPr>
          <p:txBody>
            <a:bodyPr wrap="none" lIns="90488" tIns="44450" rIns="90488" bIns="44450">
              <a:spAutoFit/>
            </a:bodyPr>
            <a:lstStyle/>
            <a:p>
              <a:pPr algn="ctr" eaLnBrk="0" hangingPunct="0"/>
              <a:r>
                <a:rPr kumimoji="0" lang="zh-CN" altLang="en-US" sz="1800" b="1">
                  <a:solidFill>
                    <a:schemeClr val="bg1"/>
                  </a:solidFill>
                  <a:latin typeface="Arial" charset="0"/>
                </a:rPr>
                <a:t>步骤</a:t>
              </a:r>
            </a:p>
          </p:txBody>
        </p:sp>
      </p:grpSp>
      <p:grpSp>
        <p:nvGrpSpPr>
          <p:cNvPr id="3798034" name="Group 18"/>
          <p:cNvGrpSpPr>
            <a:grpSpLocks/>
          </p:cNvGrpSpPr>
          <p:nvPr/>
        </p:nvGrpSpPr>
        <p:grpSpPr bwMode="auto">
          <a:xfrm>
            <a:off x="1106488" y="3884613"/>
            <a:ext cx="2720975" cy="885825"/>
            <a:chOff x="697" y="2447"/>
            <a:chExt cx="1714" cy="558"/>
          </a:xfrm>
        </p:grpSpPr>
        <p:sp>
          <p:nvSpPr>
            <p:cNvPr id="3994637" name="Freeform 19"/>
            <p:cNvSpPr>
              <a:spLocks/>
            </p:cNvSpPr>
            <p:nvPr/>
          </p:nvSpPr>
          <p:spPr bwMode="auto">
            <a:xfrm>
              <a:off x="2074" y="2447"/>
              <a:ext cx="337" cy="558"/>
            </a:xfrm>
            <a:custGeom>
              <a:avLst/>
              <a:gdLst>
                <a:gd name="T0" fmla="*/ 210 w 412"/>
                <a:gd name="T1" fmla="*/ 583 h 584"/>
                <a:gd name="T2" fmla="*/ 0 w 412"/>
                <a:gd name="T3" fmla="*/ 204 h 584"/>
                <a:gd name="T4" fmla="*/ 154 w 412"/>
                <a:gd name="T5" fmla="*/ 0 h 584"/>
                <a:gd name="T6" fmla="*/ 411 w 412"/>
                <a:gd name="T7" fmla="*/ 321 h 584"/>
                <a:gd name="T8" fmla="*/ 210 w 412"/>
                <a:gd name="T9" fmla="*/ 583 h 584"/>
                <a:gd name="T10" fmla="*/ 0 60000 65536"/>
                <a:gd name="T11" fmla="*/ 0 60000 65536"/>
                <a:gd name="T12" fmla="*/ 0 60000 65536"/>
                <a:gd name="T13" fmla="*/ 0 60000 65536"/>
                <a:gd name="T14" fmla="*/ 0 60000 65536"/>
                <a:gd name="T15" fmla="*/ 0 w 412"/>
                <a:gd name="T16" fmla="*/ 0 h 584"/>
                <a:gd name="T17" fmla="*/ 412 w 412"/>
                <a:gd name="T18" fmla="*/ 584 h 584"/>
              </a:gdLst>
              <a:ahLst/>
              <a:cxnLst>
                <a:cxn ang="T10">
                  <a:pos x="T0" y="T1"/>
                </a:cxn>
                <a:cxn ang="T11">
                  <a:pos x="T2" y="T3"/>
                </a:cxn>
                <a:cxn ang="T12">
                  <a:pos x="T4" y="T5"/>
                </a:cxn>
                <a:cxn ang="T13">
                  <a:pos x="T6" y="T7"/>
                </a:cxn>
                <a:cxn ang="T14">
                  <a:pos x="T8" y="T9"/>
                </a:cxn>
              </a:cxnLst>
              <a:rect l="T15" t="T16" r="T17" b="T18"/>
              <a:pathLst>
                <a:path w="412" h="584">
                  <a:moveTo>
                    <a:pt x="210" y="583"/>
                  </a:moveTo>
                  <a:lnTo>
                    <a:pt x="0" y="204"/>
                  </a:lnTo>
                  <a:lnTo>
                    <a:pt x="154" y="0"/>
                  </a:lnTo>
                  <a:lnTo>
                    <a:pt x="411" y="321"/>
                  </a:lnTo>
                  <a:lnTo>
                    <a:pt x="210" y="583"/>
                  </a:lnTo>
                </a:path>
              </a:pathLst>
            </a:custGeom>
            <a:solidFill>
              <a:srgbClr val="0099CC"/>
            </a:solidFill>
            <a:ln w="12700" cap="rnd">
              <a:solidFill>
                <a:srgbClr val="0066CC"/>
              </a:solidFill>
              <a:round/>
              <a:headEnd/>
              <a:tailEnd/>
            </a:ln>
          </p:spPr>
          <p:txBody>
            <a:bodyPr/>
            <a:lstStyle/>
            <a:p>
              <a:pPr algn="ctr"/>
              <a:endParaRPr lang="zh-CN" altLang="en-US"/>
            </a:p>
          </p:txBody>
        </p:sp>
        <p:sp>
          <p:nvSpPr>
            <p:cNvPr id="3994638" name="Freeform 20"/>
            <p:cNvSpPr>
              <a:spLocks/>
            </p:cNvSpPr>
            <p:nvPr/>
          </p:nvSpPr>
          <p:spPr bwMode="auto">
            <a:xfrm>
              <a:off x="697" y="2642"/>
              <a:ext cx="1549" cy="363"/>
            </a:xfrm>
            <a:custGeom>
              <a:avLst/>
              <a:gdLst>
                <a:gd name="T0" fmla="*/ 0 w 1893"/>
                <a:gd name="T1" fmla="*/ 379 h 380"/>
                <a:gd name="T2" fmla="*/ 1892 w 1893"/>
                <a:gd name="T3" fmla="*/ 379 h 380"/>
                <a:gd name="T4" fmla="*/ 1682 w 1893"/>
                <a:gd name="T5" fmla="*/ 0 h 380"/>
                <a:gd name="T6" fmla="*/ 208 w 1893"/>
                <a:gd name="T7" fmla="*/ 0 h 380"/>
                <a:gd name="T8" fmla="*/ 0 w 1893"/>
                <a:gd name="T9" fmla="*/ 379 h 380"/>
                <a:gd name="T10" fmla="*/ 0 60000 65536"/>
                <a:gd name="T11" fmla="*/ 0 60000 65536"/>
                <a:gd name="T12" fmla="*/ 0 60000 65536"/>
                <a:gd name="T13" fmla="*/ 0 60000 65536"/>
                <a:gd name="T14" fmla="*/ 0 60000 65536"/>
                <a:gd name="T15" fmla="*/ 0 w 1893"/>
                <a:gd name="T16" fmla="*/ 0 h 380"/>
                <a:gd name="T17" fmla="*/ 1893 w 1893"/>
                <a:gd name="T18" fmla="*/ 380 h 380"/>
              </a:gdLst>
              <a:ahLst/>
              <a:cxnLst>
                <a:cxn ang="T10">
                  <a:pos x="T0" y="T1"/>
                </a:cxn>
                <a:cxn ang="T11">
                  <a:pos x="T2" y="T3"/>
                </a:cxn>
                <a:cxn ang="T12">
                  <a:pos x="T4" y="T5"/>
                </a:cxn>
                <a:cxn ang="T13">
                  <a:pos x="T6" y="T7"/>
                </a:cxn>
                <a:cxn ang="T14">
                  <a:pos x="T8" y="T9"/>
                </a:cxn>
              </a:cxnLst>
              <a:rect l="T15" t="T16" r="T17" b="T18"/>
              <a:pathLst>
                <a:path w="1893" h="380">
                  <a:moveTo>
                    <a:pt x="0" y="379"/>
                  </a:moveTo>
                  <a:lnTo>
                    <a:pt x="1892" y="379"/>
                  </a:lnTo>
                  <a:lnTo>
                    <a:pt x="1682" y="0"/>
                  </a:lnTo>
                  <a:lnTo>
                    <a:pt x="208" y="0"/>
                  </a:lnTo>
                  <a:lnTo>
                    <a:pt x="0" y="379"/>
                  </a:lnTo>
                </a:path>
              </a:pathLst>
            </a:custGeom>
            <a:solidFill>
              <a:srgbClr val="0099CC"/>
            </a:solidFill>
            <a:ln w="12700" cap="rnd">
              <a:solidFill>
                <a:srgbClr val="0066CC"/>
              </a:solidFill>
              <a:round/>
              <a:headEnd/>
              <a:tailEnd/>
            </a:ln>
          </p:spPr>
          <p:txBody>
            <a:bodyPr/>
            <a:lstStyle/>
            <a:p>
              <a:pPr algn="ctr"/>
              <a:endParaRPr lang="zh-CN" altLang="en-US"/>
            </a:p>
          </p:txBody>
        </p:sp>
        <p:sp>
          <p:nvSpPr>
            <p:cNvPr id="3994639" name="Freeform 21"/>
            <p:cNvSpPr>
              <a:spLocks/>
            </p:cNvSpPr>
            <p:nvPr/>
          </p:nvSpPr>
          <p:spPr bwMode="auto">
            <a:xfrm>
              <a:off x="866" y="2447"/>
              <a:ext cx="1335" cy="196"/>
            </a:xfrm>
            <a:custGeom>
              <a:avLst/>
              <a:gdLst>
                <a:gd name="T0" fmla="*/ 0 w 1631"/>
                <a:gd name="T1" fmla="*/ 205 h 206"/>
                <a:gd name="T2" fmla="*/ 1476 w 1631"/>
                <a:gd name="T3" fmla="*/ 205 h 206"/>
                <a:gd name="T4" fmla="*/ 1630 w 1631"/>
                <a:gd name="T5" fmla="*/ 0 h 206"/>
                <a:gd name="T6" fmla="*/ 292 w 1631"/>
                <a:gd name="T7" fmla="*/ 1 h 206"/>
                <a:gd name="T8" fmla="*/ 0 w 1631"/>
                <a:gd name="T9" fmla="*/ 205 h 206"/>
                <a:gd name="T10" fmla="*/ 0 60000 65536"/>
                <a:gd name="T11" fmla="*/ 0 60000 65536"/>
                <a:gd name="T12" fmla="*/ 0 60000 65536"/>
                <a:gd name="T13" fmla="*/ 0 60000 65536"/>
                <a:gd name="T14" fmla="*/ 0 60000 65536"/>
                <a:gd name="T15" fmla="*/ 0 w 1631"/>
                <a:gd name="T16" fmla="*/ 0 h 206"/>
                <a:gd name="T17" fmla="*/ 1631 w 1631"/>
                <a:gd name="T18" fmla="*/ 206 h 206"/>
              </a:gdLst>
              <a:ahLst/>
              <a:cxnLst>
                <a:cxn ang="T10">
                  <a:pos x="T0" y="T1"/>
                </a:cxn>
                <a:cxn ang="T11">
                  <a:pos x="T2" y="T3"/>
                </a:cxn>
                <a:cxn ang="T12">
                  <a:pos x="T4" y="T5"/>
                </a:cxn>
                <a:cxn ang="T13">
                  <a:pos x="T6" y="T7"/>
                </a:cxn>
                <a:cxn ang="T14">
                  <a:pos x="T8" y="T9"/>
                </a:cxn>
              </a:cxnLst>
              <a:rect l="T15" t="T16" r="T17" b="T18"/>
              <a:pathLst>
                <a:path w="1631" h="206">
                  <a:moveTo>
                    <a:pt x="0" y="205"/>
                  </a:moveTo>
                  <a:lnTo>
                    <a:pt x="1476" y="205"/>
                  </a:lnTo>
                  <a:lnTo>
                    <a:pt x="1630" y="0"/>
                  </a:lnTo>
                  <a:lnTo>
                    <a:pt x="292" y="1"/>
                  </a:lnTo>
                  <a:lnTo>
                    <a:pt x="0" y="205"/>
                  </a:lnTo>
                </a:path>
              </a:pathLst>
            </a:custGeom>
            <a:solidFill>
              <a:srgbClr val="336699"/>
            </a:solidFill>
            <a:ln w="12700" cap="rnd">
              <a:solidFill>
                <a:srgbClr val="3399FF"/>
              </a:solidFill>
              <a:round/>
              <a:headEnd/>
              <a:tailEnd/>
            </a:ln>
          </p:spPr>
          <p:txBody>
            <a:bodyPr/>
            <a:lstStyle/>
            <a:p>
              <a:pPr algn="ctr"/>
              <a:endParaRPr lang="zh-CN" altLang="en-US"/>
            </a:p>
          </p:txBody>
        </p:sp>
        <p:sp>
          <p:nvSpPr>
            <p:cNvPr id="3798038" name="Rectangle 22"/>
            <p:cNvSpPr>
              <a:spLocks noChangeAspect="1" noChangeArrowheads="1"/>
            </p:cNvSpPr>
            <p:nvPr/>
          </p:nvSpPr>
          <p:spPr bwMode="auto">
            <a:xfrm>
              <a:off x="913" y="2698"/>
              <a:ext cx="1104" cy="173"/>
            </a:xfrm>
            <a:prstGeom prst="rect">
              <a:avLst/>
            </a:prstGeom>
            <a:noFill/>
            <a:ln w="12700">
              <a:noFill/>
              <a:miter lim="800000"/>
              <a:headEnd/>
              <a:tailEnd/>
            </a:ln>
            <a:effectLst>
              <a:outerShdw dist="35921" dir="2700000" algn="ctr" rotWithShape="0">
                <a:schemeClr val="bg2"/>
              </a:outerShdw>
            </a:effectLst>
          </p:spPr>
          <p:txBody>
            <a:bodyPr lIns="0" tIns="0" rIns="0" bIns="0">
              <a:spAutoFit/>
            </a:bodyPr>
            <a:lstStyle/>
            <a:p>
              <a:pPr algn="ctr" eaLnBrk="0" hangingPunct="0">
                <a:defRPr/>
              </a:pPr>
              <a:r>
                <a:rPr kumimoji="0" lang="zh-CN" altLang="en-US" sz="1800" b="1">
                  <a:solidFill>
                    <a:schemeClr val="bg1"/>
                  </a:solidFill>
                  <a:latin typeface="Arial" pitchFamily="34" charset="0"/>
                </a:rPr>
                <a:t>任务</a:t>
              </a:r>
            </a:p>
          </p:txBody>
        </p:sp>
      </p:grpSp>
      <p:sp>
        <p:nvSpPr>
          <p:cNvPr id="3798039" name="Text Box 23"/>
          <p:cNvSpPr txBox="1">
            <a:spLocks noChangeArrowheads="1"/>
          </p:cNvSpPr>
          <p:nvPr/>
        </p:nvSpPr>
        <p:spPr bwMode="auto">
          <a:xfrm>
            <a:off x="4902200" y="2438400"/>
            <a:ext cx="3414713" cy="366713"/>
          </a:xfrm>
          <a:prstGeom prst="rect">
            <a:avLst/>
          </a:prstGeom>
          <a:noFill/>
          <a:ln w="9525">
            <a:noFill/>
            <a:miter lim="800000"/>
            <a:headEnd/>
            <a:tailEnd/>
          </a:ln>
        </p:spPr>
        <p:txBody>
          <a:bodyPr>
            <a:spAutoFit/>
          </a:bodyPr>
          <a:lstStyle/>
          <a:p>
            <a:pPr>
              <a:spcBef>
                <a:spcPct val="50000"/>
              </a:spcBef>
            </a:pPr>
            <a:r>
              <a:rPr kumimoji="0" lang="zh-CN" altLang="en-US" sz="1800" b="1">
                <a:latin typeface="黑体" pitchFamily="2" charset="-122"/>
                <a:ea typeface="黑体" pitchFamily="2" charset="-122"/>
              </a:rPr>
              <a:t>一级计划          一级流程        </a:t>
            </a:r>
          </a:p>
        </p:txBody>
      </p:sp>
      <p:sp>
        <p:nvSpPr>
          <p:cNvPr id="3798040" name="Text Box 24"/>
          <p:cNvSpPr txBox="1">
            <a:spLocks noChangeArrowheads="1"/>
          </p:cNvSpPr>
          <p:nvPr/>
        </p:nvSpPr>
        <p:spPr bwMode="auto">
          <a:xfrm>
            <a:off x="4940300" y="3505200"/>
            <a:ext cx="4024313" cy="366713"/>
          </a:xfrm>
          <a:prstGeom prst="rect">
            <a:avLst/>
          </a:prstGeom>
          <a:noFill/>
          <a:ln w="9525">
            <a:noFill/>
            <a:miter lim="800000"/>
            <a:headEnd/>
            <a:tailEnd/>
          </a:ln>
        </p:spPr>
        <p:txBody>
          <a:bodyPr>
            <a:spAutoFit/>
          </a:bodyPr>
          <a:lstStyle/>
          <a:p>
            <a:pPr>
              <a:spcBef>
                <a:spcPct val="50000"/>
              </a:spcBef>
            </a:pPr>
            <a:r>
              <a:rPr kumimoji="0" lang="zh-CN" altLang="en-US" sz="1800" b="1">
                <a:latin typeface="黑体" pitchFamily="2" charset="-122"/>
                <a:ea typeface="黑体" pitchFamily="2" charset="-122"/>
              </a:rPr>
              <a:t>二级计划          二级流程</a:t>
            </a:r>
          </a:p>
        </p:txBody>
      </p:sp>
      <p:sp>
        <p:nvSpPr>
          <p:cNvPr id="3798041" name="Text Box 25"/>
          <p:cNvSpPr txBox="1">
            <a:spLocks noChangeArrowheads="1"/>
          </p:cNvSpPr>
          <p:nvPr/>
        </p:nvSpPr>
        <p:spPr bwMode="auto">
          <a:xfrm>
            <a:off x="5003800" y="4419600"/>
            <a:ext cx="3948113" cy="366713"/>
          </a:xfrm>
          <a:prstGeom prst="rect">
            <a:avLst/>
          </a:prstGeom>
          <a:noFill/>
          <a:ln w="9525">
            <a:noFill/>
            <a:miter lim="800000"/>
            <a:headEnd/>
            <a:tailEnd/>
          </a:ln>
        </p:spPr>
        <p:txBody>
          <a:bodyPr>
            <a:spAutoFit/>
          </a:bodyPr>
          <a:lstStyle/>
          <a:p>
            <a:pPr>
              <a:spcBef>
                <a:spcPct val="50000"/>
              </a:spcBef>
            </a:pPr>
            <a:r>
              <a:rPr kumimoji="0" lang="zh-CN" altLang="en-US" sz="1800" b="1">
                <a:latin typeface="黑体" pitchFamily="2" charset="-122"/>
                <a:ea typeface="黑体" pitchFamily="2" charset="-122"/>
              </a:rPr>
              <a:t>三级计划         三级流程</a:t>
            </a:r>
          </a:p>
        </p:txBody>
      </p:sp>
      <p:sp>
        <p:nvSpPr>
          <p:cNvPr id="3994633" name="Rectangle 26"/>
          <p:cNvSpPr>
            <a:spLocks noChangeArrowheads="1"/>
          </p:cNvSpPr>
          <p:nvPr/>
        </p:nvSpPr>
        <p:spPr bwMode="auto">
          <a:xfrm>
            <a:off x="685800" y="908050"/>
            <a:ext cx="3505200" cy="685800"/>
          </a:xfrm>
          <a:prstGeom prst="rect">
            <a:avLst/>
          </a:prstGeom>
          <a:noFill/>
          <a:ln w="9525" algn="ctr">
            <a:noFill/>
            <a:miter lim="800000"/>
            <a:headEnd/>
            <a:tailEnd/>
          </a:ln>
        </p:spPr>
        <p:txBody>
          <a:bodyPr anchor="ctr"/>
          <a:lstStyle/>
          <a:p>
            <a:r>
              <a:rPr lang="zh-CN" altLang="en-US" sz="2800">
                <a:solidFill>
                  <a:schemeClr val="accent2"/>
                </a:solidFill>
                <a:latin typeface="Arial" charset="0"/>
                <a:ea typeface="黑体" pitchFamily="2" charset="-122"/>
              </a:rPr>
              <a:t>结构化的设计思想</a:t>
            </a:r>
          </a:p>
        </p:txBody>
      </p:sp>
      <p:sp>
        <p:nvSpPr>
          <p:cNvPr id="3798043" name="AutoShape 27"/>
          <p:cNvSpPr>
            <a:spLocks noChangeArrowheads="1"/>
          </p:cNvSpPr>
          <p:nvPr/>
        </p:nvSpPr>
        <p:spPr bwMode="auto">
          <a:xfrm>
            <a:off x="3519488" y="2286000"/>
            <a:ext cx="762000" cy="914400"/>
          </a:xfrm>
          <a:prstGeom prst="curvedLeftArrow">
            <a:avLst>
              <a:gd name="adj1" fmla="val 20739"/>
              <a:gd name="adj2" fmla="val 44739"/>
              <a:gd name="adj3" fmla="val 33333"/>
            </a:avLst>
          </a:prstGeom>
          <a:solidFill>
            <a:schemeClr val="accent1"/>
          </a:solidFill>
          <a:ln w="9525">
            <a:noFill/>
            <a:miter lim="800000"/>
            <a:headEnd/>
            <a:tailEnd/>
          </a:ln>
        </p:spPr>
        <p:txBody>
          <a:bodyPr wrap="none" anchor="ctr"/>
          <a:lstStyle/>
          <a:p>
            <a:pPr algn="ctr"/>
            <a:endParaRPr lang="zh-CN" altLang="en-US"/>
          </a:p>
        </p:txBody>
      </p:sp>
      <p:sp>
        <p:nvSpPr>
          <p:cNvPr id="3798044" name="AutoShape 28"/>
          <p:cNvSpPr>
            <a:spLocks noChangeArrowheads="1"/>
          </p:cNvSpPr>
          <p:nvPr/>
        </p:nvSpPr>
        <p:spPr bwMode="auto">
          <a:xfrm>
            <a:off x="3671888" y="3352800"/>
            <a:ext cx="762000" cy="914400"/>
          </a:xfrm>
          <a:prstGeom prst="curvedLeftArrow">
            <a:avLst>
              <a:gd name="adj1" fmla="val 20739"/>
              <a:gd name="adj2" fmla="val 44739"/>
              <a:gd name="adj3" fmla="val 33333"/>
            </a:avLst>
          </a:prstGeom>
          <a:solidFill>
            <a:schemeClr val="accent1"/>
          </a:solidFill>
          <a:ln w="9525">
            <a:noFill/>
            <a:miter lim="800000"/>
            <a:headEnd/>
            <a:tailEnd/>
          </a:ln>
        </p:spPr>
        <p:txBody>
          <a:bodyPr wrap="none" anchor="ctr"/>
          <a:lstStyle/>
          <a:p>
            <a:pPr algn="ctr"/>
            <a:endParaRPr lang="zh-CN" altLang="en-US"/>
          </a:p>
        </p:txBody>
      </p:sp>
      <p:sp>
        <p:nvSpPr>
          <p:cNvPr id="3798045" name="AutoShape 29"/>
          <p:cNvSpPr>
            <a:spLocks noChangeArrowheads="1"/>
          </p:cNvSpPr>
          <p:nvPr/>
        </p:nvSpPr>
        <p:spPr bwMode="auto">
          <a:xfrm>
            <a:off x="4129088" y="4267200"/>
            <a:ext cx="762000" cy="914400"/>
          </a:xfrm>
          <a:prstGeom prst="curvedLeftArrow">
            <a:avLst>
              <a:gd name="adj1" fmla="val 20739"/>
              <a:gd name="adj2" fmla="val 44739"/>
              <a:gd name="adj3" fmla="val 33333"/>
            </a:avLst>
          </a:prstGeom>
          <a:solidFill>
            <a:schemeClr val="accent1"/>
          </a:solidFill>
          <a:ln w="9525">
            <a:noFill/>
            <a:miter lim="800000"/>
            <a:headEnd/>
            <a:tailEnd/>
          </a:ln>
        </p:spPr>
        <p:txBody>
          <a:bodyPr wrap="none"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798024"/>
                                        </p:tgtEl>
                                        <p:attrNameLst>
                                          <p:attrName>style.visibility</p:attrName>
                                        </p:attrNameLst>
                                      </p:cBhvr>
                                      <p:to>
                                        <p:strVal val="visible"/>
                                      </p:to>
                                    </p:set>
                                    <p:anim calcmode="lin" valueType="num">
                                      <p:cBhvr>
                                        <p:cTn id="7" dur="500" fill="hold"/>
                                        <p:tgtEl>
                                          <p:spTgt spid="3798024"/>
                                        </p:tgtEl>
                                        <p:attrNameLst>
                                          <p:attrName>ppt_w</p:attrName>
                                        </p:attrNameLst>
                                      </p:cBhvr>
                                      <p:tavLst>
                                        <p:tav tm="0">
                                          <p:val>
                                            <p:fltVal val="0"/>
                                          </p:val>
                                        </p:tav>
                                        <p:tav tm="100000">
                                          <p:val>
                                            <p:strVal val="#ppt_w"/>
                                          </p:val>
                                        </p:tav>
                                      </p:tavLst>
                                    </p:anim>
                                    <p:anim calcmode="lin" valueType="num">
                                      <p:cBhvr>
                                        <p:cTn id="8" dur="500" fill="hold"/>
                                        <p:tgtEl>
                                          <p:spTgt spid="379802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798029"/>
                                        </p:tgtEl>
                                        <p:attrNameLst>
                                          <p:attrName>style.visibility</p:attrName>
                                        </p:attrNameLst>
                                      </p:cBhvr>
                                      <p:to>
                                        <p:strVal val="visible"/>
                                      </p:to>
                                    </p:set>
                                    <p:anim calcmode="lin" valueType="num">
                                      <p:cBhvr>
                                        <p:cTn id="13" dur="500" fill="hold"/>
                                        <p:tgtEl>
                                          <p:spTgt spid="3798029"/>
                                        </p:tgtEl>
                                        <p:attrNameLst>
                                          <p:attrName>ppt_w</p:attrName>
                                        </p:attrNameLst>
                                      </p:cBhvr>
                                      <p:tavLst>
                                        <p:tav tm="0">
                                          <p:val>
                                            <p:fltVal val="0"/>
                                          </p:val>
                                        </p:tav>
                                        <p:tav tm="100000">
                                          <p:val>
                                            <p:strVal val="#ppt_w"/>
                                          </p:val>
                                        </p:tav>
                                      </p:tavLst>
                                    </p:anim>
                                    <p:anim calcmode="lin" valueType="num">
                                      <p:cBhvr>
                                        <p:cTn id="14" dur="500" fill="hold"/>
                                        <p:tgtEl>
                                          <p:spTgt spid="379802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3798034"/>
                                        </p:tgtEl>
                                        <p:attrNameLst>
                                          <p:attrName>style.visibility</p:attrName>
                                        </p:attrNameLst>
                                      </p:cBhvr>
                                      <p:to>
                                        <p:strVal val="visible"/>
                                      </p:to>
                                    </p:set>
                                    <p:anim calcmode="lin" valueType="num">
                                      <p:cBhvr>
                                        <p:cTn id="19" dur="500" fill="hold"/>
                                        <p:tgtEl>
                                          <p:spTgt spid="3798034"/>
                                        </p:tgtEl>
                                        <p:attrNameLst>
                                          <p:attrName>ppt_w</p:attrName>
                                        </p:attrNameLst>
                                      </p:cBhvr>
                                      <p:tavLst>
                                        <p:tav tm="0">
                                          <p:val>
                                            <p:fltVal val="0"/>
                                          </p:val>
                                        </p:tav>
                                        <p:tav tm="100000">
                                          <p:val>
                                            <p:strVal val="#ppt_w"/>
                                          </p:val>
                                        </p:tav>
                                      </p:tavLst>
                                    </p:anim>
                                    <p:anim calcmode="lin" valueType="num">
                                      <p:cBhvr>
                                        <p:cTn id="20" dur="500" fill="hold"/>
                                        <p:tgtEl>
                                          <p:spTgt spid="3798034"/>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3798019"/>
                                        </p:tgtEl>
                                        <p:attrNameLst>
                                          <p:attrName>style.visibility</p:attrName>
                                        </p:attrNameLst>
                                      </p:cBhvr>
                                      <p:to>
                                        <p:strVal val="visible"/>
                                      </p:to>
                                    </p:set>
                                    <p:anim calcmode="lin" valueType="num">
                                      <p:cBhvr>
                                        <p:cTn id="25" dur="500" fill="hold"/>
                                        <p:tgtEl>
                                          <p:spTgt spid="3798019"/>
                                        </p:tgtEl>
                                        <p:attrNameLst>
                                          <p:attrName>ppt_w</p:attrName>
                                        </p:attrNameLst>
                                      </p:cBhvr>
                                      <p:tavLst>
                                        <p:tav tm="0">
                                          <p:val>
                                            <p:fltVal val="0"/>
                                          </p:val>
                                        </p:tav>
                                        <p:tav tm="100000">
                                          <p:val>
                                            <p:strVal val="#ppt_w"/>
                                          </p:val>
                                        </p:tav>
                                      </p:tavLst>
                                    </p:anim>
                                    <p:anim calcmode="lin" valueType="num">
                                      <p:cBhvr>
                                        <p:cTn id="26" dur="500" fill="hold"/>
                                        <p:tgtEl>
                                          <p:spTgt spid="379801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3798043"/>
                                        </p:tgtEl>
                                        <p:attrNameLst>
                                          <p:attrName>style.visibility</p:attrName>
                                        </p:attrNameLst>
                                      </p:cBhvr>
                                      <p:to>
                                        <p:strVal val="visible"/>
                                      </p:to>
                                    </p:set>
                                    <p:animEffect transition="in" filter="strips(downLeft)">
                                      <p:cBhvr>
                                        <p:cTn id="31" dur="500"/>
                                        <p:tgtEl>
                                          <p:spTgt spid="3798043"/>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3798039"/>
                                        </p:tgtEl>
                                        <p:attrNameLst>
                                          <p:attrName>style.visibility</p:attrName>
                                        </p:attrNameLst>
                                      </p:cBhvr>
                                      <p:to>
                                        <p:strVal val="visible"/>
                                      </p:to>
                                    </p:set>
                                    <p:anim calcmode="lin" valueType="num">
                                      <p:cBhvr>
                                        <p:cTn id="36" dur="500" fill="hold"/>
                                        <p:tgtEl>
                                          <p:spTgt spid="3798039"/>
                                        </p:tgtEl>
                                        <p:attrNameLst>
                                          <p:attrName>ppt_w</p:attrName>
                                        </p:attrNameLst>
                                      </p:cBhvr>
                                      <p:tavLst>
                                        <p:tav tm="0">
                                          <p:val>
                                            <p:fltVal val="0"/>
                                          </p:val>
                                        </p:tav>
                                        <p:tav tm="100000">
                                          <p:val>
                                            <p:strVal val="#ppt_w"/>
                                          </p:val>
                                        </p:tav>
                                      </p:tavLst>
                                    </p:anim>
                                    <p:anim calcmode="lin" valueType="num">
                                      <p:cBhvr>
                                        <p:cTn id="37" dur="500" fill="hold"/>
                                        <p:tgtEl>
                                          <p:spTgt spid="3798039"/>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3798044"/>
                                        </p:tgtEl>
                                        <p:attrNameLst>
                                          <p:attrName>style.visibility</p:attrName>
                                        </p:attrNameLst>
                                      </p:cBhvr>
                                      <p:to>
                                        <p:strVal val="visible"/>
                                      </p:to>
                                    </p:set>
                                    <p:animEffect transition="in" filter="strips(downLeft)">
                                      <p:cBhvr>
                                        <p:cTn id="42" dur="500"/>
                                        <p:tgtEl>
                                          <p:spTgt spid="3798044"/>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3798040"/>
                                        </p:tgtEl>
                                        <p:attrNameLst>
                                          <p:attrName>style.visibility</p:attrName>
                                        </p:attrNameLst>
                                      </p:cBhvr>
                                      <p:to>
                                        <p:strVal val="visible"/>
                                      </p:to>
                                    </p:set>
                                    <p:anim calcmode="lin" valueType="num">
                                      <p:cBhvr>
                                        <p:cTn id="47" dur="500" fill="hold"/>
                                        <p:tgtEl>
                                          <p:spTgt spid="3798040"/>
                                        </p:tgtEl>
                                        <p:attrNameLst>
                                          <p:attrName>ppt_w</p:attrName>
                                        </p:attrNameLst>
                                      </p:cBhvr>
                                      <p:tavLst>
                                        <p:tav tm="0">
                                          <p:val>
                                            <p:fltVal val="0"/>
                                          </p:val>
                                        </p:tav>
                                        <p:tav tm="100000">
                                          <p:val>
                                            <p:strVal val="#ppt_w"/>
                                          </p:val>
                                        </p:tav>
                                      </p:tavLst>
                                    </p:anim>
                                    <p:anim calcmode="lin" valueType="num">
                                      <p:cBhvr>
                                        <p:cTn id="48" dur="500" fill="hold"/>
                                        <p:tgtEl>
                                          <p:spTgt spid="379804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3798045"/>
                                        </p:tgtEl>
                                        <p:attrNameLst>
                                          <p:attrName>style.visibility</p:attrName>
                                        </p:attrNameLst>
                                      </p:cBhvr>
                                      <p:to>
                                        <p:strVal val="visible"/>
                                      </p:to>
                                    </p:set>
                                    <p:animEffect transition="in" filter="strips(downLeft)">
                                      <p:cBhvr>
                                        <p:cTn id="53" dur="500"/>
                                        <p:tgtEl>
                                          <p:spTgt spid="3798045"/>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3798041"/>
                                        </p:tgtEl>
                                        <p:attrNameLst>
                                          <p:attrName>style.visibility</p:attrName>
                                        </p:attrNameLst>
                                      </p:cBhvr>
                                      <p:to>
                                        <p:strVal val="visible"/>
                                      </p:to>
                                    </p:set>
                                    <p:anim calcmode="lin" valueType="num">
                                      <p:cBhvr>
                                        <p:cTn id="58" dur="500" fill="hold"/>
                                        <p:tgtEl>
                                          <p:spTgt spid="3798041"/>
                                        </p:tgtEl>
                                        <p:attrNameLst>
                                          <p:attrName>ppt_w</p:attrName>
                                        </p:attrNameLst>
                                      </p:cBhvr>
                                      <p:tavLst>
                                        <p:tav tm="0">
                                          <p:val>
                                            <p:fltVal val="0"/>
                                          </p:val>
                                        </p:tav>
                                        <p:tav tm="100000">
                                          <p:val>
                                            <p:strVal val="#ppt_w"/>
                                          </p:val>
                                        </p:tav>
                                      </p:tavLst>
                                    </p:anim>
                                    <p:anim calcmode="lin" valueType="num">
                                      <p:cBhvr>
                                        <p:cTn id="59" dur="500" fill="hold"/>
                                        <p:tgtEl>
                                          <p:spTgt spid="37980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8039" grpId="0"/>
      <p:bldP spid="3798040" grpId="0"/>
      <p:bldP spid="3798041" grpId="0"/>
      <p:bldP spid="3798043" grpId="0" animBg="1"/>
      <p:bldP spid="3798044" grpId="0" animBg="1"/>
      <p:bldP spid="37980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1656" name="Rectangle 2"/>
          <p:cNvSpPr>
            <a:spLocks noGrp="1" noChangeArrowheads="1"/>
          </p:cNvSpPr>
          <p:nvPr>
            <p:ph type="title"/>
          </p:nvPr>
        </p:nvSpPr>
        <p:spPr>
          <a:xfrm>
            <a:off x="539750" y="0"/>
            <a:ext cx="7164388" cy="685800"/>
          </a:xfrm>
        </p:spPr>
        <p:txBody>
          <a:bodyPr/>
          <a:lstStyle/>
          <a:p>
            <a:pPr eaLnBrk="1" hangingPunct="1"/>
            <a:r>
              <a:rPr lang="en-US" altLang="zh-CN" smtClean="0"/>
              <a:t> </a:t>
            </a:r>
            <a:r>
              <a:rPr lang="zh-CN" altLang="en-US" smtClean="0"/>
              <a:t>产品开发项目结构性流程概览</a:t>
            </a:r>
          </a:p>
        </p:txBody>
      </p:sp>
      <p:sp>
        <p:nvSpPr>
          <p:cNvPr id="3821657" name="Line 3"/>
          <p:cNvSpPr>
            <a:spLocks noChangeShapeType="1"/>
          </p:cNvSpPr>
          <p:nvPr/>
        </p:nvSpPr>
        <p:spPr bwMode="auto">
          <a:xfrm>
            <a:off x="187325" y="2316163"/>
            <a:ext cx="2894013" cy="361950"/>
          </a:xfrm>
          <a:prstGeom prst="line">
            <a:avLst/>
          </a:prstGeom>
          <a:noFill/>
          <a:ln w="9525">
            <a:solidFill>
              <a:srgbClr val="000000"/>
            </a:solidFill>
            <a:round/>
            <a:headEnd/>
            <a:tailEnd/>
          </a:ln>
        </p:spPr>
        <p:txBody>
          <a:bodyPr/>
          <a:lstStyle/>
          <a:p>
            <a:endParaRPr lang="zh-CN" altLang="en-US"/>
          </a:p>
        </p:txBody>
      </p:sp>
      <p:sp>
        <p:nvSpPr>
          <p:cNvPr id="3821658" name="Line 4"/>
          <p:cNvSpPr>
            <a:spLocks noChangeShapeType="1"/>
          </p:cNvSpPr>
          <p:nvPr/>
        </p:nvSpPr>
        <p:spPr bwMode="auto">
          <a:xfrm flipV="1">
            <a:off x="130175" y="3700463"/>
            <a:ext cx="2932113" cy="381000"/>
          </a:xfrm>
          <a:prstGeom prst="line">
            <a:avLst/>
          </a:prstGeom>
          <a:noFill/>
          <a:ln w="9525">
            <a:solidFill>
              <a:srgbClr val="000000"/>
            </a:solidFill>
            <a:round/>
            <a:headEnd/>
            <a:tailEnd/>
          </a:ln>
        </p:spPr>
        <p:txBody>
          <a:bodyPr/>
          <a:lstStyle/>
          <a:p>
            <a:endParaRPr lang="zh-CN" altLang="en-US"/>
          </a:p>
        </p:txBody>
      </p:sp>
      <p:sp>
        <p:nvSpPr>
          <p:cNvPr id="3821659" name="Rectangle 5"/>
          <p:cNvSpPr>
            <a:spLocks noChangeArrowheads="1"/>
          </p:cNvSpPr>
          <p:nvPr/>
        </p:nvSpPr>
        <p:spPr bwMode="auto">
          <a:xfrm>
            <a:off x="179388" y="4821238"/>
            <a:ext cx="1008062" cy="366712"/>
          </a:xfrm>
          <a:prstGeom prst="rect">
            <a:avLst/>
          </a:prstGeom>
          <a:noFill/>
          <a:ln w="9525">
            <a:solidFill>
              <a:srgbClr val="000000"/>
            </a:solidFill>
            <a:miter lim="800000"/>
            <a:headEnd/>
            <a:tailEnd/>
          </a:ln>
        </p:spPr>
        <p:txBody>
          <a:bodyPr/>
          <a:lstStyle/>
          <a:p>
            <a:pPr algn="ctr"/>
            <a:endParaRPr lang="zh-CN" altLang="en-US"/>
          </a:p>
        </p:txBody>
      </p:sp>
      <p:sp>
        <p:nvSpPr>
          <p:cNvPr id="3821660" name="Rectangle 6"/>
          <p:cNvSpPr>
            <a:spLocks noChangeArrowheads="1"/>
          </p:cNvSpPr>
          <p:nvPr/>
        </p:nvSpPr>
        <p:spPr bwMode="auto">
          <a:xfrm>
            <a:off x="128588" y="4168775"/>
            <a:ext cx="869950" cy="2587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需求分析</a:t>
            </a:r>
            <a:endParaRPr lang="zh-CN" altLang="en-US" sz="2000"/>
          </a:p>
        </p:txBody>
      </p:sp>
      <p:sp>
        <p:nvSpPr>
          <p:cNvPr id="3821661" name="Rectangle 7"/>
          <p:cNvSpPr>
            <a:spLocks noChangeArrowheads="1"/>
          </p:cNvSpPr>
          <p:nvPr/>
        </p:nvSpPr>
        <p:spPr bwMode="auto">
          <a:xfrm>
            <a:off x="195263" y="4891088"/>
            <a:ext cx="857250" cy="228600"/>
          </a:xfrm>
          <a:prstGeom prst="rect">
            <a:avLst/>
          </a:prstGeom>
          <a:noFill/>
          <a:ln w="9525">
            <a:noFill/>
            <a:miter lim="800000"/>
            <a:headEnd/>
            <a:tailEnd/>
          </a:ln>
        </p:spPr>
        <p:txBody>
          <a:bodyPr wrap="none" lIns="0" tIns="0" rIns="0" bIns="0">
            <a:spAutoFit/>
          </a:bodyPr>
          <a:lstStyle/>
          <a:p>
            <a:r>
              <a:rPr lang="zh-CN" altLang="en-US" sz="1500" b="1">
                <a:solidFill>
                  <a:srgbClr val="000000"/>
                </a:solidFill>
                <a:latin typeface="宋体" pitchFamily="2" charset="-122"/>
              </a:rPr>
              <a:t>技术评审</a:t>
            </a:r>
            <a:r>
              <a:rPr lang="en-US" altLang="zh-CN" sz="1500" b="1">
                <a:solidFill>
                  <a:srgbClr val="000000"/>
                </a:solidFill>
                <a:latin typeface="宋体" pitchFamily="2" charset="-122"/>
              </a:rPr>
              <a:t>1</a:t>
            </a:r>
            <a:endParaRPr lang="en-US" altLang="zh-CN" sz="2000"/>
          </a:p>
        </p:txBody>
      </p:sp>
      <p:sp>
        <p:nvSpPr>
          <p:cNvPr id="3821662" name="Line 8"/>
          <p:cNvSpPr>
            <a:spLocks noChangeShapeType="1"/>
          </p:cNvSpPr>
          <p:nvPr/>
        </p:nvSpPr>
        <p:spPr bwMode="auto">
          <a:xfrm flipH="1">
            <a:off x="179388" y="5541963"/>
            <a:ext cx="2520950" cy="0"/>
          </a:xfrm>
          <a:prstGeom prst="line">
            <a:avLst/>
          </a:prstGeom>
          <a:noFill/>
          <a:ln w="9525">
            <a:solidFill>
              <a:schemeClr val="tx1"/>
            </a:solidFill>
            <a:round/>
            <a:headEnd/>
            <a:tailEnd type="triangle" w="med" len="med"/>
          </a:ln>
        </p:spPr>
        <p:txBody>
          <a:bodyPr wrap="none" anchor="ctr"/>
          <a:lstStyle/>
          <a:p>
            <a:endParaRPr lang="zh-CN" altLang="en-US"/>
          </a:p>
        </p:txBody>
      </p:sp>
      <p:grpSp>
        <p:nvGrpSpPr>
          <p:cNvPr id="3821663" name="Group 9"/>
          <p:cNvGrpSpPr>
            <a:grpSpLocks/>
          </p:cNvGrpSpPr>
          <p:nvPr/>
        </p:nvGrpSpPr>
        <p:grpSpPr bwMode="auto">
          <a:xfrm>
            <a:off x="179388" y="981075"/>
            <a:ext cx="8713787" cy="5099050"/>
            <a:chOff x="113" y="618"/>
            <a:chExt cx="5489" cy="3212"/>
          </a:xfrm>
        </p:grpSpPr>
        <p:sp>
          <p:nvSpPr>
            <p:cNvPr id="3821664" name="Line 10"/>
            <p:cNvSpPr>
              <a:spLocks noChangeShapeType="1"/>
            </p:cNvSpPr>
            <p:nvPr/>
          </p:nvSpPr>
          <p:spPr bwMode="auto">
            <a:xfrm>
              <a:off x="1930" y="1687"/>
              <a:ext cx="3354" cy="7"/>
            </a:xfrm>
            <a:prstGeom prst="line">
              <a:avLst/>
            </a:prstGeom>
            <a:noFill/>
            <a:ln w="9525">
              <a:solidFill>
                <a:srgbClr val="000000"/>
              </a:solidFill>
              <a:round/>
              <a:headEnd/>
              <a:tailEnd/>
            </a:ln>
          </p:spPr>
          <p:txBody>
            <a:bodyPr/>
            <a:lstStyle/>
            <a:p>
              <a:endParaRPr lang="zh-CN" altLang="en-US"/>
            </a:p>
          </p:txBody>
        </p:sp>
        <p:sp>
          <p:nvSpPr>
            <p:cNvPr id="3821665" name="Line 11"/>
            <p:cNvSpPr>
              <a:spLocks noChangeShapeType="1"/>
            </p:cNvSpPr>
            <p:nvPr/>
          </p:nvSpPr>
          <p:spPr bwMode="auto">
            <a:xfrm>
              <a:off x="669" y="1484"/>
              <a:ext cx="1" cy="1012"/>
            </a:xfrm>
            <a:prstGeom prst="line">
              <a:avLst/>
            </a:prstGeom>
            <a:noFill/>
            <a:ln w="9525">
              <a:solidFill>
                <a:srgbClr val="000000"/>
              </a:solidFill>
              <a:round/>
              <a:headEnd/>
              <a:tailEnd/>
            </a:ln>
          </p:spPr>
          <p:txBody>
            <a:bodyPr/>
            <a:lstStyle/>
            <a:p>
              <a:endParaRPr lang="zh-CN" altLang="en-US"/>
            </a:p>
          </p:txBody>
        </p:sp>
        <p:sp>
          <p:nvSpPr>
            <p:cNvPr id="3821666" name="Line 12"/>
            <p:cNvSpPr>
              <a:spLocks noChangeShapeType="1"/>
            </p:cNvSpPr>
            <p:nvPr/>
          </p:nvSpPr>
          <p:spPr bwMode="auto">
            <a:xfrm>
              <a:off x="1929" y="1674"/>
              <a:ext cx="1" cy="645"/>
            </a:xfrm>
            <a:prstGeom prst="line">
              <a:avLst/>
            </a:prstGeom>
            <a:noFill/>
            <a:ln w="9525">
              <a:solidFill>
                <a:srgbClr val="000000"/>
              </a:solidFill>
              <a:round/>
              <a:headEnd/>
              <a:tailEnd/>
            </a:ln>
          </p:spPr>
          <p:txBody>
            <a:bodyPr/>
            <a:lstStyle/>
            <a:p>
              <a:endParaRPr lang="zh-CN" altLang="en-US"/>
            </a:p>
          </p:txBody>
        </p:sp>
        <p:sp>
          <p:nvSpPr>
            <p:cNvPr id="3821667" name="Line 13"/>
            <p:cNvSpPr>
              <a:spLocks noChangeShapeType="1"/>
            </p:cNvSpPr>
            <p:nvPr/>
          </p:nvSpPr>
          <p:spPr bwMode="auto">
            <a:xfrm>
              <a:off x="2940" y="1687"/>
              <a:ext cx="1" cy="644"/>
            </a:xfrm>
            <a:prstGeom prst="line">
              <a:avLst/>
            </a:prstGeom>
            <a:noFill/>
            <a:ln w="9525">
              <a:solidFill>
                <a:srgbClr val="000000"/>
              </a:solidFill>
              <a:round/>
              <a:headEnd/>
              <a:tailEnd/>
            </a:ln>
          </p:spPr>
          <p:txBody>
            <a:bodyPr/>
            <a:lstStyle/>
            <a:p>
              <a:endParaRPr lang="zh-CN" altLang="en-US"/>
            </a:p>
          </p:txBody>
        </p:sp>
        <p:sp>
          <p:nvSpPr>
            <p:cNvPr id="3821668" name="Line 14"/>
            <p:cNvSpPr>
              <a:spLocks noChangeShapeType="1"/>
            </p:cNvSpPr>
            <p:nvPr/>
          </p:nvSpPr>
          <p:spPr bwMode="auto">
            <a:xfrm>
              <a:off x="3565" y="1687"/>
              <a:ext cx="1" cy="644"/>
            </a:xfrm>
            <a:prstGeom prst="line">
              <a:avLst/>
            </a:prstGeom>
            <a:noFill/>
            <a:ln w="9525">
              <a:solidFill>
                <a:srgbClr val="000000"/>
              </a:solidFill>
              <a:round/>
              <a:headEnd/>
              <a:tailEnd/>
            </a:ln>
          </p:spPr>
          <p:txBody>
            <a:bodyPr/>
            <a:lstStyle/>
            <a:p>
              <a:endParaRPr lang="zh-CN" altLang="en-US"/>
            </a:p>
          </p:txBody>
        </p:sp>
        <p:sp>
          <p:nvSpPr>
            <p:cNvPr id="3821669" name="Line 15"/>
            <p:cNvSpPr>
              <a:spLocks noChangeShapeType="1"/>
            </p:cNvSpPr>
            <p:nvPr/>
          </p:nvSpPr>
          <p:spPr bwMode="auto">
            <a:xfrm>
              <a:off x="4140" y="1687"/>
              <a:ext cx="1" cy="644"/>
            </a:xfrm>
            <a:prstGeom prst="line">
              <a:avLst/>
            </a:prstGeom>
            <a:noFill/>
            <a:ln w="9525">
              <a:solidFill>
                <a:srgbClr val="000000"/>
              </a:solidFill>
              <a:round/>
              <a:headEnd/>
              <a:tailEnd/>
            </a:ln>
          </p:spPr>
          <p:txBody>
            <a:bodyPr/>
            <a:lstStyle/>
            <a:p>
              <a:endParaRPr lang="zh-CN" altLang="en-US"/>
            </a:p>
          </p:txBody>
        </p:sp>
        <p:sp>
          <p:nvSpPr>
            <p:cNvPr id="3821670" name="Rectangle 16"/>
            <p:cNvSpPr>
              <a:spLocks noChangeArrowheads="1"/>
            </p:cNvSpPr>
            <p:nvPr/>
          </p:nvSpPr>
          <p:spPr bwMode="auto">
            <a:xfrm>
              <a:off x="209" y="1908"/>
              <a:ext cx="375" cy="224"/>
            </a:xfrm>
            <a:prstGeom prst="rect">
              <a:avLst/>
            </a:prstGeom>
            <a:noFill/>
            <a:ln w="9525">
              <a:noFill/>
              <a:miter lim="800000"/>
              <a:headEnd/>
              <a:tailEnd/>
            </a:ln>
          </p:spPr>
          <p:txBody>
            <a:bodyPr/>
            <a:lstStyle/>
            <a:p>
              <a:pPr algn="ctr"/>
              <a:endParaRPr lang="zh-CN" altLang="en-US"/>
            </a:p>
          </p:txBody>
        </p:sp>
        <p:sp>
          <p:nvSpPr>
            <p:cNvPr id="3821671" name="Rectangle 17"/>
            <p:cNvSpPr>
              <a:spLocks noChangeArrowheads="1"/>
            </p:cNvSpPr>
            <p:nvPr/>
          </p:nvSpPr>
          <p:spPr bwMode="auto">
            <a:xfrm>
              <a:off x="267" y="1961"/>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概念</a:t>
              </a:r>
              <a:endParaRPr lang="zh-CN" altLang="en-US" sz="2000"/>
            </a:p>
          </p:txBody>
        </p:sp>
        <p:sp>
          <p:nvSpPr>
            <p:cNvPr id="3821672" name="Rectangle 18"/>
            <p:cNvSpPr>
              <a:spLocks noChangeArrowheads="1"/>
            </p:cNvSpPr>
            <p:nvPr/>
          </p:nvSpPr>
          <p:spPr bwMode="auto">
            <a:xfrm>
              <a:off x="1156" y="1924"/>
              <a:ext cx="375" cy="224"/>
            </a:xfrm>
            <a:prstGeom prst="rect">
              <a:avLst/>
            </a:prstGeom>
            <a:noFill/>
            <a:ln w="9525">
              <a:noFill/>
              <a:miter lim="800000"/>
              <a:headEnd/>
              <a:tailEnd/>
            </a:ln>
          </p:spPr>
          <p:txBody>
            <a:bodyPr/>
            <a:lstStyle/>
            <a:p>
              <a:pPr algn="ctr"/>
              <a:endParaRPr lang="zh-CN" altLang="en-US"/>
            </a:p>
          </p:txBody>
        </p:sp>
        <p:sp>
          <p:nvSpPr>
            <p:cNvPr id="3821673" name="Rectangle 19"/>
            <p:cNvSpPr>
              <a:spLocks noChangeArrowheads="1"/>
            </p:cNvSpPr>
            <p:nvPr/>
          </p:nvSpPr>
          <p:spPr bwMode="auto">
            <a:xfrm>
              <a:off x="1214" y="1977"/>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计划</a:t>
              </a:r>
              <a:endParaRPr lang="zh-CN" altLang="en-US" sz="2000"/>
            </a:p>
          </p:txBody>
        </p:sp>
        <p:sp>
          <p:nvSpPr>
            <p:cNvPr id="3821674" name="Rectangle 20"/>
            <p:cNvSpPr>
              <a:spLocks noChangeArrowheads="1"/>
            </p:cNvSpPr>
            <p:nvPr/>
          </p:nvSpPr>
          <p:spPr bwMode="auto">
            <a:xfrm>
              <a:off x="2335" y="1908"/>
              <a:ext cx="374" cy="224"/>
            </a:xfrm>
            <a:prstGeom prst="rect">
              <a:avLst/>
            </a:prstGeom>
            <a:noFill/>
            <a:ln w="9525">
              <a:noFill/>
              <a:miter lim="800000"/>
              <a:headEnd/>
              <a:tailEnd/>
            </a:ln>
          </p:spPr>
          <p:txBody>
            <a:bodyPr/>
            <a:lstStyle/>
            <a:p>
              <a:pPr algn="ctr"/>
              <a:endParaRPr lang="zh-CN" altLang="en-US"/>
            </a:p>
          </p:txBody>
        </p:sp>
        <p:sp>
          <p:nvSpPr>
            <p:cNvPr id="3821675" name="Rectangle 21"/>
            <p:cNvSpPr>
              <a:spLocks noChangeArrowheads="1"/>
            </p:cNvSpPr>
            <p:nvPr/>
          </p:nvSpPr>
          <p:spPr bwMode="auto">
            <a:xfrm>
              <a:off x="2393" y="1961"/>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开发</a:t>
              </a:r>
              <a:endParaRPr lang="zh-CN" altLang="en-US" sz="2000"/>
            </a:p>
          </p:txBody>
        </p:sp>
        <p:sp>
          <p:nvSpPr>
            <p:cNvPr id="3821676" name="Rectangle 22"/>
            <p:cNvSpPr>
              <a:spLocks noChangeArrowheads="1"/>
            </p:cNvSpPr>
            <p:nvPr/>
          </p:nvSpPr>
          <p:spPr bwMode="auto">
            <a:xfrm>
              <a:off x="2999" y="1908"/>
              <a:ext cx="375" cy="224"/>
            </a:xfrm>
            <a:prstGeom prst="rect">
              <a:avLst/>
            </a:prstGeom>
            <a:noFill/>
            <a:ln w="9525">
              <a:noFill/>
              <a:miter lim="800000"/>
              <a:headEnd/>
              <a:tailEnd/>
            </a:ln>
          </p:spPr>
          <p:txBody>
            <a:bodyPr/>
            <a:lstStyle/>
            <a:p>
              <a:pPr algn="ctr"/>
              <a:endParaRPr lang="zh-CN" altLang="en-US"/>
            </a:p>
          </p:txBody>
        </p:sp>
        <p:sp>
          <p:nvSpPr>
            <p:cNvPr id="3821677" name="Rectangle 23"/>
            <p:cNvSpPr>
              <a:spLocks noChangeArrowheads="1"/>
            </p:cNvSpPr>
            <p:nvPr/>
          </p:nvSpPr>
          <p:spPr bwMode="auto">
            <a:xfrm>
              <a:off x="3057" y="1961"/>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验证</a:t>
              </a:r>
              <a:endParaRPr lang="zh-CN" altLang="en-US" sz="2000"/>
            </a:p>
          </p:txBody>
        </p:sp>
        <p:sp>
          <p:nvSpPr>
            <p:cNvPr id="3821678" name="Rectangle 24"/>
            <p:cNvSpPr>
              <a:spLocks noChangeArrowheads="1"/>
            </p:cNvSpPr>
            <p:nvPr/>
          </p:nvSpPr>
          <p:spPr bwMode="auto">
            <a:xfrm>
              <a:off x="3623" y="1908"/>
              <a:ext cx="375" cy="224"/>
            </a:xfrm>
            <a:prstGeom prst="rect">
              <a:avLst/>
            </a:prstGeom>
            <a:noFill/>
            <a:ln w="9525">
              <a:noFill/>
              <a:miter lim="800000"/>
              <a:headEnd/>
              <a:tailEnd/>
            </a:ln>
          </p:spPr>
          <p:txBody>
            <a:bodyPr/>
            <a:lstStyle/>
            <a:p>
              <a:pPr algn="ctr"/>
              <a:endParaRPr lang="zh-CN" altLang="en-US"/>
            </a:p>
          </p:txBody>
        </p:sp>
        <p:sp>
          <p:nvSpPr>
            <p:cNvPr id="3821679" name="Rectangle 25"/>
            <p:cNvSpPr>
              <a:spLocks noChangeArrowheads="1"/>
            </p:cNvSpPr>
            <p:nvPr/>
          </p:nvSpPr>
          <p:spPr bwMode="auto">
            <a:xfrm>
              <a:off x="3681" y="1961"/>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发布</a:t>
              </a:r>
              <a:endParaRPr lang="zh-CN" altLang="en-US" sz="2000"/>
            </a:p>
          </p:txBody>
        </p:sp>
        <p:sp>
          <p:nvSpPr>
            <p:cNvPr id="3821680" name="Rectangle 26"/>
            <p:cNvSpPr>
              <a:spLocks noChangeArrowheads="1"/>
            </p:cNvSpPr>
            <p:nvPr/>
          </p:nvSpPr>
          <p:spPr bwMode="auto">
            <a:xfrm>
              <a:off x="4115" y="1908"/>
              <a:ext cx="890" cy="224"/>
            </a:xfrm>
            <a:prstGeom prst="rect">
              <a:avLst/>
            </a:prstGeom>
            <a:noFill/>
            <a:ln w="9525">
              <a:noFill/>
              <a:miter lim="800000"/>
              <a:headEnd/>
              <a:tailEnd/>
            </a:ln>
          </p:spPr>
          <p:txBody>
            <a:bodyPr/>
            <a:lstStyle/>
            <a:p>
              <a:pPr algn="ctr"/>
              <a:endParaRPr lang="zh-CN" altLang="en-US"/>
            </a:p>
          </p:txBody>
        </p:sp>
        <p:sp>
          <p:nvSpPr>
            <p:cNvPr id="3821681" name="Line 27"/>
            <p:cNvSpPr>
              <a:spLocks noChangeShapeType="1"/>
            </p:cNvSpPr>
            <p:nvPr/>
          </p:nvSpPr>
          <p:spPr bwMode="auto">
            <a:xfrm flipV="1">
              <a:off x="1930" y="2329"/>
              <a:ext cx="3354" cy="2"/>
            </a:xfrm>
            <a:prstGeom prst="line">
              <a:avLst/>
            </a:prstGeom>
            <a:noFill/>
            <a:ln w="9525">
              <a:solidFill>
                <a:srgbClr val="000000"/>
              </a:solidFill>
              <a:round/>
              <a:headEnd/>
              <a:tailEnd/>
            </a:ln>
          </p:spPr>
          <p:txBody>
            <a:bodyPr/>
            <a:lstStyle/>
            <a:p>
              <a:endParaRPr lang="zh-CN" altLang="en-US"/>
            </a:p>
          </p:txBody>
        </p:sp>
        <p:sp>
          <p:nvSpPr>
            <p:cNvPr id="3821682" name="Freeform 28"/>
            <p:cNvSpPr>
              <a:spLocks/>
            </p:cNvSpPr>
            <p:nvPr/>
          </p:nvSpPr>
          <p:spPr bwMode="auto">
            <a:xfrm>
              <a:off x="363" y="2799"/>
              <a:ext cx="144" cy="202"/>
            </a:xfrm>
            <a:custGeom>
              <a:avLst/>
              <a:gdLst>
                <a:gd name="T0" fmla="*/ 144 w 288"/>
                <a:gd name="T1" fmla="*/ 0 h 202"/>
                <a:gd name="T2" fmla="*/ 0 w 288"/>
                <a:gd name="T3" fmla="*/ 202 h 202"/>
                <a:gd name="T4" fmla="*/ 288 w 288"/>
                <a:gd name="T5" fmla="*/ 202 h 202"/>
                <a:gd name="T6" fmla="*/ 144 w 288"/>
                <a:gd name="T7" fmla="*/ 0 h 202"/>
                <a:gd name="T8" fmla="*/ 0 60000 65536"/>
                <a:gd name="T9" fmla="*/ 0 60000 65536"/>
                <a:gd name="T10" fmla="*/ 0 60000 65536"/>
                <a:gd name="T11" fmla="*/ 0 60000 65536"/>
                <a:gd name="T12" fmla="*/ 0 w 288"/>
                <a:gd name="T13" fmla="*/ 0 h 202"/>
                <a:gd name="T14" fmla="*/ 288 w 288"/>
                <a:gd name="T15" fmla="*/ 202 h 202"/>
              </a:gdLst>
              <a:ahLst/>
              <a:cxnLst>
                <a:cxn ang="T8">
                  <a:pos x="T0" y="T1"/>
                </a:cxn>
                <a:cxn ang="T9">
                  <a:pos x="T2" y="T3"/>
                </a:cxn>
                <a:cxn ang="T10">
                  <a:pos x="T4" y="T5"/>
                </a:cxn>
                <a:cxn ang="T11">
                  <a:pos x="T6" y="T7"/>
                </a:cxn>
              </a:cxnLst>
              <a:rect l="T12" t="T13" r="T14" b="T15"/>
              <a:pathLst>
                <a:path w="288" h="202">
                  <a:moveTo>
                    <a:pt x="144" y="0"/>
                  </a:moveTo>
                  <a:lnTo>
                    <a:pt x="0" y="202"/>
                  </a:lnTo>
                  <a:lnTo>
                    <a:pt x="288"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683" name="Rectangle 29"/>
            <p:cNvSpPr>
              <a:spLocks noChangeArrowheads="1"/>
            </p:cNvSpPr>
            <p:nvPr/>
          </p:nvSpPr>
          <p:spPr bwMode="auto">
            <a:xfrm>
              <a:off x="323" y="1064"/>
              <a:ext cx="890" cy="225"/>
            </a:xfrm>
            <a:prstGeom prst="rect">
              <a:avLst/>
            </a:prstGeom>
            <a:noFill/>
            <a:ln w="9525">
              <a:noFill/>
              <a:miter lim="800000"/>
              <a:headEnd/>
              <a:tailEnd/>
            </a:ln>
          </p:spPr>
          <p:txBody>
            <a:bodyPr/>
            <a:lstStyle/>
            <a:p>
              <a:pPr algn="ctr"/>
              <a:endParaRPr lang="zh-CN" altLang="en-US"/>
            </a:p>
          </p:txBody>
        </p:sp>
        <p:sp>
          <p:nvSpPr>
            <p:cNvPr id="3821684" name="Rectangle 30"/>
            <p:cNvSpPr>
              <a:spLocks noChangeArrowheads="1"/>
            </p:cNvSpPr>
            <p:nvPr/>
          </p:nvSpPr>
          <p:spPr bwMode="auto">
            <a:xfrm>
              <a:off x="381" y="1118"/>
              <a:ext cx="822"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概念决策评审</a:t>
              </a:r>
              <a:endParaRPr lang="zh-CN" altLang="en-US" sz="2000"/>
            </a:p>
          </p:txBody>
        </p:sp>
        <p:sp>
          <p:nvSpPr>
            <p:cNvPr id="3821685" name="Freeform 31"/>
            <p:cNvSpPr>
              <a:spLocks/>
            </p:cNvSpPr>
            <p:nvPr/>
          </p:nvSpPr>
          <p:spPr bwMode="auto">
            <a:xfrm>
              <a:off x="1221" y="2799"/>
              <a:ext cx="144" cy="202"/>
            </a:xfrm>
            <a:custGeom>
              <a:avLst/>
              <a:gdLst>
                <a:gd name="T0" fmla="*/ 144 w 287"/>
                <a:gd name="T1" fmla="*/ 0 h 202"/>
                <a:gd name="T2" fmla="*/ 0 w 287"/>
                <a:gd name="T3" fmla="*/ 202 h 202"/>
                <a:gd name="T4" fmla="*/ 287 w 287"/>
                <a:gd name="T5" fmla="*/ 202 h 202"/>
                <a:gd name="T6" fmla="*/ 144 w 287"/>
                <a:gd name="T7" fmla="*/ 0 h 202"/>
                <a:gd name="T8" fmla="*/ 0 60000 65536"/>
                <a:gd name="T9" fmla="*/ 0 60000 65536"/>
                <a:gd name="T10" fmla="*/ 0 60000 65536"/>
                <a:gd name="T11" fmla="*/ 0 60000 65536"/>
                <a:gd name="T12" fmla="*/ 0 w 287"/>
                <a:gd name="T13" fmla="*/ 0 h 202"/>
                <a:gd name="T14" fmla="*/ 287 w 287"/>
                <a:gd name="T15" fmla="*/ 202 h 202"/>
              </a:gdLst>
              <a:ahLst/>
              <a:cxnLst>
                <a:cxn ang="T8">
                  <a:pos x="T0" y="T1"/>
                </a:cxn>
                <a:cxn ang="T9">
                  <a:pos x="T2" y="T3"/>
                </a:cxn>
                <a:cxn ang="T10">
                  <a:pos x="T4" y="T5"/>
                </a:cxn>
                <a:cxn ang="T11">
                  <a:pos x="T6" y="T7"/>
                </a:cxn>
              </a:cxnLst>
              <a:rect l="T12" t="T13" r="T14" b="T15"/>
              <a:pathLst>
                <a:path w="287" h="202">
                  <a:moveTo>
                    <a:pt x="144" y="0"/>
                  </a:moveTo>
                  <a:lnTo>
                    <a:pt x="0" y="202"/>
                  </a:lnTo>
                  <a:lnTo>
                    <a:pt x="287"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686" name="Rectangle 32"/>
            <p:cNvSpPr>
              <a:spLocks noChangeArrowheads="1"/>
            </p:cNvSpPr>
            <p:nvPr/>
          </p:nvSpPr>
          <p:spPr bwMode="auto">
            <a:xfrm>
              <a:off x="1483" y="1266"/>
              <a:ext cx="891" cy="225"/>
            </a:xfrm>
            <a:prstGeom prst="rect">
              <a:avLst/>
            </a:prstGeom>
            <a:noFill/>
            <a:ln w="9525">
              <a:noFill/>
              <a:miter lim="800000"/>
              <a:headEnd/>
              <a:tailEnd/>
            </a:ln>
          </p:spPr>
          <p:txBody>
            <a:bodyPr/>
            <a:lstStyle/>
            <a:p>
              <a:pPr algn="ctr"/>
              <a:endParaRPr lang="zh-CN" altLang="en-US"/>
            </a:p>
          </p:txBody>
        </p:sp>
        <p:sp>
          <p:nvSpPr>
            <p:cNvPr id="3821687" name="Rectangle 33"/>
            <p:cNvSpPr>
              <a:spLocks noChangeArrowheads="1"/>
            </p:cNvSpPr>
            <p:nvPr/>
          </p:nvSpPr>
          <p:spPr bwMode="auto">
            <a:xfrm>
              <a:off x="1541" y="1320"/>
              <a:ext cx="822"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计划决策评审</a:t>
              </a:r>
              <a:endParaRPr lang="zh-CN" altLang="en-US" sz="2000"/>
            </a:p>
          </p:txBody>
        </p:sp>
        <p:sp>
          <p:nvSpPr>
            <p:cNvPr id="3821688" name="Freeform 34"/>
            <p:cNvSpPr>
              <a:spLocks/>
            </p:cNvSpPr>
            <p:nvPr/>
          </p:nvSpPr>
          <p:spPr bwMode="auto">
            <a:xfrm>
              <a:off x="1845" y="2799"/>
              <a:ext cx="144" cy="202"/>
            </a:xfrm>
            <a:custGeom>
              <a:avLst/>
              <a:gdLst>
                <a:gd name="T0" fmla="*/ 144 w 288"/>
                <a:gd name="T1" fmla="*/ 0 h 202"/>
                <a:gd name="T2" fmla="*/ 0 w 288"/>
                <a:gd name="T3" fmla="*/ 202 h 202"/>
                <a:gd name="T4" fmla="*/ 288 w 288"/>
                <a:gd name="T5" fmla="*/ 202 h 202"/>
                <a:gd name="T6" fmla="*/ 144 w 288"/>
                <a:gd name="T7" fmla="*/ 0 h 202"/>
                <a:gd name="T8" fmla="*/ 0 60000 65536"/>
                <a:gd name="T9" fmla="*/ 0 60000 65536"/>
                <a:gd name="T10" fmla="*/ 0 60000 65536"/>
                <a:gd name="T11" fmla="*/ 0 60000 65536"/>
                <a:gd name="T12" fmla="*/ 0 w 288"/>
                <a:gd name="T13" fmla="*/ 0 h 202"/>
                <a:gd name="T14" fmla="*/ 288 w 288"/>
                <a:gd name="T15" fmla="*/ 202 h 202"/>
              </a:gdLst>
              <a:ahLst/>
              <a:cxnLst>
                <a:cxn ang="T8">
                  <a:pos x="T0" y="T1"/>
                </a:cxn>
                <a:cxn ang="T9">
                  <a:pos x="T2" y="T3"/>
                </a:cxn>
                <a:cxn ang="T10">
                  <a:pos x="T4" y="T5"/>
                </a:cxn>
                <a:cxn ang="T11">
                  <a:pos x="T6" y="T7"/>
                </a:cxn>
              </a:cxnLst>
              <a:rect l="T12" t="T13" r="T14" b="T15"/>
              <a:pathLst>
                <a:path w="288" h="202">
                  <a:moveTo>
                    <a:pt x="144" y="0"/>
                  </a:moveTo>
                  <a:lnTo>
                    <a:pt x="0" y="202"/>
                  </a:lnTo>
                  <a:lnTo>
                    <a:pt x="288"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689" name="Rectangle 35"/>
            <p:cNvSpPr>
              <a:spLocks noChangeArrowheads="1"/>
            </p:cNvSpPr>
            <p:nvPr/>
          </p:nvSpPr>
          <p:spPr bwMode="auto">
            <a:xfrm>
              <a:off x="3114" y="1266"/>
              <a:ext cx="891" cy="225"/>
            </a:xfrm>
            <a:prstGeom prst="rect">
              <a:avLst/>
            </a:prstGeom>
            <a:noFill/>
            <a:ln w="9525">
              <a:noFill/>
              <a:miter lim="800000"/>
              <a:headEnd/>
              <a:tailEnd/>
            </a:ln>
          </p:spPr>
          <p:txBody>
            <a:bodyPr/>
            <a:lstStyle/>
            <a:p>
              <a:pPr algn="ctr"/>
              <a:endParaRPr lang="zh-CN" altLang="en-US"/>
            </a:p>
          </p:txBody>
        </p:sp>
        <p:sp>
          <p:nvSpPr>
            <p:cNvPr id="3821690" name="Rectangle 36"/>
            <p:cNvSpPr>
              <a:spLocks noChangeArrowheads="1"/>
            </p:cNvSpPr>
            <p:nvPr/>
          </p:nvSpPr>
          <p:spPr bwMode="auto">
            <a:xfrm>
              <a:off x="3172" y="1320"/>
              <a:ext cx="822"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可获得性评审</a:t>
              </a:r>
              <a:endParaRPr lang="zh-CN" altLang="en-US" sz="2000"/>
            </a:p>
          </p:txBody>
        </p:sp>
        <p:sp>
          <p:nvSpPr>
            <p:cNvPr id="3821691" name="Freeform 37"/>
            <p:cNvSpPr>
              <a:spLocks/>
            </p:cNvSpPr>
            <p:nvPr/>
          </p:nvSpPr>
          <p:spPr bwMode="auto">
            <a:xfrm>
              <a:off x="2490" y="2799"/>
              <a:ext cx="144" cy="202"/>
            </a:xfrm>
            <a:custGeom>
              <a:avLst/>
              <a:gdLst>
                <a:gd name="T0" fmla="*/ 144 w 288"/>
                <a:gd name="T1" fmla="*/ 0 h 202"/>
                <a:gd name="T2" fmla="*/ 0 w 288"/>
                <a:gd name="T3" fmla="*/ 202 h 202"/>
                <a:gd name="T4" fmla="*/ 288 w 288"/>
                <a:gd name="T5" fmla="*/ 202 h 202"/>
                <a:gd name="T6" fmla="*/ 144 w 288"/>
                <a:gd name="T7" fmla="*/ 0 h 202"/>
                <a:gd name="T8" fmla="*/ 0 60000 65536"/>
                <a:gd name="T9" fmla="*/ 0 60000 65536"/>
                <a:gd name="T10" fmla="*/ 0 60000 65536"/>
                <a:gd name="T11" fmla="*/ 0 60000 65536"/>
                <a:gd name="T12" fmla="*/ 0 w 288"/>
                <a:gd name="T13" fmla="*/ 0 h 202"/>
                <a:gd name="T14" fmla="*/ 288 w 288"/>
                <a:gd name="T15" fmla="*/ 202 h 202"/>
              </a:gdLst>
              <a:ahLst/>
              <a:cxnLst>
                <a:cxn ang="T8">
                  <a:pos x="T0" y="T1"/>
                </a:cxn>
                <a:cxn ang="T9">
                  <a:pos x="T2" y="T3"/>
                </a:cxn>
                <a:cxn ang="T10">
                  <a:pos x="T4" y="T5"/>
                </a:cxn>
                <a:cxn ang="T11">
                  <a:pos x="T6" y="T7"/>
                </a:cxn>
              </a:cxnLst>
              <a:rect l="T12" t="T13" r="T14" b="T15"/>
              <a:pathLst>
                <a:path w="288" h="202">
                  <a:moveTo>
                    <a:pt x="144" y="0"/>
                  </a:moveTo>
                  <a:lnTo>
                    <a:pt x="0" y="202"/>
                  </a:lnTo>
                  <a:lnTo>
                    <a:pt x="288"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692" name="Rectangle 38"/>
            <p:cNvSpPr>
              <a:spLocks noChangeArrowheads="1"/>
            </p:cNvSpPr>
            <p:nvPr/>
          </p:nvSpPr>
          <p:spPr bwMode="auto">
            <a:xfrm>
              <a:off x="4969" y="1131"/>
              <a:ext cx="633" cy="386"/>
            </a:xfrm>
            <a:prstGeom prst="rect">
              <a:avLst/>
            </a:prstGeom>
            <a:noFill/>
            <a:ln w="9525">
              <a:noFill/>
              <a:miter lim="800000"/>
              <a:headEnd/>
              <a:tailEnd/>
            </a:ln>
          </p:spPr>
          <p:txBody>
            <a:bodyPr/>
            <a:lstStyle/>
            <a:p>
              <a:pPr algn="ctr"/>
              <a:endParaRPr lang="zh-CN" altLang="en-US"/>
            </a:p>
          </p:txBody>
        </p:sp>
        <p:sp>
          <p:nvSpPr>
            <p:cNvPr id="3821693" name="Rectangle 39"/>
            <p:cNvSpPr>
              <a:spLocks noChangeArrowheads="1"/>
            </p:cNvSpPr>
            <p:nvPr/>
          </p:nvSpPr>
          <p:spPr bwMode="auto">
            <a:xfrm>
              <a:off x="5027" y="1184"/>
              <a:ext cx="548"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生命周期</a:t>
              </a:r>
              <a:endParaRPr lang="zh-CN" altLang="en-US" sz="2000"/>
            </a:p>
          </p:txBody>
        </p:sp>
        <p:sp>
          <p:nvSpPr>
            <p:cNvPr id="3821694" name="Rectangle 40"/>
            <p:cNvSpPr>
              <a:spLocks noChangeArrowheads="1"/>
            </p:cNvSpPr>
            <p:nvPr/>
          </p:nvSpPr>
          <p:spPr bwMode="auto">
            <a:xfrm>
              <a:off x="5027" y="1346"/>
              <a:ext cx="548"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结束评审</a:t>
              </a:r>
              <a:endParaRPr lang="zh-CN" altLang="en-US" sz="2000"/>
            </a:p>
          </p:txBody>
        </p:sp>
        <p:sp>
          <p:nvSpPr>
            <p:cNvPr id="3821695" name="Freeform 41"/>
            <p:cNvSpPr>
              <a:spLocks/>
            </p:cNvSpPr>
            <p:nvPr/>
          </p:nvSpPr>
          <p:spPr bwMode="auto">
            <a:xfrm>
              <a:off x="2037" y="671"/>
              <a:ext cx="144" cy="202"/>
            </a:xfrm>
            <a:custGeom>
              <a:avLst/>
              <a:gdLst>
                <a:gd name="T0" fmla="*/ 144 w 288"/>
                <a:gd name="T1" fmla="*/ 0 h 202"/>
                <a:gd name="T2" fmla="*/ 0 w 288"/>
                <a:gd name="T3" fmla="*/ 202 h 202"/>
                <a:gd name="T4" fmla="*/ 288 w 288"/>
                <a:gd name="T5" fmla="*/ 202 h 202"/>
                <a:gd name="T6" fmla="*/ 144 w 288"/>
                <a:gd name="T7" fmla="*/ 0 h 202"/>
                <a:gd name="T8" fmla="*/ 0 60000 65536"/>
                <a:gd name="T9" fmla="*/ 0 60000 65536"/>
                <a:gd name="T10" fmla="*/ 0 60000 65536"/>
                <a:gd name="T11" fmla="*/ 0 60000 65536"/>
                <a:gd name="T12" fmla="*/ 0 w 288"/>
                <a:gd name="T13" fmla="*/ 0 h 202"/>
                <a:gd name="T14" fmla="*/ 288 w 288"/>
                <a:gd name="T15" fmla="*/ 202 h 202"/>
              </a:gdLst>
              <a:ahLst/>
              <a:cxnLst>
                <a:cxn ang="T8">
                  <a:pos x="T0" y="T1"/>
                </a:cxn>
                <a:cxn ang="T9">
                  <a:pos x="T2" y="T3"/>
                </a:cxn>
                <a:cxn ang="T10">
                  <a:pos x="T4" y="T5"/>
                </a:cxn>
                <a:cxn ang="T11">
                  <a:pos x="T6" y="T7"/>
                </a:cxn>
              </a:cxnLst>
              <a:rect l="T12" t="T13" r="T14" b="T15"/>
              <a:pathLst>
                <a:path w="288" h="202">
                  <a:moveTo>
                    <a:pt x="144" y="0"/>
                  </a:moveTo>
                  <a:lnTo>
                    <a:pt x="0" y="202"/>
                  </a:lnTo>
                  <a:lnTo>
                    <a:pt x="288"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696" name="Rectangle 42"/>
            <p:cNvSpPr>
              <a:spLocks noChangeArrowheads="1"/>
            </p:cNvSpPr>
            <p:nvPr/>
          </p:nvSpPr>
          <p:spPr bwMode="auto">
            <a:xfrm>
              <a:off x="965" y="653"/>
              <a:ext cx="762" cy="224"/>
            </a:xfrm>
            <a:prstGeom prst="rect">
              <a:avLst/>
            </a:prstGeom>
            <a:noFill/>
            <a:ln w="9525">
              <a:noFill/>
              <a:miter lim="800000"/>
              <a:headEnd/>
              <a:tailEnd/>
            </a:ln>
          </p:spPr>
          <p:txBody>
            <a:bodyPr/>
            <a:lstStyle/>
            <a:p>
              <a:pPr algn="ctr"/>
              <a:endParaRPr lang="zh-CN" altLang="en-US"/>
            </a:p>
          </p:txBody>
        </p:sp>
        <p:sp>
          <p:nvSpPr>
            <p:cNvPr id="3821697" name="Rectangle 43"/>
            <p:cNvSpPr>
              <a:spLocks noChangeArrowheads="1"/>
            </p:cNvSpPr>
            <p:nvPr/>
          </p:nvSpPr>
          <p:spPr bwMode="auto">
            <a:xfrm>
              <a:off x="1023" y="707"/>
              <a:ext cx="685"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决策评审点</a:t>
              </a:r>
              <a:endParaRPr lang="zh-CN" altLang="en-US" sz="2000"/>
            </a:p>
          </p:txBody>
        </p:sp>
        <p:sp>
          <p:nvSpPr>
            <p:cNvPr id="3821698" name="Rectangle 44"/>
            <p:cNvSpPr>
              <a:spLocks noChangeArrowheads="1"/>
            </p:cNvSpPr>
            <p:nvPr/>
          </p:nvSpPr>
          <p:spPr bwMode="auto">
            <a:xfrm>
              <a:off x="656" y="2569"/>
              <a:ext cx="634" cy="231"/>
            </a:xfrm>
            <a:prstGeom prst="rect">
              <a:avLst/>
            </a:prstGeom>
            <a:noFill/>
            <a:ln w="9525">
              <a:solidFill>
                <a:srgbClr val="000000"/>
              </a:solidFill>
              <a:miter lim="800000"/>
              <a:headEnd/>
              <a:tailEnd/>
            </a:ln>
          </p:spPr>
          <p:txBody>
            <a:bodyPr/>
            <a:lstStyle/>
            <a:p>
              <a:pPr algn="ctr"/>
              <a:endParaRPr lang="zh-CN" altLang="en-US"/>
            </a:p>
          </p:txBody>
        </p:sp>
        <p:sp>
          <p:nvSpPr>
            <p:cNvPr id="3821699" name="Rectangle 45"/>
            <p:cNvSpPr>
              <a:spLocks noChangeArrowheads="1"/>
            </p:cNvSpPr>
            <p:nvPr/>
          </p:nvSpPr>
          <p:spPr bwMode="auto">
            <a:xfrm>
              <a:off x="715" y="2626"/>
              <a:ext cx="548"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系统设计</a:t>
              </a:r>
              <a:endParaRPr lang="zh-CN" altLang="en-US" sz="2000"/>
            </a:p>
          </p:txBody>
        </p:sp>
        <p:sp>
          <p:nvSpPr>
            <p:cNvPr id="3821700" name="Rectangle 46"/>
            <p:cNvSpPr>
              <a:spLocks noChangeArrowheads="1"/>
            </p:cNvSpPr>
            <p:nvPr/>
          </p:nvSpPr>
          <p:spPr bwMode="auto">
            <a:xfrm>
              <a:off x="1288" y="2569"/>
              <a:ext cx="635" cy="231"/>
            </a:xfrm>
            <a:prstGeom prst="rect">
              <a:avLst/>
            </a:prstGeom>
            <a:noFill/>
            <a:ln w="9525">
              <a:solidFill>
                <a:srgbClr val="000000"/>
              </a:solidFill>
              <a:miter lim="800000"/>
              <a:headEnd/>
              <a:tailEnd/>
            </a:ln>
          </p:spPr>
          <p:txBody>
            <a:bodyPr/>
            <a:lstStyle/>
            <a:p>
              <a:pPr algn="ctr"/>
              <a:endParaRPr lang="zh-CN" altLang="en-US"/>
            </a:p>
          </p:txBody>
        </p:sp>
        <p:sp>
          <p:nvSpPr>
            <p:cNvPr id="3821701" name="Rectangle 47"/>
            <p:cNvSpPr>
              <a:spLocks noChangeArrowheads="1"/>
            </p:cNvSpPr>
            <p:nvPr/>
          </p:nvSpPr>
          <p:spPr bwMode="auto">
            <a:xfrm>
              <a:off x="1347" y="2626"/>
              <a:ext cx="548"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概要设计</a:t>
              </a:r>
              <a:endParaRPr lang="zh-CN" altLang="en-US" sz="2000"/>
            </a:p>
          </p:txBody>
        </p:sp>
        <p:sp>
          <p:nvSpPr>
            <p:cNvPr id="3821702" name="Rectangle 48"/>
            <p:cNvSpPr>
              <a:spLocks noChangeArrowheads="1"/>
            </p:cNvSpPr>
            <p:nvPr/>
          </p:nvSpPr>
          <p:spPr bwMode="auto">
            <a:xfrm>
              <a:off x="1921" y="2569"/>
              <a:ext cx="635" cy="231"/>
            </a:xfrm>
            <a:prstGeom prst="rect">
              <a:avLst/>
            </a:prstGeom>
            <a:noFill/>
            <a:ln w="9525">
              <a:solidFill>
                <a:srgbClr val="000000"/>
              </a:solidFill>
              <a:miter lim="800000"/>
              <a:headEnd/>
              <a:tailEnd/>
            </a:ln>
          </p:spPr>
          <p:txBody>
            <a:bodyPr/>
            <a:lstStyle/>
            <a:p>
              <a:pPr algn="ctr"/>
              <a:endParaRPr lang="zh-CN" altLang="en-US"/>
            </a:p>
          </p:txBody>
        </p:sp>
        <p:sp>
          <p:nvSpPr>
            <p:cNvPr id="3821703" name="Rectangle 49"/>
            <p:cNvSpPr>
              <a:spLocks noChangeArrowheads="1"/>
            </p:cNvSpPr>
            <p:nvPr/>
          </p:nvSpPr>
          <p:spPr bwMode="auto">
            <a:xfrm>
              <a:off x="1980" y="2626"/>
              <a:ext cx="548"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详细设计</a:t>
              </a:r>
              <a:endParaRPr lang="zh-CN" altLang="en-US" sz="2000"/>
            </a:p>
          </p:txBody>
        </p:sp>
        <p:sp>
          <p:nvSpPr>
            <p:cNvPr id="3821704" name="Rectangle 50"/>
            <p:cNvSpPr>
              <a:spLocks noChangeArrowheads="1"/>
            </p:cNvSpPr>
            <p:nvPr/>
          </p:nvSpPr>
          <p:spPr bwMode="auto">
            <a:xfrm>
              <a:off x="2555" y="2569"/>
              <a:ext cx="394" cy="231"/>
            </a:xfrm>
            <a:prstGeom prst="rect">
              <a:avLst/>
            </a:prstGeom>
            <a:noFill/>
            <a:ln w="9525">
              <a:solidFill>
                <a:srgbClr val="000000"/>
              </a:solidFill>
              <a:miter lim="800000"/>
              <a:headEnd/>
              <a:tailEnd/>
            </a:ln>
          </p:spPr>
          <p:txBody>
            <a:bodyPr/>
            <a:lstStyle/>
            <a:p>
              <a:pPr algn="ctr"/>
              <a:endParaRPr lang="zh-CN" altLang="en-US"/>
            </a:p>
          </p:txBody>
        </p:sp>
        <p:sp>
          <p:nvSpPr>
            <p:cNvPr id="3821705" name="Rectangle 51"/>
            <p:cNvSpPr>
              <a:spLocks noChangeArrowheads="1"/>
            </p:cNvSpPr>
            <p:nvPr/>
          </p:nvSpPr>
          <p:spPr bwMode="auto">
            <a:xfrm>
              <a:off x="2623" y="2626"/>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测试</a:t>
              </a:r>
              <a:endParaRPr lang="zh-CN" altLang="en-US" sz="2000"/>
            </a:p>
          </p:txBody>
        </p:sp>
        <p:sp>
          <p:nvSpPr>
            <p:cNvPr id="3821706" name="Rectangle 52"/>
            <p:cNvSpPr>
              <a:spLocks noChangeArrowheads="1"/>
            </p:cNvSpPr>
            <p:nvPr/>
          </p:nvSpPr>
          <p:spPr bwMode="auto">
            <a:xfrm>
              <a:off x="2946" y="2569"/>
              <a:ext cx="639" cy="231"/>
            </a:xfrm>
            <a:prstGeom prst="rect">
              <a:avLst/>
            </a:prstGeom>
            <a:noFill/>
            <a:ln w="9525">
              <a:solidFill>
                <a:srgbClr val="000000"/>
              </a:solidFill>
              <a:miter lim="800000"/>
              <a:headEnd/>
              <a:tailEnd/>
            </a:ln>
          </p:spPr>
          <p:txBody>
            <a:bodyPr/>
            <a:lstStyle/>
            <a:p>
              <a:pPr algn="ctr"/>
              <a:endParaRPr lang="zh-CN" altLang="en-US"/>
            </a:p>
          </p:txBody>
        </p:sp>
        <p:sp>
          <p:nvSpPr>
            <p:cNvPr id="3821707" name="Rectangle 53"/>
            <p:cNvSpPr>
              <a:spLocks noChangeArrowheads="1"/>
            </p:cNvSpPr>
            <p:nvPr/>
          </p:nvSpPr>
          <p:spPr bwMode="auto">
            <a:xfrm>
              <a:off x="3136" y="2626"/>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验证</a:t>
              </a:r>
              <a:endParaRPr lang="zh-CN" altLang="en-US" sz="2000"/>
            </a:p>
          </p:txBody>
        </p:sp>
        <p:sp>
          <p:nvSpPr>
            <p:cNvPr id="3821708" name="Rectangle 54"/>
            <p:cNvSpPr>
              <a:spLocks noChangeArrowheads="1"/>
            </p:cNvSpPr>
            <p:nvPr/>
          </p:nvSpPr>
          <p:spPr bwMode="auto">
            <a:xfrm>
              <a:off x="3578" y="2569"/>
              <a:ext cx="562" cy="231"/>
            </a:xfrm>
            <a:prstGeom prst="rect">
              <a:avLst/>
            </a:prstGeom>
            <a:noFill/>
            <a:ln w="9525">
              <a:solidFill>
                <a:srgbClr val="000000"/>
              </a:solidFill>
              <a:miter lim="800000"/>
              <a:headEnd/>
              <a:tailEnd/>
            </a:ln>
          </p:spPr>
          <p:txBody>
            <a:bodyPr/>
            <a:lstStyle/>
            <a:p>
              <a:pPr algn="ctr"/>
              <a:endParaRPr lang="zh-CN" altLang="en-US"/>
            </a:p>
          </p:txBody>
        </p:sp>
        <p:sp>
          <p:nvSpPr>
            <p:cNvPr id="3821709" name="Rectangle 55"/>
            <p:cNvSpPr>
              <a:spLocks noChangeArrowheads="1"/>
            </p:cNvSpPr>
            <p:nvPr/>
          </p:nvSpPr>
          <p:spPr bwMode="auto">
            <a:xfrm>
              <a:off x="3729" y="2626"/>
              <a:ext cx="274" cy="163"/>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发布</a:t>
              </a:r>
              <a:endParaRPr lang="zh-CN" altLang="en-US" sz="2000"/>
            </a:p>
          </p:txBody>
        </p:sp>
        <p:sp>
          <p:nvSpPr>
            <p:cNvPr id="3821710" name="Freeform 56"/>
            <p:cNvSpPr>
              <a:spLocks/>
            </p:cNvSpPr>
            <p:nvPr/>
          </p:nvSpPr>
          <p:spPr bwMode="auto">
            <a:xfrm>
              <a:off x="2879" y="2799"/>
              <a:ext cx="144" cy="202"/>
            </a:xfrm>
            <a:custGeom>
              <a:avLst/>
              <a:gdLst>
                <a:gd name="T0" fmla="*/ 144 w 288"/>
                <a:gd name="T1" fmla="*/ 0 h 202"/>
                <a:gd name="T2" fmla="*/ 0 w 288"/>
                <a:gd name="T3" fmla="*/ 202 h 202"/>
                <a:gd name="T4" fmla="*/ 288 w 288"/>
                <a:gd name="T5" fmla="*/ 202 h 202"/>
                <a:gd name="T6" fmla="*/ 144 w 288"/>
                <a:gd name="T7" fmla="*/ 0 h 202"/>
                <a:gd name="T8" fmla="*/ 0 60000 65536"/>
                <a:gd name="T9" fmla="*/ 0 60000 65536"/>
                <a:gd name="T10" fmla="*/ 0 60000 65536"/>
                <a:gd name="T11" fmla="*/ 0 60000 65536"/>
                <a:gd name="T12" fmla="*/ 0 w 288"/>
                <a:gd name="T13" fmla="*/ 0 h 202"/>
                <a:gd name="T14" fmla="*/ 288 w 288"/>
                <a:gd name="T15" fmla="*/ 202 h 202"/>
              </a:gdLst>
              <a:ahLst/>
              <a:cxnLst>
                <a:cxn ang="T8">
                  <a:pos x="T0" y="T1"/>
                </a:cxn>
                <a:cxn ang="T9">
                  <a:pos x="T2" y="T3"/>
                </a:cxn>
                <a:cxn ang="T10">
                  <a:pos x="T4" y="T5"/>
                </a:cxn>
                <a:cxn ang="T11">
                  <a:pos x="T6" y="T7"/>
                </a:cxn>
              </a:cxnLst>
              <a:rect l="T12" t="T13" r="T14" b="T15"/>
              <a:pathLst>
                <a:path w="288" h="202">
                  <a:moveTo>
                    <a:pt x="144" y="0"/>
                  </a:moveTo>
                  <a:lnTo>
                    <a:pt x="0" y="202"/>
                  </a:lnTo>
                  <a:lnTo>
                    <a:pt x="288"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711" name="Freeform 57"/>
            <p:cNvSpPr>
              <a:spLocks/>
            </p:cNvSpPr>
            <p:nvPr/>
          </p:nvSpPr>
          <p:spPr bwMode="auto">
            <a:xfrm>
              <a:off x="3515" y="2799"/>
              <a:ext cx="144" cy="202"/>
            </a:xfrm>
            <a:custGeom>
              <a:avLst/>
              <a:gdLst>
                <a:gd name="T0" fmla="*/ 144 w 288"/>
                <a:gd name="T1" fmla="*/ 0 h 202"/>
                <a:gd name="T2" fmla="*/ 0 w 288"/>
                <a:gd name="T3" fmla="*/ 202 h 202"/>
                <a:gd name="T4" fmla="*/ 288 w 288"/>
                <a:gd name="T5" fmla="*/ 202 h 202"/>
                <a:gd name="T6" fmla="*/ 144 w 288"/>
                <a:gd name="T7" fmla="*/ 0 h 202"/>
                <a:gd name="T8" fmla="*/ 0 60000 65536"/>
                <a:gd name="T9" fmla="*/ 0 60000 65536"/>
                <a:gd name="T10" fmla="*/ 0 60000 65536"/>
                <a:gd name="T11" fmla="*/ 0 60000 65536"/>
                <a:gd name="T12" fmla="*/ 0 w 288"/>
                <a:gd name="T13" fmla="*/ 0 h 202"/>
                <a:gd name="T14" fmla="*/ 288 w 288"/>
                <a:gd name="T15" fmla="*/ 202 h 202"/>
              </a:gdLst>
              <a:ahLst/>
              <a:cxnLst>
                <a:cxn ang="T8">
                  <a:pos x="T0" y="T1"/>
                </a:cxn>
                <a:cxn ang="T9">
                  <a:pos x="T2" y="T3"/>
                </a:cxn>
                <a:cxn ang="T10">
                  <a:pos x="T4" y="T5"/>
                </a:cxn>
                <a:cxn ang="T11">
                  <a:pos x="T6" y="T7"/>
                </a:cxn>
              </a:cxnLst>
              <a:rect l="T12" t="T13" r="T14" b="T15"/>
              <a:pathLst>
                <a:path w="288" h="202">
                  <a:moveTo>
                    <a:pt x="144" y="0"/>
                  </a:moveTo>
                  <a:lnTo>
                    <a:pt x="0" y="202"/>
                  </a:lnTo>
                  <a:lnTo>
                    <a:pt x="288" y="202"/>
                  </a:lnTo>
                  <a:lnTo>
                    <a:pt x="144"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3821712" name="Freeform 58"/>
            <p:cNvSpPr>
              <a:spLocks/>
            </p:cNvSpPr>
            <p:nvPr/>
          </p:nvSpPr>
          <p:spPr bwMode="auto">
            <a:xfrm>
              <a:off x="568" y="1396"/>
              <a:ext cx="192" cy="253"/>
            </a:xfrm>
            <a:custGeom>
              <a:avLst/>
              <a:gdLst>
                <a:gd name="T0" fmla="*/ 192 w 384"/>
                <a:gd name="T1" fmla="*/ 0 h 253"/>
                <a:gd name="T2" fmla="*/ 0 w 384"/>
                <a:gd name="T3" fmla="*/ 126 h 253"/>
                <a:gd name="T4" fmla="*/ 192 w 384"/>
                <a:gd name="T5" fmla="*/ 253 h 253"/>
                <a:gd name="T6" fmla="*/ 384 w 384"/>
                <a:gd name="T7" fmla="*/ 126 h 253"/>
                <a:gd name="T8" fmla="*/ 192 w 384"/>
                <a:gd name="T9" fmla="*/ 0 h 253"/>
                <a:gd name="T10" fmla="*/ 0 60000 65536"/>
                <a:gd name="T11" fmla="*/ 0 60000 65536"/>
                <a:gd name="T12" fmla="*/ 0 60000 65536"/>
                <a:gd name="T13" fmla="*/ 0 60000 65536"/>
                <a:gd name="T14" fmla="*/ 0 60000 65536"/>
                <a:gd name="T15" fmla="*/ 0 w 384"/>
                <a:gd name="T16" fmla="*/ 0 h 253"/>
                <a:gd name="T17" fmla="*/ 384 w 384"/>
                <a:gd name="T18" fmla="*/ 253 h 253"/>
              </a:gdLst>
              <a:ahLst/>
              <a:cxnLst>
                <a:cxn ang="T10">
                  <a:pos x="T0" y="T1"/>
                </a:cxn>
                <a:cxn ang="T11">
                  <a:pos x="T2" y="T3"/>
                </a:cxn>
                <a:cxn ang="T12">
                  <a:pos x="T4" y="T5"/>
                </a:cxn>
                <a:cxn ang="T13">
                  <a:pos x="T6" y="T7"/>
                </a:cxn>
                <a:cxn ang="T14">
                  <a:pos x="T8" y="T9"/>
                </a:cxn>
              </a:cxnLst>
              <a:rect l="T15" t="T16" r="T17" b="T18"/>
              <a:pathLst>
                <a:path w="384" h="253">
                  <a:moveTo>
                    <a:pt x="192" y="0"/>
                  </a:moveTo>
                  <a:lnTo>
                    <a:pt x="0" y="126"/>
                  </a:lnTo>
                  <a:lnTo>
                    <a:pt x="192" y="253"/>
                  </a:lnTo>
                  <a:lnTo>
                    <a:pt x="384" y="126"/>
                  </a:lnTo>
                  <a:lnTo>
                    <a:pt x="192"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3821713" name="Freeform 59"/>
            <p:cNvSpPr>
              <a:spLocks/>
            </p:cNvSpPr>
            <p:nvPr/>
          </p:nvSpPr>
          <p:spPr bwMode="auto">
            <a:xfrm>
              <a:off x="1845" y="1535"/>
              <a:ext cx="192" cy="253"/>
            </a:xfrm>
            <a:custGeom>
              <a:avLst/>
              <a:gdLst>
                <a:gd name="T0" fmla="*/ 192 w 384"/>
                <a:gd name="T1" fmla="*/ 0 h 253"/>
                <a:gd name="T2" fmla="*/ 0 w 384"/>
                <a:gd name="T3" fmla="*/ 126 h 253"/>
                <a:gd name="T4" fmla="*/ 192 w 384"/>
                <a:gd name="T5" fmla="*/ 253 h 253"/>
                <a:gd name="T6" fmla="*/ 384 w 384"/>
                <a:gd name="T7" fmla="*/ 126 h 253"/>
                <a:gd name="T8" fmla="*/ 192 w 384"/>
                <a:gd name="T9" fmla="*/ 0 h 253"/>
                <a:gd name="T10" fmla="*/ 0 60000 65536"/>
                <a:gd name="T11" fmla="*/ 0 60000 65536"/>
                <a:gd name="T12" fmla="*/ 0 60000 65536"/>
                <a:gd name="T13" fmla="*/ 0 60000 65536"/>
                <a:gd name="T14" fmla="*/ 0 60000 65536"/>
                <a:gd name="T15" fmla="*/ 0 w 384"/>
                <a:gd name="T16" fmla="*/ 0 h 253"/>
                <a:gd name="T17" fmla="*/ 384 w 384"/>
                <a:gd name="T18" fmla="*/ 253 h 253"/>
              </a:gdLst>
              <a:ahLst/>
              <a:cxnLst>
                <a:cxn ang="T10">
                  <a:pos x="T0" y="T1"/>
                </a:cxn>
                <a:cxn ang="T11">
                  <a:pos x="T2" y="T3"/>
                </a:cxn>
                <a:cxn ang="T12">
                  <a:pos x="T4" y="T5"/>
                </a:cxn>
                <a:cxn ang="T13">
                  <a:pos x="T6" y="T7"/>
                </a:cxn>
                <a:cxn ang="T14">
                  <a:pos x="T8" y="T9"/>
                </a:cxn>
              </a:cxnLst>
              <a:rect l="T15" t="T16" r="T17" b="T18"/>
              <a:pathLst>
                <a:path w="384" h="253">
                  <a:moveTo>
                    <a:pt x="192" y="0"/>
                  </a:moveTo>
                  <a:lnTo>
                    <a:pt x="0" y="126"/>
                  </a:lnTo>
                  <a:lnTo>
                    <a:pt x="192" y="253"/>
                  </a:lnTo>
                  <a:lnTo>
                    <a:pt x="384" y="126"/>
                  </a:lnTo>
                  <a:lnTo>
                    <a:pt x="192"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3821714" name="Freeform 60"/>
            <p:cNvSpPr>
              <a:spLocks/>
            </p:cNvSpPr>
            <p:nvPr/>
          </p:nvSpPr>
          <p:spPr bwMode="auto">
            <a:xfrm>
              <a:off x="3476" y="1554"/>
              <a:ext cx="192" cy="253"/>
            </a:xfrm>
            <a:custGeom>
              <a:avLst/>
              <a:gdLst>
                <a:gd name="T0" fmla="*/ 192 w 384"/>
                <a:gd name="T1" fmla="*/ 0 h 253"/>
                <a:gd name="T2" fmla="*/ 0 w 384"/>
                <a:gd name="T3" fmla="*/ 126 h 253"/>
                <a:gd name="T4" fmla="*/ 192 w 384"/>
                <a:gd name="T5" fmla="*/ 253 h 253"/>
                <a:gd name="T6" fmla="*/ 384 w 384"/>
                <a:gd name="T7" fmla="*/ 126 h 253"/>
                <a:gd name="T8" fmla="*/ 192 w 384"/>
                <a:gd name="T9" fmla="*/ 0 h 253"/>
                <a:gd name="T10" fmla="*/ 0 60000 65536"/>
                <a:gd name="T11" fmla="*/ 0 60000 65536"/>
                <a:gd name="T12" fmla="*/ 0 60000 65536"/>
                <a:gd name="T13" fmla="*/ 0 60000 65536"/>
                <a:gd name="T14" fmla="*/ 0 60000 65536"/>
                <a:gd name="T15" fmla="*/ 0 w 384"/>
                <a:gd name="T16" fmla="*/ 0 h 253"/>
                <a:gd name="T17" fmla="*/ 384 w 384"/>
                <a:gd name="T18" fmla="*/ 253 h 253"/>
              </a:gdLst>
              <a:ahLst/>
              <a:cxnLst>
                <a:cxn ang="T10">
                  <a:pos x="T0" y="T1"/>
                </a:cxn>
                <a:cxn ang="T11">
                  <a:pos x="T2" y="T3"/>
                </a:cxn>
                <a:cxn ang="T12">
                  <a:pos x="T4" y="T5"/>
                </a:cxn>
                <a:cxn ang="T13">
                  <a:pos x="T6" y="T7"/>
                </a:cxn>
                <a:cxn ang="T14">
                  <a:pos x="T8" y="T9"/>
                </a:cxn>
              </a:cxnLst>
              <a:rect l="T15" t="T16" r="T17" b="T18"/>
              <a:pathLst>
                <a:path w="384" h="253">
                  <a:moveTo>
                    <a:pt x="192" y="0"/>
                  </a:moveTo>
                  <a:lnTo>
                    <a:pt x="0" y="126"/>
                  </a:lnTo>
                  <a:lnTo>
                    <a:pt x="192" y="253"/>
                  </a:lnTo>
                  <a:lnTo>
                    <a:pt x="384" y="126"/>
                  </a:lnTo>
                  <a:lnTo>
                    <a:pt x="192"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3821715" name="Freeform 61"/>
            <p:cNvSpPr>
              <a:spLocks/>
            </p:cNvSpPr>
            <p:nvPr/>
          </p:nvSpPr>
          <p:spPr bwMode="auto">
            <a:xfrm>
              <a:off x="5193" y="1558"/>
              <a:ext cx="192" cy="253"/>
            </a:xfrm>
            <a:custGeom>
              <a:avLst/>
              <a:gdLst>
                <a:gd name="T0" fmla="*/ 192 w 384"/>
                <a:gd name="T1" fmla="*/ 0 h 253"/>
                <a:gd name="T2" fmla="*/ 0 w 384"/>
                <a:gd name="T3" fmla="*/ 126 h 253"/>
                <a:gd name="T4" fmla="*/ 192 w 384"/>
                <a:gd name="T5" fmla="*/ 253 h 253"/>
                <a:gd name="T6" fmla="*/ 384 w 384"/>
                <a:gd name="T7" fmla="*/ 126 h 253"/>
                <a:gd name="T8" fmla="*/ 192 w 384"/>
                <a:gd name="T9" fmla="*/ 0 h 253"/>
                <a:gd name="T10" fmla="*/ 0 60000 65536"/>
                <a:gd name="T11" fmla="*/ 0 60000 65536"/>
                <a:gd name="T12" fmla="*/ 0 60000 65536"/>
                <a:gd name="T13" fmla="*/ 0 60000 65536"/>
                <a:gd name="T14" fmla="*/ 0 60000 65536"/>
                <a:gd name="T15" fmla="*/ 0 w 384"/>
                <a:gd name="T16" fmla="*/ 0 h 253"/>
                <a:gd name="T17" fmla="*/ 384 w 384"/>
                <a:gd name="T18" fmla="*/ 253 h 253"/>
              </a:gdLst>
              <a:ahLst/>
              <a:cxnLst>
                <a:cxn ang="T10">
                  <a:pos x="T0" y="T1"/>
                </a:cxn>
                <a:cxn ang="T11">
                  <a:pos x="T2" y="T3"/>
                </a:cxn>
                <a:cxn ang="T12">
                  <a:pos x="T4" y="T5"/>
                </a:cxn>
                <a:cxn ang="T13">
                  <a:pos x="T6" y="T7"/>
                </a:cxn>
                <a:cxn ang="T14">
                  <a:pos x="T8" y="T9"/>
                </a:cxn>
              </a:cxnLst>
              <a:rect l="T15" t="T16" r="T17" b="T18"/>
              <a:pathLst>
                <a:path w="384" h="253">
                  <a:moveTo>
                    <a:pt x="192" y="0"/>
                  </a:moveTo>
                  <a:lnTo>
                    <a:pt x="0" y="126"/>
                  </a:lnTo>
                  <a:lnTo>
                    <a:pt x="192" y="253"/>
                  </a:lnTo>
                  <a:lnTo>
                    <a:pt x="384" y="126"/>
                  </a:lnTo>
                  <a:lnTo>
                    <a:pt x="192"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3821716" name="Rectangle 62"/>
            <p:cNvSpPr>
              <a:spLocks noChangeArrowheads="1"/>
            </p:cNvSpPr>
            <p:nvPr/>
          </p:nvSpPr>
          <p:spPr bwMode="auto">
            <a:xfrm>
              <a:off x="358" y="3038"/>
              <a:ext cx="634" cy="231"/>
            </a:xfrm>
            <a:prstGeom prst="rect">
              <a:avLst/>
            </a:prstGeom>
            <a:noFill/>
            <a:ln w="9525">
              <a:noFill/>
              <a:miter lim="800000"/>
              <a:headEnd/>
              <a:tailEnd/>
            </a:ln>
          </p:spPr>
          <p:txBody>
            <a:bodyPr/>
            <a:lstStyle/>
            <a:p>
              <a:pPr algn="ctr"/>
              <a:endParaRPr lang="zh-CN" altLang="en-US"/>
            </a:p>
          </p:txBody>
        </p:sp>
        <p:sp>
          <p:nvSpPr>
            <p:cNvPr id="3821717" name="Rectangle 63"/>
            <p:cNvSpPr>
              <a:spLocks noChangeArrowheads="1"/>
            </p:cNvSpPr>
            <p:nvPr/>
          </p:nvSpPr>
          <p:spPr bwMode="auto">
            <a:xfrm>
              <a:off x="960" y="3038"/>
              <a:ext cx="635" cy="231"/>
            </a:xfrm>
            <a:prstGeom prst="rect">
              <a:avLst/>
            </a:prstGeom>
            <a:noFill/>
            <a:ln w="9525">
              <a:noFill/>
              <a:miter lim="800000"/>
              <a:headEnd/>
              <a:tailEnd/>
            </a:ln>
          </p:spPr>
          <p:txBody>
            <a:bodyPr/>
            <a:lstStyle/>
            <a:p>
              <a:pPr algn="ctr"/>
              <a:endParaRPr lang="zh-CN" altLang="en-US"/>
            </a:p>
          </p:txBody>
        </p:sp>
        <p:sp>
          <p:nvSpPr>
            <p:cNvPr id="3821718" name="Rectangle 64"/>
            <p:cNvSpPr>
              <a:spLocks noChangeArrowheads="1"/>
            </p:cNvSpPr>
            <p:nvPr/>
          </p:nvSpPr>
          <p:spPr bwMode="auto">
            <a:xfrm>
              <a:off x="891" y="3081"/>
              <a:ext cx="540" cy="144"/>
            </a:xfrm>
            <a:prstGeom prst="rect">
              <a:avLst/>
            </a:prstGeom>
            <a:noFill/>
            <a:ln w="9525">
              <a:noFill/>
              <a:miter lim="800000"/>
              <a:headEnd/>
              <a:tailEnd/>
            </a:ln>
          </p:spPr>
          <p:txBody>
            <a:bodyPr wrap="none" lIns="0" tIns="0" rIns="0" bIns="0">
              <a:spAutoFit/>
            </a:bodyPr>
            <a:lstStyle/>
            <a:p>
              <a:r>
                <a:rPr lang="zh-CN" altLang="en-US" sz="1500" b="1">
                  <a:solidFill>
                    <a:srgbClr val="000000"/>
                  </a:solidFill>
                  <a:latin typeface="宋体" pitchFamily="2" charset="-122"/>
                </a:rPr>
                <a:t>技术评审</a:t>
              </a:r>
              <a:r>
                <a:rPr lang="en-US" altLang="zh-CN" sz="1500" b="1">
                  <a:solidFill>
                    <a:srgbClr val="000000"/>
                  </a:solidFill>
                  <a:latin typeface="宋体" pitchFamily="2" charset="-122"/>
                </a:rPr>
                <a:t>2</a:t>
              </a:r>
              <a:endParaRPr lang="en-US" altLang="zh-CN" sz="2000"/>
            </a:p>
          </p:txBody>
        </p:sp>
        <p:sp>
          <p:nvSpPr>
            <p:cNvPr id="3821719" name="Rectangle 65"/>
            <p:cNvSpPr>
              <a:spLocks noChangeArrowheads="1"/>
            </p:cNvSpPr>
            <p:nvPr/>
          </p:nvSpPr>
          <p:spPr bwMode="auto">
            <a:xfrm>
              <a:off x="1563" y="3038"/>
              <a:ext cx="635" cy="231"/>
            </a:xfrm>
            <a:prstGeom prst="rect">
              <a:avLst/>
            </a:prstGeom>
            <a:noFill/>
            <a:ln w="9525">
              <a:noFill/>
              <a:miter lim="800000"/>
              <a:headEnd/>
              <a:tailEnd/>
            </a:ln>
          </p:spPr>
          <p:txBody>
            <a:bodyPr/>
            <a:lstStyle/>
            <a:p>
              <a:pPr algn="ctr"/>
              <a:endParaRPr lang="zh-CN" altLang="en-US"/>
            </a:p>
          </p:txBody>
        </p:sp>
        <p:sp>
          <p:nvSpPr>
            <p:cNvPr id="3821720" name="Rectangle 66"/>
            <p:cNvSpPr>
              <a:spLocks noChangeArrowheads="1"/>
            </p:cNvSpPr>
            <p:nvPr/>
          </p:nvSpPr>
          <p:spPr bwMode="auto">
            <a:xfrm>
              <a:off x="1599" y="3083"/>
              <a:ext cx="540" cy="144"/>
            </a:xfrm>
            <a:prstGeom prst="rect">
              <a:avLst/>
            </a:prstGeom>
            <a:noFill/>
            <a:ln w="9525">
              <a:noFill/>
              <a:miter lim="800000"/>
              <a:headEnd/>
              <a:tailEnd/>
            </a:ln>
          </p:spPr>
          <p:txBody>
            <a:bodyPr wrap="none" lIns="0" tIns="0" rIns="0" bIns="0">
              <a:spAutoFit/>
            </a:bodyPr>
            <a:lstStyle/>
            <a:p>
              <a:r>
                <a:rPr lang="zh-CN" altLang="en-US" sz="1500" b="1">
                  <a:solidFill>
                    <a:srgbClr val="000000"/>
                  </a:solidFill>
                  <a:latin typeface="宋体" pitchFamily="2" charset="-122"/>
                </a:rPr>
                <a:t>技术评审</a:t>
              </a:r>
              <a:r>
                <a:rPr lang="en-US" altLang="zh-CN" sz="1500" b="1">
                  <a:solidFill>
                    <a:srgbClr val="000000"/>
                  </a:solidFill>
                  <a:latin typeface="宋体" pitchFamily="2" charset="-122"/>
                </a:rPr>
                <a:t>3</a:t>
              </a:r>
              <a:endParaRPr lang="en-US" altLang="zh-CN" sz="2000"/>
            </a:p>
          </p:txBody>
        </p:sp>
        <p:sp>
          <p:nvSpPr>
            <p:cNvPr id="3821721" name="Rectangle 67"/>
            <p:cNvSpPr>
              <a:spLocks noChangeArrowheads="1"/>
            </p:cNvSpPr>
            <p:nvPr/>
          </p:nvSpPr>
          <p:spPr bwMode="auto">
            <a:xfrm>
              <a:off x="2166" y="3038"/>
              <a:ext cx="634" cy="231"/>
            </a:xfrm>
            <a:prstGeom prst="rect">
              <a:avLst/>
            </a:prstGeom>
            <a:noFill/>
            <a:ln w="9525">
              <a:noFill/>
              <a:miter lim="800000"/>
              <a:headEnd/>
              <a:tailEnd/>
            </a:ln>
          </p:spPr>
          <p:txBody>
            <a:bodyPr/>
            <a:lstStyle/>
            <a:p>
              <a:pPr algn="ctr"/>
              <a:endParaRPr lang="zh-CN" altLang="en-US"/>
            </a:p>
          </p:txBody>
        </p:sp>
        <p:sp>
          <p:nvSpPr>
            <p:cNvPr id="3821722" name="Rectangle 68"/>
            <p:cNvSpPr>
              <a:spLocks noChangeArrowheads="1"/>
            </p:cNvSpPr>
            <p:nvPr/>
          </p:nvSpPr>
          <p:spPr bwMode="auto">
            <a:xfrm>
              <a:off x="2283" y="3083"/>
              <a:ext cx="540" cy="144"/>
            </a:xfrm>
            <a:prstGeom prst="rect">
              <a:avLst/>
            </a:prstGeom>
            <a:noFill/>
            <a:ln w="9525">
              <a:noFill/>
              <a:miter lim="800000"/>
              <a:headEnd/>
              <a:tailEnd/>
            </a:ln>
          </p:spPr>
          <p:txBody>
            <a:bodyPr wrap="none" lIns="0" tIns="0" rIns="0" bIns="0">
              <a:spAutoFit/>
            </a:bodyPr>
            <a:lstStyle/>
            <a:p>
              <a:r>
                <a:rPr lang="zh-CN" altLang="en-US" sz="1500" b="1">
                  <a:solidFill>
                    <a:srgbClr val="000000"/>
                  </a:solidFill>
                  <a:latin typeface="宋体" pitchFamily="2" charset="-122"/>
                </a:rPr>
                <a:t>技术评审</a:t>
              </a:r>
              <a:r>
                <a:rPr lang="en-US" altLang="zh-CN" sz="1500" b="1">
                  <a:solidFill>
                    <a:srgbClr val="000000"/>
                  </a:solidFill>
                  <a:latin typeface="宋体" pitchFamily="2" charset="-122"/>
                </a:rPr>
                <a:t>4</a:t>
              </a:r>
              <a:endParaRPr lang="en-US" altLang="zh-CN" sz="2000"/>
            </a:p>
          </p:txBody>
        </p:sp>
        <p:sp>
          <p:nvSpPr>
            <p:cNvPr id="3821723" name="Rectangle 69"/>
            <p:cNvSpPr>
              <a:spLocks noChangeArrowheads="1"/>
            </p:cNvSpPr>
            <p:nvPr/>
          </p:nvSpPr>
          <p:spPr bwMode="auto">
            <a:xfrm>
              <a:off x="2768" y="3038"/>
              <a:ext cx="635" cy="231"/>
            </a:xfrm>
            <a:prstGeom prst="rect">
              <a:avLst/>
            </a:prstGeom>
            <a:noFill/>
            <a:ln w="9525">
              <a:noFill/>
              <a:miter lim="800000"/>
              <a:headEnd/>
              <a:tailEnd/>
            </a:ln>
          </p:spPr>
          <p:txBody>
            <a:bodyPr/>
            <a:lstStyle/>
            <a:p>
              <a:pPr algn="ctr"/>
              <a:endParaRPr lang="zh-CN" altLang="en-US"/>
            </a:p>
          </p:txBody>
        </p:sp>
        <p:sp>
          <p:nvSpPr>
            <p:cNvPr id="3821724" name="Rectangle 70"/>
            <p:cNvSpPr>
              <a:spLocks noChangeArrowheads="1"/>
            </p:cNvSpPr>
            <p:nvPr/>
          </p:nvSpPr>
          <p:spPr bwMode="auto">
            <a:xfrm>
              <a:off x="2859" y="3083"/>
              <a:ext cx="540" cy="144"/>
            </a:xfrm>
            <a:prstGeom prst="rect">
              <a:avLst/>
            </a:prstGeom>
            <a:noFill/>
            <a:ln w="9525">
              <a:noFill/>
              <a:miter lim="800000"/>
              <a:headEnd/>
              <a:tailEnd/>
            </a:ln>
          </p:spPr>
          <p:txBody>
            <a:bodyPr wrap="none" lIns="0" tIns="0" rIns="0" bIns="0">
              <a:spAutoFit/>
            </a:bodyPr>
            <a:lstStyle/>
            <a:p>
              <a:r>
                <a:rPr lang="zh-CN" altLang="en-US" sz="1500" b="1">
                  <a:solidFill>
                    <a:srgbClr val="000000"/>
                  </a:solidFill>
                  <a:latin typeface="宋体" pitchFamily="2" charset="-122"/>
                </a:rPr>
                <a:t>技术评审</a:t>
              </a:r>
              <a:r>
                <a:rPr lang="en-US" altLang="zh-CN" sz="1500" b="1">
                  <a:solidFill>
                    <a:srgbClr val="000000"/>
                  </a:solidFill>
                  <a:latin typeface="宋体" pitchFamily="2" charset="-122"/>
                </a:rPr>
                <a:t>5</a:t>
              </a:r>
              <a:endParaRPr lang="en-US" altLang="zh-CN" sz="2000"/>
            </a:p>
          </p:txBody>
        </p:sp>
        <p:sp>
          <p:nvSpPr>
            <p:cNvPr id="3821725" name="Rectangle 71"/>
            <p:cNvSpPr>
              <a:spLocks noChangeArrowheads="1"/>
            </p:cNvSpPr>
            <p:nvPr/>
          </p:nvSpPr>
          <p:spPr bwMode="auto">
            <a:xfrm>
              <a:off x="3370" y="3038"/>
              <a:ext cx="635" cy="231"/>
            </a:xfrm>
            <a:prstGeom prst="rect">
              <a:avLst/>
            </a:prstGeom>
            <a:noFill/>
            <a:ln w="9525">
              <a:noFill/>
              <a:miter lim="800000"/>
              <a:headEnd/>
              <a:tailEnd/>
            </a:ln>
          </p:spPr>
          <p:txBody>
            <a:bodyPr/>
            <a:lstStyle/>
            <a:p>
              <a:pPr algn="ctr"/>
              <a:endParaRPr lang="zh-CN" altLang="en-US"/>
            </a:p>
          </p:txBody>
        </p:sp>
        <p:sp>
          <p:nvSpPr>
            <p:cNvPr id="3821726" name="Rectangle 72"/>
            <p:cNvSpPr>
              <a:spLocks noChangeArrowheads="1"/>
            </p:cNvSpPr>
            <p:nvPr/>
          </p:nvSpPr>
          <p:spPr bwMode="auto">
            <a:xfrm>
              <a:off x="3483" y="3083"/>
              <a:ext cx="540" cy="144"/>
            </a:xfrm>
            <a:prstGeom prst="rect">
              <a:avLst/>
            </a:prstGeom>
            <a:noFill/>
            <a:ln w="9525">
              <a:noFill/>
              <a:miter lim="800000"/>
              <a:headEnd/>
              <a:tailEnd/>
            </a:ln>
          </p:spPr>
          <p:txBody>
            <a:bodyPr wrap="none" lIns="0" tIns="0" rIns="0" bIns="0">
              <a:spAutoFit/>
            </a:bodyPr>
            <a:lstStyle/>
            <a:p>
              <a:r>
                <a:rPr lang="zh-CN" altLang="en-US" sz="1500" b="1">
                  <a:solidFill>
                    <a:srgbClr val="000000"/>
                  </a:solidFill>
                  <a:latin typeface="宋体" pitchFamily="2" charset="-122"/>
                </a:rPr>
                <a:t>技术评审</a:t>
              </a:r>
              <a:r>
                <a:rPr lang="en-US" altLang="zh-CN" sz="1500" b="1">
                  <a:solidFill>
                    <a:srgbClr val="000000"/>
                  </a:solidFill>
                  <a:latin typeface="宋体" pitchFamily="2" charset="-122"/>
                </a:rPr>
                <a:t>6</a:t>
              </a:r>
              <a:endParaRPr lang="en-US" altLang="zh-CN" sz="2000"/>
            </a:p>
          </p:txBody>
        </p:sp>
        <p:sp>
          <p:nvSpPr>
            <p:cNvPr id="3821727" name="Freeform 73"/>
            <p:cNvSpPr>
              <a:spLocks/>
            </p:cNvSpPr>
            <p:nvPr/>
          </p:nvSpPr>
          <p:spPr bwMode="auto">
            <a:xfrm>
              <a:off x="577" y="618"/>
              <a:ext cx="192" cy="253"/>
            </a:xfrm>
            <a:custGeom>
              <a:avLst/>
              <a:gdLst>
                <a:gd name="T0" fmla="*/ 192 w 384"/>
                <a:gd name="T1" fmla="*/ 0 h 253"/>
                <a:gd name="T2" fmla="*/ 0 w 384"/>
                <a:gd name="T3" fmla="*/ 127 h 253"/>
                <a:gd name="T4" fmla="*/ 192 w 384"/>
                <a:gd name="T5" fmla="*/ 253 h 253"/>
                <a:gd name="T6" fmla="*/ 384 w 384"/>
                <a:gd name="T7" fmla="*/ 127 h 253"/>
                <a:gd name="T8" fmla="*/ 192 w 384"/>
                <a:gd name="T9" fmla="*/ 0 h 253"/>
                <a:gd name="T10" fmla="*/ 0 60000 65536"/>
                <a:gd name="T11" fmla="*/ 0 60000 65536"/>
                <a:gd name="T12" fmla="*/ 0 60000 65536"/>
                <a:gd name="T13" fmla="*/ 0 60000 65536"/>
                <a:gd name="T14" fmla="*/ 0 60000 65536"/>
                <a:gd name="T15" fmla="*/ 0 w 384"/>
                <a:gd name="T16" fmla="*/ 0 h 253"/>
                <a:gd name="T17" fmla="*/ 384 w 384"/>
                <a:gd name="T18" fmla="*/ 253 h 253"/>
              </a:gdLst>
              <a:ahLst/>
              <a:cxnLst>
                <a:cxn ang="T10">
                  <a:pos x="T0" y="T1"/>
                </a:cxn>
                <a:cxn ang="T11">
                  <a:pos x="T2" y="T3"/>
                </a:cxn>
                <a:cxn ang="T12">
                  <a:pos x="T4" y="T5"/>
                </a:cxn>
                <a:cxn ang="T13">
                  <a:pos x="T6" y="T7"/>
                </a:cxn>
                <a:cxn ang="T14">
                  <a:pos x="T8" y="T9"/>
                </a:cxn>
              </a:cxnLst>
              <a:rect l="T15" t="T16" r="T17" b="T18"/>
              <a:pathLst>
                <a:path w="384" h="253">
                  <a:moveTo>
                    <a:pt x="192" y="0"/>
                  </a:moveTo>
                  <a:lnTo>
                    <a:pt x="0" y="127"/>
                  </a:lnTo>
                  <a:lnTo>
                    <a:pt x="192" y="253"/>
                  </a:lnTo>
                  <a:lnTo>
                    <a:pt x="384" y="127"/>
                  </a:lnTo>
                  <a:lnTo>
                    <a:pt x="192"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3821728" name="Rectangle 74"/>
            <p:cNvSpPr>
              <a:spLocks noChangeArrowheads="1"/>
            </p:cNvSpPr>
            <p:nvPr/>
          </p:nvSpPr>
          <p:spPr bwMode="auto">
            <a:xfrm>
              <a:off x="2390" y="650"/>
              <a:ext cx="762" cy="224"/>
            </a:xfrm>
            <a:prstGeom prst="rect">
              <a:avLst/>
            </a:prstGeom>
            <a:noFill/>
            <a:ln w="9525">
              <a:noFill/>
              <a:miter lim="800000"/>
              <a:headEnd/>
              <a:tailEnd/>
            </a:ln>
          </p:spPr>
          <p:txBody>
            <a:bodyPr/>
            <a:lstStyle/>
            <a:p>
              <a:pPr algn="ctr"/>
              <a:endParaRPr lang="zh-CN" altLang="en-US"/>
            </a:p>
          </p:txBody>
        </p:sp>
        <p:sp>
          <p:nvSpPr>
            <p:cNvPr id="3821729" name="Rectangle 75"/>
            <p:cNvSpPr>
              <a:spLocks noChangeArrowheads="1"/>
            </p:cNvSpPr>
            <p:nvPr/>
          </p:nvSpPr>
          <p:spPr bwMode="auto">
            <a:xfrm>
              <a:off x="2448" y="704"/>
              <a:ext cx="685" cy="163"/>
            </a:xfrm>
            <a:prstGeom prst="rect">
              <a:avLst/>
            </a:prstGeom>
            <a:noFill/>
            <a:ln w="9525">
              <a:noFill/>
              <a:miter lim="800000"/>
              <a:headEnd/>
              <a:tailEnd/>
            </a:ln>
          </p:spPr>
          <p:txBody>
            <a:bodyPr wrap="none" lIns="0" tIns="0" rIns="0" bIns="0">
              <a:spAutoFit/>
            </a:bodyPr>
            <a:lstStyle/>
            <a:p>
              <a:r>
                <a:rPr lang="zh-CN" altLang="en-US" sz="1700" b="1">
                  <a:solidFill>
                    <a:srgbClr val="FF3300"/>
                  </a:solidFill>
                  <a:latin typeface="宋体" pitchFamily="2" charset="-122"/>
                </a:rPr>
                <a:t>技术评审点</a:t>
              </a:r>
              <a:endParaRPr lang="zh-CN" altLang="en-US" sz="2000"/>
            </a:p>
          </p:txBody>
        </p:sp>
        <p:sp>
          <p:nvSpPr>
            <p:cNvPr id="3821730" name="Rectangle 76"/>
            <p:cNvSpPr>
              <a:spLocks noChangeArrowheads="1"/>
            </p:cNvSpPr>
            <p:nvPr/>
          </p:nvSpPr>
          <p:spPr bwMode="auto">
            <a:xfrm>
              <a:off x="4105" y="1908"/>
              <a:ext cx="890" cy="224"/>
            </a:xfrm>
            <a:prstGeom prst="rect">
              <a:avLst/>
            </a:prstGeom>
            <a:noFill/>
            <a:ln w="9525">
              <a:noFill/>
              <a:miter lim="800000"/>
              <a:headEnd/>
              <a:tailEnd/>
            </a:ln>
          </p:spPr>
          <p:txBody>
            <a:bodyPr/>
            <a:lstStyle/>
            <a:p>
              <a:pPr algn="ctr"/>
              <a:endParaRPr lang="zh-CN" altLang="en-US"/>
            </a:p>
          </p:txBody>
        </p:sp>
        <p:sp>
          <p:nvSpPr>
            <p:cNvPr id="3821731" name="Rectangle 77"/>
            <p:cNvSpPr>
              <a:spLocks noChangeArrowheads="1"/>
            </p:cNvSpPr>
            <p:nvPr/>
          </p:nvSpPr>
          <p:spPr bwMode="auto">
            <a:xfrm>
              <a:off x="4468" y="2568"/>
              <a:ext cx="548" cy="326"/>
            </a:xfrm>
            <a:prstGeom prst="rect">
              <a:avLst/>
            </a:prstGeom>
            <a:noFill/>
            <a:ln w="9525">
              <a:noFill/>
              <a:miter lim="800000"/>
              <a:headEnd/>
              <a:tailEnd/>
            </a:ln>
          </p:spPr>
          <p:txBody>
            <a:bodyPr wrap="none" lIns="0" tIns="0" rIns="0" bIns="0">
              <a:spAutoFit/>
            </a:bodyPr>
            <a:lstStyle/>
            <a:p>
              <a:r>
                <a:rPr lang="zh-CN" altLang="en-US" sz="1700" b="1">
                  <a:solidFill>
                    <a:srgbClr val="000000"/>
                  </a:solidFill>
                  <a:latin typeface="宋体" pitchFamily="2" charset="-122"/>
                </a:rPr>
                <a:t>实施服务</a:t>
              </a:r>
            </a:p>
            <a:p>
              <a:r>
                <a:rPr lang="zh-CN" altLang="en-US" sz="1700" b="1">
                  <a:solidFill>
                    <a:srgbClr val="000000"/>
                  </a:solidFill>
                  <a:latin typeface="宋体" pitchFamily="2" charset="-122"/>
                </a:rPr>
                <a:t>项目管理</a:t>
              </a:r>
              <a:endParaRPr lang="zh-CN" altLang="en-US" sz="2000"/>
            </a:p>
          </p:txBody>
        </p:sp>
        <p:grpSp>
          <p:nvGrpSpPr>
            <p:cNvPr id="3821732" name="Group 78"/>
            <p:cNvGrpSpPr>
              <a:grpSpLocks/>
            </p:cNvGrpSpPr>
            <p:nvPr/>
          </p:nvGrpSpPr>
          <p:grpSpPr bwMode="auto">
            <a:xfrm>
              <a:off x="4498" y="3253"/>
              <a:ext cx="498" cy="432"/>
              <a:chOff x="5158" y="3038"/>
              <a:chExt cx="540" cy="432"/>
            </a:xfrm>
          </p:grpSpPr>
          <p:graphicFrame>
            <p:nvGraphicFramePr>
              <p:cNvPr id="3821647" name="Object 79"/>
              <p:cNvGraphicFramePr>
                <a:graphicFrameLocks noChangeAspect="1"/>
              </p:cNvGraphicFramePr>
              <p:nvPr/>
            </p:nvGraphicFramePr>
            <p:xfrm>
              <a:off x="5158" y="3038"/>
              <a:ext cx="540" cy="432"/>
            </p:xfrm>
            <a:graphic>
              <a:graphicData uri="http://schemas.openxmlformats.org/presentationml/2006/ole">
                <mc:AlternateContent xmlns:mc="http://schemas.openxmlformats.org/markup-compatibility/2006">
                  <mc:Choice xmlns:v="urn:schemas-microsoft-com:vml" Requires="v">
                    <p:oleObj spid="_x0000_s3821662" name="绘图" r:id="rId4" imgW="1011600" imgH="946800" progId="">
                      <p:embed/>
                    </p:oleObj>
                  </mc:Choice>
                  <mc:Fallback>
                    <p:oleObj name="绘图" r:id="rId4" imgW="1011600" imgH="946800" progId="">
                      <p:embed/>
                      <p:pic>
                        <p:nvPicPr>
                          <p:cNvPr id="0" name="Picture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8" y="3038"/>
                            <a:ext cx="54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21758" name="Text Box 80"/>
              <p:cNvSpPr txBox="1">
                <a:spLocks noChangeArrowheads="1"/>
              </p:cNvSpPr>
              <p:nvPr/>
            </p:nvSpPr>
            <p:spPr bwMode="auto">
              <a:xfrm>
                <a:off x="5213" y="3146"/>
                <a:ext cx="432" cy="212"/>
              </a:xfrm>
              <a:prstGeom prst="rect">
                <a:avLst/>
              </a:prstGeom>
              <a:noFill/>
              <a:ln w="9525">
                <a:noFill/>
                <a:miter lim="800000"/>
                <a:headEnd/>
                <a:tailEnd/>
              </a:ln>
            </p:spPr>
            <p:txBody>
              <a:bodyPr lIns="90000" tIns="46800" rIns="90000" bIns="46800">
                <a:spAutoFit/>
              </a:bodyPr>
              <a:lstStyle/>
              <a:p>
                <a:pPr algn="ctr">
                  <a:spcBef>
                    <a:spcPct val="50000"/>
                  </a:spcBef>
                </a:pPr>
                <a:r>
                  <a:rPr lang="en-US" altLang="zh-CN" sz="1600" b="1">
                    <a:latin typeface="Arial" charset="0"/>
                  </a:rPr>
                  <a:t>PPT</a:t>
                </a:r>
              </a:p>
            </p:txBody>
          </p:sp>
        </p:grpSp>
        <p:sp>
          <p:nvSpPr>
            <p:cNvPr id="3821733" name="Text Box 81"/>
            <p:cNvSpPr txBox="1">
              <a:spLocks noChangeArrowheads="1"/>
            </p:cNvSpPr>
            <p:nvPr/>
          </p:nvSpPr>
          <p:spPr bwMode="auto">
            <a:xfrm>
              <a:off x="4468" y="3607"/>
              <a:ext cx="562" cy="173"/>
            </a:xfrm>
            <a:prstGeom prst="rect">
              <a:avLst/>
            </a:prstGeom>
            <a:noFill/>
            <a:ln w="9525">
              <a:noFill/>
              <a:miter lim="800000"/>
              <a:headEnd/>
              <a:tailEnd/>
            </a:ln>
          </p:spPr>
          <p:txBody>
            <a:bodyPr>
              <a:spAutoFit/>
            </a:bodyPr>
            <a:lstStyle/>
            <a:p>
              <a:pPr algn="ctr">
                <a:spcBef>
                  <a:spcPct val="50000"/>
                </a:spcBef>
              </a:pPr>
              <a:r>
                <a:rPr lang="zh-CN" altLang="en-US" sz="1200" b="1">
                  <a:latin typeface="Arial" charset="0"/>
                </a:rPr>
                <a:t>（</a:t>
              </a:r>
              <a:r>
                <a:rPr lang="en-US" altLang="zh-CN" sz="1200" b="1">
                  <a:latin typeface="Arial" charset="0"/>
                </a:rPr>
                <a:t>M</a:t>
              </a:r>
              <a:r>
                <a:rPr lang="zh-CN" altLang="en-US" sz="1200" b="1">
                  <a:latin typeface="Arial" charset="0"/>
                </a:rPr>
                <a:t>）</a:t>
              </a:r>
            </a:p>
          </p:txBody>
        </p:sp>
        <p:sp>
          <p:nvSpPr>
            <p:cNvPr id="3821734" name="Line 82"/>
            <p:cNvSpPr>
              <a:spLocks noChangeShapeType="1"/>
            </p:cNvSpPr>
            <p:nvPr/>
          </p:nvSpPr>
          <p:spPr bwMode="auto">
            <a:xfrm>
              <a:off x="4150" y="1920"/>
              <a:ext cx="1134" cy="0"/>
            </a:xfrm>
            <a:prstGeom prst="line">
              <a:avLst/>
            </a:prstGeom>
            <a:noFill/>
            <a:ln w="9525">
              <a:solidFill>
                <a:schemeClr val="tx1"/>
              </a:solidFill>
              <a:round/>
              <a:headEnd/>
              <a:tailEnd/>
            </a:ln>
          </p:spPr>
          <p:txBody>
            <a:bodyPr/>
            <a:lstStyle/>
            <a:p>
              <a:endParaRPr lang="zh-CN" altLang="en-US"/>
            </a:p>
          </p:txBody>
        </p:sp>
        <p:sp>
          <p:nvSpPr>
            <p:cNvPr id="3821735" name="Line 83"/>
            <p:cNvSpPr>
              <a:spLocks noChangeShapeType="1"/>
            </p:cNvSpPr>
            <p:nvPr/>
          </p:nvSpPr>
          <p:spPr bwMode="auto">
            <a:xfrm flipV="1">
              <a:off x="4150" y="2134"/>
              <a:ext cx="1134" cy="0"/>
            </a:xfrm>
            <a:prstGeom prst="line">
              <a:avLst/>
            </a:prstGeom>
            <a:noFill/>
            <a:ln w="9525">
              <a:solidFill>
                <a:schemeClr val="tx1"/>
              </a:solidFill>
              <a:round/>
              <a:headEnd/>
              <a:tailEnd/>
            </a:ln>
          </p:spPr>
          <p:txBody>
            <a:bodyPr/>
            <a:lstStyle/>
            <a:p>
              <a:endParaRPr lang="zh-CN" altLang="en-US"/>
            </a:p>
          </p:txBody>
        </p:sp>
        <p:sp>
          <p:nvSpPr>
            <p:cNvPr id="3821736" name="Rectangle 84"/>
            <p:cNvSpPr>
              <a:spLocks noChangeArrowheads="1"/>
            </p:cNvSpPr>
            <p:nvPr/>
          </p:nvSpPr>
          <p:spPr bwMode="auto">
            <a:xfrm>
              <a:off x="4210" y="1742"/>
              <a:ext cx="824" cy="134"/>
            </a:xfrm>
            <a:prstGeom prst="rect">
              <a:avLst/>
            </a:prstGeom>
            <a:noFill/>
            <a:ln w="9525">
              <a:noFill/>
              <a:miter lim="800000"/>
              <a:headEnd/>
              <a:tailEnd/>
            </a:ln>
          </p:spPr>
          <p:txBody>
            <a:bodyPr lIns="0" tIns="0" rIns="0" bIns="0">
              <a:spAutoFit/>
            </a:bodyPr>
            <a:lstStyle/>
            <a:p>
              <a:r>
                <a:rPr lang="zh-CN" altLang="en-US" sz="1400" b="1">
                  <a:solidFill>
                    <a:srgbClr val="000000"/>
                  </a:solidFill>
                  <a:latin typeface="Arial" charset="0"/>
                  <a:ea typeface="华文楷体"/>
                  <a:cs typeface="华文楷体"/>
                </a:rPr>
                <a:t>需求变更管理</a:t>
              </a:r>
            </a:p>
          </p:txBody>
        </p:sp>
        <p:sp>
          <p:nvSpPr>
            <p:cNvPr id="3821737" name="Rectangle 85"/>
            <p:cNvSpPr>
              <a:spLocks noChangeArrowheads="1"/>
            </p:cNvSpPr>
            <p:nvPr/>
          </p:nvSpPr>
          <p:spPr bwMode="auto">
            <a:xfrm>
              <a:off x="4226" y="1955"/>
              <a:ext cx="752" cy="134"/>
            </a:xfrm>
            <a:prstGeom prst="rect">
              <a:avLst/>
            </a:prstGeom>
            <a:noFill/>
            <a:ln w="9525">
              <a:noFill/>
              <a:miter lim="800000"/>
              <a:headEnd/>
              <a:tailEnd/>
            </a:ln>
          </p:spPr>
          <p:txBody>
            <a:bodyPr lIns="0" tIns="0" rIns="0" bIns="0">
              <a:spAutoFit/>
            </a:bodyPr>
            <a:lstStyle/>
            <a:p>
              <a:r>
                <a:rPr lang="zh-CN" altLang="en-US" sz="1400" b="1">
                  <a:solidFill>
                    <a:srgbClr val="000000"/>
                  </a:solidFill>
                  <a:latin typeface="Arial" charset="0"/>
                  <a:ea typeface="华文楷体"/>
                  <a:cs typeface="华文楷体"/>
                </a:rPr>
                <a:t>工程项目管理</a:t>
              </a:r>
            </a:p>
          </p:txBody>
        </p:sp>
        <p:sp>
          <p:nvSpPr>
            <p:cNvPr id="3821738" name="Rectangle 86"/>
            <p:cNvSpPr>
              <a:spLocks noChangeArrowheads="1"/>
            </p:cNvSpPr>
            <p:nvPr/>
          </p:nvSpPr>
          <p:spPr bwMode="auto">
            <a:xfrm>
              <a:off x="4226" y="2163"/>
              <a:ext cx="856" cy="134"/>
            </a:xfrm>
            <a:prstGeom prst="rect">
              <a:avLst/>
            </a:prstGeom>
            <a:noFill/>
            <a:ln w="9525">
              <a:noFill/>
              <a:miter lim="800000"/>
              <a:headEnd/>
              <a:tailEnd/>
            </a:ln>
          </p:spPr>
          <p:txBody>
            <a:bodyPr lIns="0" tIns="0" rIns="0" bIns="0">
              <a:spAutoFit/>
            </a:bodyPr>
            <a:lstStyle/>
            <a:p>
              <a:r>
                <a:rPr lang="zh-CN" altLang="en-US" sz="1400" b="1">
                  <a:solidFill>
                    <a:srgbClr val="000000"/>
                  </a:solidFill>
                  <a:latin typeface="Arial" charset="0"/>
                  <a:ea typeface="华文楷体"/>
                  <a:cs typeface="华文楷体"/>
                </a:rPr>
                <a:t>客户关系管理</a:t>
              </a:r>
            </a:p>
          </p:txBody>
        </p:sp>
        <p:graphicFrame>
          <p:nvGraphicFramePr>
            <p:cNvPr id="3821655" name="Object 87"/>
            <p:cNvGraphicFramePr>
              <a:graphicFrameLocks noChangeAspect="1"/>
            </p:cNvGraphicFramePr>
            <p:nvPr/>
          </p:nvGraphicFramePr>
          <p:xfrm>
            <a:off x="1729" y="3295"/>
            <a:ext cx="498" cy="440"/>
          </p:xfrm>
          <a:graphic>
            <a:graphicData uri="http://schemas.openxmlformats.org/presentationml/2006/ole">
              <mc:AlternateContent xmlns:mc="http://schemas.openxmlformats.org/markup-compatibility/2006">
                <mc:Choice xmlns:v="urn:schemas-microsoft-com:vml" Requires="v">
                  <p:oleObj spid="_x0000_s3821663" name="绘图" r:id="rId6" imgW="1011600" imgH="946800" progId="">
                    <p:embed/>
                  </p:oleObj>
                </mc:Choice>
                <mc:Fallback>
                  <p:oleObj name="绘图" r:id="rId6" imgW="1011600" imgH="946800" progId="">
                    <p:embed/>
                    <p:pic>
                      <p:nvPicPr>
                        <p:cNvPr id="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9" y="3295"/>
                          <a:ext cx="498"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21739" name="Text Box 88"/>
            <p:cNvSpPr txBox="1">
              <a:spLocks noChangeArrowheads="1"/>
            </p:cNvSpPr>
            <p:nvPr/>
          </p:nvSpPr>
          <p:spPr bwMode="auto">
            <a:xfrm>
              <a:off x="1787" y="3403"/>
              <a:ext cx="399" cy="212"/>
            </a:xfrm>
            <a:prstGeom prst="rect">
              <a:avLst/>
            </a:prstGeom>
            <a:noFill/>
            <a:ln w="9525">
              <a:noFill/>
              <a:miter lim="800000"/>
              <a:headEnd/>
              <a:tailEnd/>
            </a:ln>
          </p:spPr>
          <p:txBody>
            <a:bodyPr lIns="90000" tIns="46800" rIns="90000" bIns="46800">
              <a:spAutoFit/>
            </a:bodyPr>
            <a:lstStyle/>
            <a:p>
              <a:pPr algn="ctr">
                <a:spcBef>
                  <a:spcPct val="50000"/>
                </a:spcBef>
              </a:pPr>
              <a:r>
                <a:rPr lang="en-US" altLang="zh-CN" sz="1600" b="1">
                  <a:latin typeface="Arial" charset="0"/>
                </a:rPr>
                <a:t>PDT</a:t>
              </a:r>
            </a:p>
          </p:txBody>
        </p:sp>
        <p:sp>
          <p:nvSpPr>
            <p:cNvPr id="3821740" name="Text Box 89"/>
            <p:cNvSpPr txBox="1">
              <a:spLocks noChangeArrowheads="1"/>
            </p:cNvSpPr>
            <p:nvPr/>
          </p:nvSpPr>
          <p:spPr bwMode="auto">
            <a:xfrm>
              <a:off x="1791" y="3657"/>
              <a:ext cx="380" cy="173"/>
            </a:xfrm>
            <a:prstGeom prst="rect">
              <a:avLst/>
            </a:prstGeom>
            <a:noFill/>
            <a:ln w="9525">
              <a:noFill/>
              <a:miter lim="800000"/>
              <a:headEnd/>
              <a:tailEnd/>
            </a:ln>
          </p:spPr>
          <p:txBody>
            <a:bodyPr>
              <a:spAutoFit/>
            </a:bodyPr>
            <a:lstStyle/>
            <a:p>
              <a:pPr>
                <a:spcBef>
                  <a:spcPct val="50000"/>
                </a:spcBef>
              </a:pPr>
              <a:r>
                <a:rPr lang="zh-CN" altLang="en-US" sz="1200" b="1">
                  <a:latin typeface="Arial" charset="0"/>
                </a:rPr>
                <a:t>（</a:t>
              </a:r>
              <a:r>
                <a:rPr lang="en-US" altLang="zh-CN" sz="1200" b="1">
                  <a:latin typeface="Arial" charset="0"/>
                </a:rPr>
                <a:t>R</a:t>
              </a:r>
              <a:r>
                <a:rPr lang="zh-CN" altLang="en-US" sz="1200" b="1">
                  <a:latin typeface="Arial" charset="0"/>
                </a:rPr>
                <a:t>）</a:t>
              </a:r>
            </a:p>
          </p:txBody>
        </p:sp>
        <p:sp>
          <p:nvSpPr>
            <p:cNvPr id="3821741" name="Line 90"/>
            <p:cNvSpPr>
              <a:spLocks noChangeShapeType="1"/>
            </p:cNvSpPr>
            <p:nvPr/>
          </p:nvSpPr>
          <p:spPr bwMode="auto">
            <a:xfrm>
              <a:off x="4150" y="1240"/>
              <a:ext cx="0" cy="2449"/>
            </a:xfrm>
            <a:prstGeom prst="line">
              <a:avLst/>
            </a:prstGeom>
            <a:noFill/>
            <a:ln w="9525">
              <a:solidFill>
                <a:schemeClr val="tx1"/>
              </a:solidFill>
              <a:prstDash val="lgDash"/>
              <a:round/>
              <a:headEnd/>
              <a:tailEnd/>
            </a:ln>
          </p:spPr>
          <p:txBody>
            <a:bodyPr wrap="none" anchor="ctr"/>
            <a:lstStyle/>
            <a:p>
              <a:endParaRPr lang="zh-CN" altLang="en-US"/>
            </a:p>
          </p:txBody>
        </p:sp>
        <p:sp>
          <p:nvSpPr>
            <p:cNvPr id="3821742" name="Line 91"/>
            <p:cNvSpPr>
              <a:spLocks noChangeShapeType="1"/>
            </p:cNvSpPr>
            <p:nvPr/>
          </p:nvSpPr>
          <p:spPr bwMode="auto">
            <a:xfrm>
              <a:off x="113" y="1240"/>
              <a:ext cx="0" cy="2449"/>
            </a:xfrm>
            <a:prstGeom prst="line">
              <a:avLst/>
            </a:prstGeom>
            <a:noFill/>
            <a:ln w="9525">
              <a:solidFill>
                <a:schemeClr val="tx1"/>
              </a:solidFill>
              <a:prstDash val="lgDash"/>
              <a:round/>
              <a:headEnd/>
              <a:tailEnd/>
            </a:ln>
          </p:spPr>
          <p:txBody>
            <a:bodyPr wrap="none" anchor="ctr"/>
            <a:lstStyle/>
            <a:p>
              <a:endParaRPr lang="zh-CN" altLang="en-US"/>
            </a:p>
          </p:txBody>
        </p:sp>
        <p:sp>
          <p:nvSpPr>
            <p:cNvPr id="3821743" name="Line 92"/>
            <p:cNvSpPr>
              <a:spLocks noChangeShapeType="1"/>
            </p:cNvSpPr>
            <p:nvPr/>
          </p:nvSpPr>
          <p:spPr bwMode="auto">
            <a:xfrm>
              <a:off x="5284" y="1285"/>
              <a:ext cx="0" cy="2404"/>
            </a:xfrm>
            <a:prstGeom prst="line">
              <a:avLst/>
            </a:prstGeom>
            <a:noFill/>
            <a:ln w="9525">
              <a:solidFill>
                <a:schemeClr val="tx1"/>
              </a:solidFill>
              <a:prstDash val="lgDash"/>
              <a:round/>
              <a:headEnd/>
              <a:tailEnd/>
            </a:ln>
          </p:spPr>
          <p:txBody>
            <a:bodyPr wrap="none" anchor="ctr"/>
            <a:lstStyle/>
            <a:p>
              <a:endParaRPr lang="zh-CN" altLang="en-US"/>
            </a:p>
          </p:txBody>
        </p:sp>
        <p:sp>
          <p:nvSpPr>
            <p:cNvPr id="3821744" name="Line 93"/>
            <p:cNvSpPr>
              <a:spLocks noChangeShapeType="1"/>
            </p:cNvSpPr>
            <p:nvPr/>
          </p:nvSpPr>
          <p:spPr bwMode="auto">
            <a:xfrm>
              <a:off x="2200" y="3491"/>
              <a:ext cx="195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21745" name="Line 94"/>
            <p:cNvSpPr>
              <a:spLocks noChangeShapeType="1"/>
            </p:cNvSpPr>
            <p:nvPr/>
          </p:nvSpPr>
          <p:spPr bwMode="auto">
            <a:xfrm flipH="1">
              <a:off x="4150" y="3491"/>
              <a:ext cx="36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21746" name="Line 95"/>
            <p:cNvSpPr>
              <a:spLocks noChangeShapeType="1"/>
            </p:cNvSpPr>
            <p:nvPr/>
          </p:nvSpPr>
          <p:spPr bwMode="auto">
            <a:xfrm>
              <a:off x="4967" y="3491"/>
              <a:ext cx="31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21747" name="Line 96"/>
            <p:cNvSpPr>
              <a:spLocks noChangeShapeType="1"/>
            </p:cNvSpPr>
            <p:nvPr/>
          </p:nvSpPr>
          <p:spPr bwMode="auto">
            <a:xfrm>
              <a:off x="4513" y="2931"/>
              <a:ext cx="635" cy="0"/>
            </a:xfrm>
            <a:prstGeom prst="line">
              <a:avLst/>
            </a:prstGeom>
            <a:noFill/>
            <a:ln w="9525">
              <a:solidFill>
                <a:schemeClr val="tx1"/>
              </a:solidFill>
              <a:round/>
              <a:headEnd/>
              <a:tailEnd/>
            </a:ln>
          </p:spPr>
          <p:txBody>
            <a:bodyPr wrap="none" anchor="ctr"/>
            <a:lstStyle/>
            <a:p>
              <a:endParaRPr lang="zh-CN" altLang="en-US"/>
            </a:p>
          </p:txBody>
        </p:sp>
        <p:sp>
          <p:nvSpPr>
            <p:cNvPr id="3821748" name="Line 97"/>
            <p:cNvSpPr>
              <a:spLocks noChangeShapeType="1"/>
            </p:cNvSpPr>
            <p:nvPr/>
          </p:nvSpPr>
          <p:spPr bwMode="auto">
            <a:xfrm>
              <a:off x="4513" y="3067"/>
              <a:ext cx="635" cy="0"/>
            </a:xfrm>
            <a:prstGeom prst="line">
              <a:avLst/>
            </a:prstGeom>
            <a:noFill/>
            <a:ln w="9525">
              <a:solidFill>
                <a:schemeClr val="tx1"/>
              </a:solidFill>
              <a:round/>
              <a:headEnd/>
              <a:tailEnd/>
            </a:ln>
          </p:spPr>
          <p:txBody>
            <a:bodyPr wrap="none" anchor="ctr"/>
            <a:lstStyle/>
            <a:p>
              <a:endParaRPr lang="zh-CN" altLang="en-US"/>
            </a:p>
          </p:txBody>
        </p:sp>
        <p:sp>
          <p:nvSpPr>
            <p:cNvPr id="3821749" name="Line 98"/>
            <p:cNvSpPr>
              <a:spLocks noChangeShapeType="1"/>
            </p:cNvSpPr>
            <p:nvPr/>
          </p:nvSpPr>
          <p:spPr bwMode="auto">
            <a:xfrm>
              <a:off x="4377" y="2886"/>
              <a:ext cx="0" cy="227"/>
            </a:xfrm>
            <a:prstGeom prst="line">
              <a:avLst/>
            </a:prstGeom>
            <a:noFill/>
            <a:ln w="9525">
              <a:solidFill>
                <a:schemeClr val="tx1"/>
              </a:solidFill>
              <a:round/>
              <a:headEnd/>
              <a:tailEnd/>
            </a:ln>
          </p:spPr>
          <p:txBody>
            <a:bodyPr wrap="none" anchor="ctr"/>
            <a:lstStyle/>
            <a:p>
              <a:endParaRPr lang="zh-CN" altLang="en-US"/>
            </a:p>
          </p:txBody>
        </p:sp>
        <p:sp>
          <p:nvSpPr>
            <p:cNvPr id="3821750" name="Line 99"/>
            <p:cNvSpPr>
              <a:spLocks noChangeShapeType="1"/>
            </p:cNvSpPr>
            <p:nvPr/>
          </p:nvSpPr>
          <p:spPr bwMode="auto">
            <a:xfrm>
              <a:off x="4513" y="2931"/>
              <a:ext cx="0" cy="136"/>
            </a:xfrm>
            <a:prstGeom prst="line">
              <a:avLst/>
            </a:prstGeom>
            <a:noFill/>
            <a:ln w="9525">
              <a:solidFill>
                <a:schemeClr val="tx1"/>
              </a:solidFill>
              <a:round/>
              <a:headEnd/>
              <a:tailEnd/>
            </a:ln>
          </p:spPr>
          <p:txBody>
            <a:bodyPr wrap="none" anchor="ctr"/>
            <a:lstStyle/>
            <a:p>
              <a:endParaRPr lang="zh-CN" altLang="en-US"/>
            </a:p>
          </p:txBody>
        </p:sp>
        <p:sp>
          <p:nvSpPr>
            <p:cNvPr id="3821751" name="Line 100"/>
            <p:cNvSpPr>
              <a:spLocks noChangeShapeType="1"/>
            </p:cNvSpPr>
            <p:nvPr/>
          </p:nvSpPr>
          <p:spPr bwMode="auto">
            <a:xfrm>
              <a:off x="4649" y="2931"/>
              <a:ext cx="0" cy="136"/>
            </a:xfrm>
            <a:prstGeom prst="line">
              <a:avLst/>
            </a:prstGeom>
            <a:noFill/>
            <a:ln w="9525">
              <a:solidFill>
                <a:schemeClr val="tx1"/>
              </a:solidFill>
              <a:round/>
              <a:headEnd/>
              <a:tailEnd/>
            </a:ln>
          </p:spPr>
          <p:txBody>
            <a:bodyPr wrap="none" anchor="ctr"/>
            <a:lstStyle/>
            <a:p>
              <a:endParaRPr lang="zh-CN" altLang="en-US"/>
            </a:p>
          </p:txBody>
        </p:sp>
        <p:sp>
          <p:nvSpPr>
            <p:cNvPr id="3821752" name="Line 101"/>
            <p:cNvSpPr>
              <a:spLocks noChangeShapeType="1"/>
            </p:cNvSpPr>
            <p:nvPr/>
          </p:nvSpPr>
          <p:spPr bwMode="auto">
            <a:xfrm>
              <a:off x="4785" y="2931"/>
              <a:ext cx="0" cy="136"/>
            </a:xfrm>
            <a:prstGeom prst="line">
              <a:avLst/>
            </a:prstGeom>
            <a:noFill/>
            <a:ln w="9525">
              <a:solidFill>
                <a:schemeClr val="tx1"/>
              </a:solidFill>
              <a:round/>
              <a:headEnd/>
              <a:tailEnd/>
            </a:ln>
          </p:spPr>
          <p:txBody>
            <a:bodyPr wrap="none" anchor="ctr"/>
            <a:lstStyle/>
            <a:p>
              <a:endParaRPr lang="zh-CN" altLang="en-US"/>
            </a:p>
          </p:txBody>
        </p:sp>
        <p:sp>
          <p:nvSpPr>
            <p:cNvPr id="3821753" name="Line 102"/>
            <p:cNvSpPr>
              <a:spLocks noChangeShapeType="1"/>
            </p:cNvSpPr>
            <p:nvPr/>
          </p:nvSpPr>
          <p:spPr bwMode="auto">
            <a:xfrm>
              <a:off x="4921" y="2931"/>
              <a:ext cx="0" cy="136"/>
            </a:xfrm>
            <a:prstGeom prst="line">
              <a:avLst/>
            </a:prstGeom>
            <a:noFill/>
            <a:ln w="9525">
              <a:solidFill>
                <a:schemeClr val="tx1"/>
              </a:solidFill>
              <a:round/>
              <a:headEnd/>
              <a:tailEnd/>
            </a:ln>
          </p:spPr>
          <p:txBody>
            <a:bodyPr wrap="none" anchor="ctr"/>
            <a:lstStyle/>
            <a:p>
              <a:endParaRPr lang="zh-CN" altLang="en-US"/>
            </a:p>
          </p:txBody>
        </p:sp>
        <p:sp>
          <p:nvSpPr>
            <p:cNvPr id="3821754" name="Line 103"/>
            <p:cNvSpPr>
              <a:spLocks noChangeShapeType="1"/>
            </p:cNvSpPr>
            <p:nvPr/>
          </p:nvSpPr>
          <p:spPr bwMode="auto">
            <a:xfrm>
              <a:off x="5057" y="2931"/>
              <a:ext cx="0" cy="136"/>
            </a:xfrm>
            <a:prstGeom prst="line">
              <a:avLst/>
            </a:prstGeom>
            <a:noFill/>
            <a:ln w="9525">
              <a:solidFill>
                <a:schemeClr val="tx1"/>
              </a:solidFill>
              <a:round/>
              <a:headEnd/>
              <a:tailEnd/>
            </a:ln>
          </p:spPr>
          <p:txBody>
            <a:bodyPr wrap="none" anchor="ctr"/>
            <a:lstStyle/>
            <a:p>
              <a:endParaRPr lang="zh-CN" altLang="en-US"/>
            </a:p>
          </p:txBody>
        </p:sp>
        <p:sp>
          <p:nvSpPr>
            <p:cNvPr id="3821755" name="Line 104"/>
            <p:cNvSpPr>
              <a:spLocks noChangeShapeType="1"/>
            </p:cNvSpPr>
            <p:nvPr/>
          </p:nvSpPr>
          <p:spPr bwMode="auto">
            <a:xfrm flipH="1" flipV="1">
              <a:off x="4241" y="2840"/>
              <a:ext cx="272" cy="91"/>
            </a:xfrm>
            <a:prstGeom prst="line">
              <a:avLst/>
            </a:prstGeom>
            <a:noFill/>
            <a:ln w="9525">
              <a:solidFill>
                <a:schemeClr val="tx1"/>
              </a:solidFill>
              <a:round/>
              <a:headEnd/>
              <a:tailEnd/>
            </a:ln>
          </p:spPr>
          <p:txBody>
            <a:bodyPr wrap="none" anchor="ctr"/>
            <a:lstStyle/>
            <a:p>
              <a:endParaRPr lang="zh-CN" altLang="en-US"/>
            </a:p>
          </p:txBody>
        </p:sp>
        <p:sp>
          <p:nvSpPr>
            <p:cNvPr id="3821756" name="Line 105"/>
            <p:cNvSpPr>
              <a:spLocks noChangeShapeType="1"/>
            </p:cNvSpPr>
            <p:nvPr/>
          </p:nvSpPr>
          <p:spPr bwMode="auto">
            <a:xfrm flipH="1">
              <a:off x="4241" y="3067"/>
              <a:ext cx="272" cy="91"/>
            </a:xfrm>
            <a:prstGeom prst="line">
              <a:avLst/>
            </a:prstGeom>
            <a:noFill/>
            <a:ln w="9525">
              <a:solidFill>
                <a:schemeClr val="tx1"/>
              </a:solidFill>
              <a:round/>
              <a:headEnd/>
              <a:tailEnd/>
            </a:ln>
          </p:spPr>
          <p:txBody>
            <a:bodyPr wrap="none" anchor="ctr"/>
            <a:lstStyle/>
            <a:p>
              <a:endParaRPr lang="zh-CN" altLang="en-US"/>
            </a:p>
          </p:txBody>
        </p:sp>
        <p:sp>
          <p:nvSpPr>
            <p:cNvPr id="3821757" name="Line 106"/>
            <p:cNvSpPr>
              <a:spLocks noChangeShapeType="1"/>
            </p:cNvSpPr>
            <p:nvPr/>
          </p:nvSpPr>
          <p:spPr bwMode="auto">
            <a:xfrm>
              <a:off x="4241" y="2840"/>
              <a:ext cx="0" cy="318"/>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7697" name="Rectangle 2"/>
          <p:cNvSpPr>
            <a:spLocks noGrp="1" noChangeArrowheads="1"/>
          </p:cNvSpPr>
          <p:nvPr>
            <p:ph type="title"/>
          </p:nvPr>
        </p:nvSpPr>
        <p:spPr>
          <a:xfrm>
            <a:off x="539750" y="0"/>
            <a:ext cx="8382000" cy="658813"/>
          </a:xfrm>
          <a:solidFill>
            <a:schemeClr val="bg1"/>
          </a:solidFill>
        </p:spPr>
        <p:txBody>
          <a:bodyPr/>
          <a:lstStyle/>
          <a:p>
            <a:pPr eaLnBrk="1" hangingPunct="1"/>
            <a:r>
              <a:rPr lang="zh-CN" altLang="en-US" smtClean="0"/>
              <a:t>采用与混合矩阵组织对应的产品三级计划体系进行项目管理</a:t>
            </a:r>
          </a:p>
        </p:txBody>
      </p:sp>
      <p:grpSp>
        <p:nvGrpSpPr>
          <p:cNvPr id="3997698" name="Group 3"/>
          <p:cNvGrpSpPr>
            <a:grpSpLocks/>
          </p:cNvGrpSpPr>
          <p:nvPr/>
        </p:nvGrpSpPr>
        <p:grpSpPr bwMode="auto">
          <a:xfrm>
            <a:off x="609600" y="1196975"/>
            <a:ext cx="8534400" cy="4225925"/>
            <a:chOff x="144" y="768"/>
            <a:chExt cx="5376" cy="2160"/>
          </a:xfrm>
        </p:grpSpPr>
        <p:sp>
          <p:nvSpPr>
            <p:cNvPr id="3819524" name="Text Box 4"/>
            <p:cNvSpPr txBox="1">
              <a:spLocks noChangeArrowheads="1"/>
            </p:cNvSpPr>
            <p:nvPr/>
          </p:nvSpPr>
          <p:spPr bwMode="auto">
            <a:xfrm>
              <a:off x="4848" y="768"/>
              <a:ext cx="576" cy="145"/>
            </a:xfrm>
            <a:prstGeom prst="rect">
              <a:avLst/>
            </a:prstGeom>
            <a:solidFill>
              <a:srgbClr val="CCFF99"/>
            </a:solidFill>
            <a:ln w="9525">
              <a:solidFill>
                <a:schemeClr val="tx1"/>
              </a:solidFill>
              <a:miter lim="800000"/>
              <a:headEnd/>
              <a:tailEnd/>
            </a:ln>
            <a:effectLst>
              <a:outerShdw dist="107763" dir="2700000" algn="ctr" rotWithShape="0">
                <a:schemeClr val="bg2"/>
              </a:outerShdw>
            </a:effectLst>
          </p:spPr>
          <p:txBody>
            <a:bodyPr>
              <a:spAutoFit/>
            </a:bodyPr>
            <a:lstStyle/>
            <a:p>
              <a:pPr>
                <a:spcBef>
                  <a:spcPct val="50000"/>
                </a:spcBef>
                <a:defRPr/>
              </a:pPr>
              <a:r>
                <a:rPr lang="zh-CN" altLang="en-US" sz="1200"/>
                <a:t>一级计划</a:t>
              </a:r>
            </a:p>
          </p:txBody>
        </p:sp>
        <p:sp>
          <p:nvSpPr>
            <p:cNvPr id="3997700" name="Text Box 5"/>
            <p:cNvSpPr txBox="1">
              <a:spLocks noChangeArrowheads="1"/>
            </p:cNvSpPr>
            <p:nvPr/>
          </p:nvSpPr>
          <p:spPr bwMode="auto">
            <a:xfrm>
              <a:off x="2112" y="816"/>
              <a:ext cx="528" cy="145"/>
            </a:xfrm>
            <a:prstGeom prst="rect">
              <a:avLst/>
            </a:prstGeom>
            <a:noFill/>
            <a:ln w="9525">
              <a:solidFill>
                <a:schemeClr val="tx1"/>
              </a:solidFill>
              <a:miter lim="800000"/>
              <a:headEnd/>
              <a:tailEnd/>
            </a:ln>
          </p:spPr>
          <p:txBody>
            <a:bodyPr>
              <a:spAutoFit/>
            </a:bodyPr>
            <a:lstStyle/>
            <a:p>
              <a:pPr>
                <a:spcBef>
                  <a:spcPct val="50000"/>
                </a:spcBef>
              </a:pPr>
              <a:r>
                <a:rPr lang="zh-CN" altLang="en-US" sz="1200"/>
                <a:t>项目经理</a:t>
              </a:r>
            </a:p>
          </p:txBody>
        </p:sp>
        <p:sp>
          <p:nvSpPr>
            <p:cNvPr id="3997701" name="Text Box 6"/>
            <p:cNvSpPr txBox="1">
              <a:spLocks noChangeArrowheads="1"/>
            </p:cNvSpPr>
            <p:nvPr/>
          </p:nvSpPr>
          <p:spPr bwMode="auto">
            <a:xfrm>
              <a:off x="816" y="1488"/>
              <a:ext cx="624" cy="145"/>
            </a:xfrm>
            <a:prstGeom prst="rect">
              <a:avLst/>
            </a:prstGeom>
            <a:noFill/>
            <a:ln w="9525">
              <a:solidFill>
                <a:schemeClr val="tx1"/>
              </a:solidFill>
              <a:miter lim="800000"/>
              <a:headEnd/>
              <a:tailEnd/>
            </a:ln>
          </p:spPr>
          <p:txBody>
            <a:bodyPr>
              <a:spAutoFit/>
            </a:bodyPr>
            <a:lstStyle/>
            <a:p>
              <a:pPr>
                <a:spcBef>
                  <a:spcPct val="50000"/>
                </a:spcBef>
              </a:pPr>
              <a:r>
                <a:rPr lang="zh-CN" altLang="en-US" sz="1200"/>
                <a:t>研发组经理</a:t>
              </a:r>
            </a:p>
          </p:txBody>
        </p:sp>
        <p:sp>
          <p:nvSpPr>
            <p:cNvPr id="3997702" name="Text Box 7"/>
            <p:cNvSpPr txBox="1">
              <a:spLocks noChangeArrowheads="1"/>
            </p:cNvSpPr>
            <p:nvPr/>
          </p:nvSpPr>
          <p:spPr bwMode="auto">
            <a:xfrm>
              <a:off x="1536" y="1488"/>
              <a:ext cx="816" cy="145"/>
            </a:xfrm>
            <a:prstGeom prst="rect">
              <a:avLst/>
            </a:prstGeom>
            <a:noFill/>
            <a:ln w="9525">
              <a:solidFill>
                <a:schemeClr val="tx1"/>
              </a:solidFill>
              <a:miter lim="800000"/>
              <a:headEnd/>
              <a:tailEnd/>
            </a:ln>
          </p:spPr>
          <p:txBody>
            <a:bodyPr>
              <a:spAutoFit/>
            </a:bodyPr>
            <a:lstStyle/>
            <a:p>
              <a:pPr>
                <a:spcBef>
                  <a:spcPct val="50000"/>
                </a:spcBef>
              </a:pPr>
              <a:r>
                <a:rPr lang="zh-CN" altLang="en-US" sz="1200"/>
                <a:t>支撑组经理</a:t>
              </a:r>
            </a:p>
          </p:txBody>
        </p:sp>
        <p:sp>
          <p:nvSpPr>
            <p:cNvPr id="3997703" name="Text Box 8"/>
            <p:cNvSpPr txBox="1">
              <a:spLocks noChangeArrowheads="1"/>
            </p:cNvSpPr>
            <p:nvPr/>
          </p:nvSpPr>
          <p:spPr bwMode="auto">
            <a:xfrm>
              <a:off x="3312" y="1488"/>
              <a:ext cx="624" cy="145"/>
            </a:xfrm>
            <a:prstGeom prst="rect">
              <a:avLst/>
            </a:prstGeom>
            <a:noFill/>
            <a:ln w="9525">
              <a:solidFill>
                <a:schemeClr val="tx1"/>
              </a:solidFill>
              <a:prstDash val="sysDot"/>
              <a:miter lim="800000"/>
              <a:headEnd/>
              <a:tailEnd/>
            </a:ln>
          </p:spPr>
          <p:txBody>
            <a:bodyPr>
              <a:spAutoFit/>
            </a:bodyPr>
            <a:lstStyle/>
            <a:p>
              <a:pPr>
                <a:spcBef>
                  <a:spcPct val="50000"/>
                </a:spcBef>
              </a:pPr>
              <a:r>
                <a:rPr lang="zh-CN" altLang="en-US" sz="1200"/>
                <a:t>营销组经理</a:t>
              </a:r>
            </a:p>
          </p:txBody>
        </p:sp>
        <p:sp>
          <p:nvSpPr>
            <p:cNvPr id="3997704" name="Text Box 9"/>
            <p:cNvSpPr txBox="1">
              <a:spLocks noChangeArrowheads="1"/>
            </p:cNvSpPr>
            <p:nvPr/>
          </p:nvSpPr>
          <p:spPr bwMode="auto">
            <a:xfrm>
              <a:off x="2448" y="1488"/>
              <a:ext cx="624" cy="145"/>
            </a:xfrm>
            <a:prstGeom prst="rect">
              <a:avLst/>
            </a:prstGeom>
            <a:noFill/>
            <a:ln w="9525">
              <a:solidFill>
                <a:schemeClr val="tx1"/>
              </a:solidFill>
              <a:miter lim="800000"/>
              <a:headEnd/>
              <a:tailEnd/>
            </a:ln>
          </p:spPr>
          <p:txBody>
            <a:bodyPr>
              <a:spAutoFit/>
            </a:bodyPr>
            <a:lstStyle/>
            <a:p>
              <a:pPr>
                <a:spcBef>
                  <a:spcPct val="50000"/>
                </a:spcBef>
              </a:pPr>
              <a:r>
                <a:rPr lang="zh-CN" altLang="en-US" sz="1200"/>
                <a:t>中试组经理</a:t>
              </a:r>
            </a:p>
          </p:txBody>
        </p:sp>
        <p:sp>
          <p:nvSpPr>
            <p:cNvPr id="3997705" name="Line 10"/>
            <p:cNvSpPr>
              <a:spLocks noChangeShapeType="1"/>
            </p:cNvSpPr>
            <p:nvPr/>
          </p:nvSpPr>
          <p:spPr bwMode="auto">
            <a:xfrm>
              <a:off x="2352" y="1008"/>
              <a:ext cx="0" cy="192"/>
            </a:xfrm>
            <a:prstGeom prst="line">
              <a:avLst/>
            </a:prstGeom>
            <a:noFill/>
            <a:ln w="9525">
              <a:solidFill>
                <a:schemeClr val="tx1"/>
              </a:solidFill>
              <a:round/>
              <a:headEnd/>
              <a:tailEnd/>
            </a:ln>
          </p:spPr>
          <p:txBody>
            <a:bodyPr anchor="ctr"/>
            <a:lstStyle/>
            <a:p>
              <a:endParaRPr lang="zh-CN" altLang="en-US"/>
            </a:p>
          </p:txBody>
        </p:sp>
        <p:sp>
          <p:nvSpPr>
            <p:cNvPr id="3997706" name="Line 11"/>
            <p:cNvSpPr>
              <a:spLocks noChangeShapeType="1"/>
            </p:cNvSpPr>
            <p:nvPr/>
          </p:nvSpPr>
          <p:spPr bwMode="auto">
            <a:xfrm>
              <a:off x="1104" y="1200"/>
              <a:ext cx="1680" cy="0"/>
            </a:xfrm>
            <a:prstGeom prst="line">
              <a:avLst/>
            </a:prstGeom>
            <a:noFill/>
            <a:ln w="9525">
              <a:solidFill>
                <a:schemeClr val="tx1"/>
              </a:solidFill>
              <a:round/>
              <a:headEnd/>
              <a:tailEnd/>
            </a:ln>
          </p:spPr>
          <p:txBody>
            <a:bodyPr anchor="ctr"/>
            <a:lstStyle/>
            <a:p>
              <a:endParaRPr lang="zh-CN" altLang="en-US"/>
            </a:p>
          </p:txBody>
        </p:sp>
        <p:sp>
          <p:nvSpPr>
            <p:cNvPr id="3997707" name="Line 12"/>
            <p:cNvSpPr>
              <a:spLocks noChangeShapeType="1"/>
            </p:cNvSpPr>
            <p:nvPr/>
          </p:nvSpPr>
          <p:spPr bwMode="auto">
            <a:xfrm>
              <a:off x="1104" y="1208"/>
              <a:ext cx="0" cy="280"/>
            </a:xfrm>
            <a:prstGeom prst="line">
              <a:avLst/>
            </a:prstGeom>
            <a:noFill/>
            <a:ln w="9525">
              <a:solidFill>
                <a:schemeClr val="tx1"/>
              </a:solidFill>
              <a:round/>
              <a:headEnd/>
              <a:tailEnd/>
            </a:ln>
          </p:spPr>
          <p:txBody>
            <a:bodyPr anchor="ctr"/>
            <a:lstStyle/>
            <a:p>
              <a:endParaRPr lang="zh-CN" altLang="en-US"/>
            </a:p>
          </p:txBody>
        </p:sp>
        <p:sp>
          <p:nvSpPr>
            <p:cNvPr id="3997708" name="Line 13"/>
            <p:cNvSpPr>
              <a:spLocks noChangeShapeType="1"/>
            </p:cNvSpPr>
            <p:nvPr/>
          </p:nvSpPr>
          <p:spPr bwMode="auto">
            <a:xfrm>
              <a:off x="1824" y="1200"/>
              <a:ext cx="0" cy="288"/>
            </a:xfrm>
            <a:prstGeom prst="line">
              <a:avLst/>
            </a:prstGeom>
            <a:noFill/>
            <a:ln w="9525">
              <a:solidFill>
                <a:schemeClr val="tx1"/>
              </a:solidFill>
              <a:round/>
              <a:headEnd/>
              <a:tailEnd/>
            </a:ln>
          </p:spPr>
          <p:txBody>
            <a:bodyPr anchor="ctr"/>
            <a:lstStyle/>
            <a:p>
              <a:endParaRPr lang="zh-CN" altLang="en-US"/>
            </a:p>
          </p:txBody>
        </p:sp>
        <p:sp>
          <p:nvSpPr>
            <p:cNvPr id="3997709" name="Line 14"/>
            <p:cNvSpPr>
              <a:spLocks noChangeShapeType="1"/>
            </p:cNvSpPr>
            <p:nvPr/>
          </p:nvSpPr>
          <p:spPr bwMode="auto">
            <a:xfrm>
              <a:off x="2784" y="1200"/>
              <a:ext cx="0" cy="288"/>
            </a:xfrm>
            <a:prstGeom prst="line">
              <a:avLst/>
            </a:prstGeom>
            <a:noFill/>
            <a:ln w="9525">
              <a:solidFill>
                <a:schemeClr val="tx1"/>
              </a:solidFill>
              <a:round/>
              <a:headEnd/>
              <a:tailEnd/>
            </a:ln>
          </p:spPr>
          <p:txBody>
            <a:bodyPr anchor="ctr"/>
            <a:lstStyle/>
            <a:p>
              <a:endParaRPr lang="zh-CN" altLang="en-US"/>
            </a:p>
          </p:txBody>
        </p:sp>
        <p:sp>
          <p:nvSpPr>
            <p:cNvPr id="3997710" name="Line 15"/>
            <p:cNvSpPr>
              <a:spLocks noChangeShapeType="1"/>
            </p:cNvSpPr>
            <p:nvPr/>
          </p:nvSpPr>
          <p:spPr bwMode="auto">
            <a:xfrm>
              <a:off x="3600" y="1200"/>
              <a:ext cx="0" cy="288"/>
            </a:xfrm>
            <a:prstGeom prst="line">
              <a:avLst/>
            </a:prstGeom>
            <a:noFill/>
            <a:ln w="9525">
              <a:solidFill>
                <a:schemeClr val="tx1"/>
              </a:solidFill>
              <a:prstDash val="sysDot"/>
              <a:round/>
              <a:headEnd/>
              <a:tailEnd/>
            </a:ln>
          </p:spPr>
          <p:txBody>
            <a:bodyPr anchor="ctr"/>
            <a:lstStyle/>
            <a:p>
              <a:endParaRPr lang="zh-CN" altLang="en-US"/>
            </a:p>
          </p:txBody>
        </p:sp>
        <p:sp>
          <p:nvSpPr>
            <p:cNvPr id="3997711" name="Line 16"/>
            <p:cNvSpPr>
              <a:spLocks noChangeShapeType="1"/>
            </p:cNvSpPr>
            <p:nvPr/>
          </p:nvSpPr>
          <p:spPr bwMode="auto">
            <a:xfrm>
              <a:off x="2784" y="1200"/>
              <a:ext cx="1584" cy="0"/>
            </a:xfrm>
            <a:prstGeom prst="line">
              <a:avLst/>
            </a:prstGeom>
            <a:noFill/>
            <a:ln w="9525">
              <a:solidFill>
                <a:schemeClr val="tx1"/>
              </a:solidFill>
              <a:prstDash val="sysDot"/>
              <a:round/>
              <a:headEnd/>
              <a:tailEnd/>
            </a:ln>
          </p:spPr>
          <p:txBody>
            <a:bodyPr anchor="ctr"/>
            <a:lstStyle/>
            <a:p>
              <a:endParaRPr lang="zh-CN" altLang="en-US"/>
            </a:p>
          </p:txBody>
        </p:sp>
        <p:sp>
          <p:nvSpPr>
            <p:cNvPr id="3997712" name="Line 17"/>
            <p:cNvSpPr>
              <a:spLocks noChangeShapeType="1"/>
            </p:cNvSpPr>
            <p:nvPr/>
          </p:nvSpPr>
          <p:spPr bwMode="auto">
            <a:xfrm>
              <a:off x="4368" y="1200"/>
              <a:ext cx="0" cy="288"/>
            </a:xfrm>
            <a:prstGeom prst="line">
              <a:avLst/>
            </a:prstGeom>
            <a:noFill/>
            <a:ln w="9525">
              <a:solidFill>
                <a:schemeClr val="tx1"/>
              </a:solidFill>
              <a:prstDash val="sysDot"/>
              <a:round/>
              <a:headEnd/>
              <a:tailEnd/>
            </a:ln>
          </p:spPr>
          <p:txBody>
            <a:bodyPr anchor="ctr"/>
            <a:lstStyle/>
            <a:p>
              <a:endParaRPr lang="zh-CN" altLang="en-US"/>
            </a:p>
          </p:txBody>
        </p:sp>
        <p:sp>
          <p:nvSpPr>
            <p:cNvPr id="3997713" name="Text Box 18"/>
            <p:cNvSpPr txBox="1">
              <a:spLocks noChangeArrowheads="1"/>
            </p:cNvSpPr>
            <p:nvPr/>
          </p:nvSpPr>
          <p:spPr bwMode="auto">
            <a:xfrm>
              <a:off x="4128" y="1488"/>
              <a:ext cx="624" cy="145"/>
            </a:xfrm>
            <a:prstGeom prst="rect">
              <a:avLst/>
            </a:prstGeom>
            <a:noFill/>
            <a:ln w="9525">
              <a:solidFill>
                <a:schemeClr val="tx1"/>
              </a:solidFill>
              <a:prstDash val="sysDot"/>
              <a:miter lim="800000"/>
              <a:headEnd/>
              <a:tailEnd/>
            </a:ln>
          </p:spPr>
          <p:txBody>
            <a:bodyPr>
              <a:spAutoFit/>
            </a:bodyPr>
            <a:lstStyle/>
            <a:p>
              <a:pPr>
                <a:spcBef>
                  <a:spcPct val="50000"/>
                </a:spcBef>
              </a:pPr>
              <a:r>
                <a:rPr lang="zh-CN" altLang="en-US" sz="1200"/>
                <a:t>支持经理</a:t>
              </a:r>
            </a:p>
          </p:txBody>
        </p:sp>
        <p:sp>
          <p:nvSpPr>
            <p:cNvPr id="3997714" name="Line 19"/>
            <p:cNvSpPr>
              <a:spLocks noChangeShapeType="1"/>
            </p:cNvSpPr>
            <p:nvPr/>
          </p:nvSpPr>
          <p:spPr bwMode="auto">
            <a:xfrm>
              <a:off x="1005" y="1672"/>
              <a:ext cx="0" cy="280"/>
            </a:xfrm>
            <a:prstGeom prst="line">
              <a:avLst/>
            </a:prstGeom>
            <a:noFill/>
            <a:ln w="9525">
              <a:solidFill>
                <a:schemeClr val="tx1"/>
              </a:solidFill>
              <a:round/>
              <a:headEnd/>
              <a:tailEnd/>
            </a:ln>
          </p:spPr>
          <p:txBody>
            <a:bodyPr anchor="ctr"/>
            <a:lstStyle/>
            <a:p>
              <a:endParaRPr lang="zh-CN" altLang="en-US"/>
            </a:p>
          </p:txBody>
        </p:sp>
        <p:sp>
          <p:nvSpPr>
            <p:cNvPr id="3997715" name="Line 20"/>
            <p:cNvSpPr>
              <a:spLocks noChangeShapeType="1"/>
            </p:cNvSpPr>
            <p:nvPr/>
          </p:nvSpPr>
          <p:spPr bwMode="auto">
            <a:xfrm>
              <a:off x="733" y="1944"/>
              <a:ext cx="576" cy="0"/>
            </a:xfrm>
            <a:prstGeom prst="line">
              <a:avLst/>
            </a:prstGeom>
            <a:noFill/>
            <a:ln w="9525">
              <a:solidFill>
                <a:schemeClr val="tx1"/>
              </a:solidFill>
              <a:round/>
              <a:headEnd/>
              <a:tailEnd/>
            </a:ln>
          </p:spPr>
          <p:txBody>
            <a:bodyPr anchor="ctr"/>
            <a:lstStyle/>
            <a:p>
              <a:endParaRPr lang="zh-CN" altLang="en-US"/>
            </a:p>
          </p:txBody>
        </p:sp>
        <p:sp>
          <p:nvSpPr>
            <p:cNvPr id="3997716" name="Line 21"/>
            <p:cNvSpPr>
              <a:spLocks noChangeShapeType="1"/>
            </p:cNvSpPr>
            <p:nvPr/>
          </p:nvSpPr>
          <p:spPr bwMode="auto">
            <a:xfrm>
              <a:off x="717" y="1944"/>
              <a:ext cx="0" cy="280"/>
            </a:xfrm>
            <a:prstGeom prst="line">
              <a:avLst/>
            </a:prstGeom>
            <a:noFill/>
            <a:ln w="9525">
              <a:solidFill>
                <a:schemeClr val="tx1"/>
              </a:solidFill>
              <a:round/>
              <a:headEnd/>
              <a:tailEnd/>
            </a:ln>
          </p:spPr>
          <p:txBody>
            <a:bodyPr anchor="ctr"/>
            <a:lstStyle/>
            <a:p>
              <a:endParaRPr lang="zh-CN" altLang="en-US"/>
            </a:p>
          </p:txBody>
        </p:sp>
        <p:sp>
          <p:nvSpPr>
            <p:cNvPr id="3997717" name="Text Box 22"/>
            <p:cNvSpPr txBox="1">
              <a:spLocks noChangeArrowheads="1"/>
            </p:cNvSpPr>
            <p:nvPr/>
          </p:nvSpPr>
          <p:spPr bwMode="auto">
            <a:xfrm>
              <a:off x="576" y="2224"/>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软件开发</a:t>
              </a:r>
            </a:p>
          </p:txBody>
        </p:sp>
        <p:sp>
          <p:nvSpPr>
            <p:cNvPr id="3997718" name="Text Box 23"/>
            <p:cNvSpPr txBox="1">
              <a:spLocks noChangeArrowheads="1"/>
            </p:cNvSpPr>
            <p:nvPr/>
          </p:nvSpPr>
          <p:spPr bwMode="auto">
            <a:xfrm>
              <a:off x="861" y="2224"/>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硬件开发</a:t>
              </a:r>
            </a:p>
          </p:txBody>
        </p:sp>
        <p:sp>
          <p:nvSpPr>
            <p:cNvPr id="3997719" name="Text Box 24"/>
            <p:cNvSpPr txBox="1">
              <a:spLocks noChangeArrowheads="1"/>
            </p:cNvSpPr>
            <p:nvPr/>
          </p:nvSpPr>
          <p:spPr bwMode="auto">
            <a:xfrm>
              <a:off x="1176" y="2224"/>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工艺结构开发</a:t>
              </a:r>
            </a:p>
          </p:txBody>
        </p:sp>
        <p:sp>
          <p:nvSpPr>
            <p:cNvPr id="3997720" name="Line 25"/>
            <p:cNvSpPr>
              <a:spLocks noChangeShapeType="1"/>
            </p:cNvSpPr>
            <p:nvPr/>
          </p:nvSpPr>
          <p:spPr bwMode="auto">
            <a:xfrm>
              <a:off x="1005" y="1936"/>
              <a:ext cx="0" cy="280"/>
            </a:xfrm>
            <a:prstGeom prst="line">
              <a:avLst/>
            </a:prstGeom>
            <a:noFill/>
            <a:ln w="9525">
              <a:solidFill>
                <a:schemeClr val="tx1"/>
              </a:solidFill>
              <a:round/>
              <a:headEnd/>
              <a:tailEnd/>
            </a:ln>
          </p:spPr>
          <p:txBody>
            <a:bodyPr anchor="ctr"/>
            <a:lstStyle/>
            <a:p>
              <a:endParaRPr lang="zh-CN" altLang="en-US"/>
            </a:p>
          </p:txBody>
        </p:sp>
        <p:sp>
          <p:nvSpPr>
            <p:cNvPr id="3997721" name="Line 26"/>
            <p:cNvSpPr>
              <a:spLocks noChangeShapeType="1"/>
            </p:cNvSpPr>
            <p:nvPr/>
          </p:nvSpPr>
          <p:spPr bwMode="auto">
            <a:xfrm>
              <a:off x="1296" y="1944"/>
              <a:ext cx="0" cy="280"/>
            </a:xfrm>
            <a:prstGeom prst="line">
              <a:avLst/>
            </a:prstGeom>
            <a:noFill/>
            <a:ln w="9525">
              <a:solidFill>
                <a:schemeClr val="tx1"/>
              </a:solidFill>
              <a:round/>
              <a:headEnd/>
              <a:tailEnd/>
            </a:ln>
          </p:spPr>
          <p:txBody>
            <a:bodyPr anchor="ctr"/>
            <a:lstStyle/>
            <a:p>
              <a:endParaRPr lang="zh-CN" altLang="en-US"/>
            </a:p>
          </p:txBody>
        </p:sp>
        <p:sp>
          <p:nvSpPr>
            <p:cNvPr id="3997722" name="Line 27"/>
            <p:cNvSpPr>
              <a:spLocks noChangeShapeType="1"/>
            </p:cNvSpPr>
            <p:nvPr/>
          </p:nvSpPr>
          <p:spPr bwMode="auto">
            <a:xfrm>
              <a:off x="2757" y="1656"/>
              <a:ext cx="0" cy="280"/>
            </a:xfrm>
            <a:prstGeom prst="line">
              <a:avLst/>
            </a:prstGeom>
            <a:noFill/>
            <a:ln w="9525">
              <a:solidFill>
                <a:schemeClr val="tx1"/>
              </a:solidFill>
              <a:round/>
              <a:headEnd/>
              <a:tailEnd/>
            </a:ln>
          </p:spPr>
          <p:txBody>
            <a:bodyPr anchor="ctr"/>
            <a:lstStyle/>
            <a:p>
              <a:endParaRPr lang="zh-CN" altLang="en-US"/>
            </a:p>
          </p:txBody>
        </p:sp>
        <p:sp>
          <p:nvSpPr>
            <p:cNvPr id="3997723" name="Line 28"/>
            <p:cNvSpPr>
              <a:spLocks noChangeShapeType="1"/>
            </p:cNvSpPr>
            <p:nvPr/>
          </p:nvSpPr>
          <p:spPr bwMode="auto">
            <a:xfrm>
              <a:off x="2485" y="1928"/>
              <a:ext cx="576" cy="0"/>
            </a:xfrm>
            <a:prstGeom prst="line">
              <a:avLst/>
            </a:prstGeom>
            <a:noFill/>
            <a:ln w="9525">
              <a:solidFill>
                <a:schemeClr val="tx1"/>
              </a:solidFill>
              <a:round/>
              <a:headEnd/>
              <a:tailEnd/>
            </a:ln>
          </p:spPr>
          <p:txBody>
            <a:bodyPr anchor="ctr"/>
            <a:lstStyle/>
            <a:p>
              <a:endParaRPr lang="zh-CN" altLang="en-US"/>
            </a:p>
          </p:txBody>
        </p:sp>
        <p:sp>
          <p:nvSpPr>
            <p:cNvPr id="3997724" name="Line 29"/>
            <p:cNvSpPr>
              <a:spLocks noChangeShapeType="1"/>
            </p:cNvSpPr>
            <p:nvPr/>
          </p:nvSpPr>
          <p:spPr bwMode="auto">
            <a:xfrm>
              <a:off x="2469" y="1928"/>
              <a:ext cx="0" cy="280"/>
            </a:xfrm>
            <a:prstGeom prst="line">
              <a:avLst/>
            </a:prstGeom>
            <a:noFill/>
            <a:ln w="9525">
              <a:solidFill>
                <a:schemeClr val="tx1"/>
              </a:solidFill>
              <a:round/>
              <a:headEnd/>
              <a:tailEnd/>
            </a:ln>
          </p:spPr>
          <p:txBody>
            <a:bodyPr anchor="ctr"/>
            <a:lstStyle/>
            <a:p>
              <a:endParaRPr lang="zh-CN" altLang="en-US"/>
            </a:p>
          </p:txBody>
        </p:sp>
        <p:sp>
          <p:nvSpPr>
            <p:cNvPr id="3997725" name="Text Box 30"/>
            <p:cNvSpPr txBox="1">
              <a:spLocks noChangeArrowheads="1"/>
            </p:cNvSpPr>
            <p:nvPr/>
          </p:nvSpPr>
          <p:spPr bwMode="auto">
            <a:xfrm>
              <a:off x="2328" y="2208"/>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工艺设计</a:t>
              </a:r>
            </a:p>
          </p:txBody>
        </p:sp>
        <p:sp>
          <p:nvSpPr>
            <p:cNvPr id="3997726" name="Text Box 31"/>
            <p:cNvSpPr txBox="1">
              <a:spLocks noChangeArrowheads="1"/>
            </p:cNvSpPr>
            <p:nvPr/>
          </p:nvSpPr>
          <p:spPr bwMode="auto">
            <a:xfrm>
              <a:off x="2613" y="2208"/>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测试</a:t>
              </a:r>
            </a:p>
          </p:txBody>
        </p:sp>
        <p:sp>
          <p:nvSpPr>
            <p:cNvPr id="3997727" name="Text Box 32"/>
            <p:cNvSpPr txBox="1">
              <a:spLocks noChangeArrowheads="1"/>
            </p:cNvSpPr>
            <p:nvPr/>
          </p:nvSpPr>
          <p:spPr bwMode="auto">
            <a:xfrm>
              <a:off x="2928" y="2208"/>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个人</a:t>
              </a:r>
            </a:p>
          </p:txBody>
        </p:sp>
        <p:sp>
          <p:nvSpPr>
            <p:cNvPr id="3997728" name="Line 33"/>
            <p:cNvSpPr>
              <a:spLocks noChangeShapeType="1"/>
            </p:cNvSpPr>
            <p:nvPr/>
          </p:nvSpPr>
          <p:spPr bwMode="auto">
            <a:xfrm>
              <a:off x="2757" y="1920"/>
              <a:ext cx="0" cy="280"/>
            </a:xfrm>
            <a:prstGeom prst="line">
              <a:avLst/>
            </a:prstGeom>
            <a:noFill/>
            <a:ln w="9525">
              <a:solidFill>
                <a:schemeClr val="tx1"/>
              </a:solidFill>
              <a:round/>
              <a:headEnd/>
              <a:tailEnd/>
            </a:ln>
          </p:spPr>
          <p:txBody>
            <a:bodyPr anchor="ctr"/>
            <a:lstStyle/>
            <a:p>
              <a:endParaRPr lang="zh-CN" altLang="en-US"/>
            </a:p>
          </p:txBody>
        </p:sp>
        <p:sp>
          <p:nvSpPr>
            <p:cNvPr id="3997729" name="Line 34"/>
            <p:cNvSpPr>
              <a:spLocks noChangeShapeType="1"/>
            </p:cNvSpPr>
            <p:nvPr/>
          </p:nvSpPr>
          <p:spPr bwMode="auto">
            <a:xfrm>
              <a:off x="3053" y="1936"/>
              <a:ext cx="0" cy="280"/>
            </a:xfrm>
            <a:prstGeom prst="line">
              <a:avLst/>
            </a:prstGeom>
            <a:noFill/>
            <a:ln w="9525">
              <a:solidFill>
                <a:schemeClr val="tx1"/>
              </a:solidFill>
              <a:round/>
              <a:headEnd/>
              <a:tailEnd/>
            </a:ln>
          </p:spPr>
          <p:txBody>
            <a:bodyPr anchor="ctr"/>
            <a:lstStyle/>
            <a:p>
              <a:endParaRPr lang="zh-CN" altLang="en-US"/>
            </a:p>
          </p:txBody>
        </p:sp>
        <p:sp>
          <p:nvSpPr>
            <p:cNvPr id="3997730" name="Line 35"/>
            <p:cNvSpPr>
              <a:spLocks noChangeShapeType="1"/>
            </p:cNvSpPr>
            <p:nvPr/>
          </p:nvSpPr>
          <p:spPr bwMode="auto">
            <a:xfrm>
              <a:off x="3669" y="1656"/>
              <a:ext cx="0" cy="280"/>
            </a:xfrm>
            <a:prstGeom prst="line">
              <a:avLst/>
            </a:prstGeom>
            <a:noFill/>
            <a:ln w="9525">
              <a:solidFill>
                <a:schemeClr val="tx1"/>
              </a:solidFill>
              <a:prstDash val="sysDot"/>
              <a:round/>
              <a:headEnd/>
              <a:tailEnd/>
            </a:ln>
          </p:spPr>
          <p:txBody>
            <a:bodyPr anchor="ctr"/>
            <a:lstStyle/>
            <a:p>
              <a:endParaRPr lang="zh-CN" altLang="en-US"/>
            </a:p>
          </p:txBody>
        </p:sp>
        <p:sp>
          <p:nvSpPr>
            <p:cNvPr id="3997731" name="Line 36"/>
            <p:cNvSpPr>
              <a:spLocks noChangeShapeType="1"/>
            </p:cNvSpPr>
            <p:nvPr/>
          </p:nvSpPr>
          <p:spPr bwMode="auto">
            <a:xfrm>
              <a:off x="3397" y="1928"/>
              <a:ext cx="576" cy="0"/>
            </a:xfrm>
            <a:prstGeom prst="line">
              <a:avLst/>
            </a:prstGeom>
            <a:noFill/>
            <a:ln w="9525">
              <a:solidFill>
                <a:schemeClr val="tx1"/>
              </a:solidFill>
              <a:prstDash val="sysDot"/>
              <a:round/>
              <a:headEnd/>
              <a:tailEnd/>
            </a:ln>
          </p:spPr>
          <p:txBody>
            <a:bodyPr anchor="ctr"/>
            <a:lstStyle/>
            <a:p>
              <a:endParaRPr lang="zh-CN" altLang="en-US"/>
            </a:p>
          </p:txBody>
        </p:sp>
        <p:sp>
          <p:nvSpPr>
            <p:cNvPr id="3997732" name="Line 37"/>
            <p:cNvSpPr>
              <a:spLocks noChangeShapeType="1"/>
            </p:cNvSpPr>
            <p:nvPr/>
          </p:nvSpPr>
          <p:spPr bwMode="auto">
            <a:xfrm>
              <a:off x="3381" y="1928"/>
              <a:ext cx="0" cy="280"/>
            </a:xfrm>
            <a:prstGeom prst="line">
              <a:avLst/>
            </a:prstGeom>
            <a:noFill/>
            <a:ln w="9525">
              <a:solidFill>
                <a:schemeClr val="tx1"/>
              </a:solidFill>
              <a:prstDash val="sysDot"/>
              <a:round/>
              <a:headEnd/>
              <a:tailEnd/>
            </a:ln>
          </p:spPr>
          <p:txBody>
            <a:bodyPr anchor="ctr"/>
            <a:lstStyle/>
            <a:p>
              <a:endParaRPr lang="zh-CN" altLang="en-US"/>
            </a:p>
          </p:txBody>
        </p:sp>
        <p:sp>
          <p:nvSpPr>
            <p:cNvPr id="3997733" name="Text Box 38"/>
            <p:cNvSpPr txBox="1">
              <a:spLocks noChangeArrowheads="1"/>
            </p:cNvSpPr>
            <p:nvPr/>
          </p:nvSpPr>
          <p:spPr bwMode="auto">
            <a:xfrm>
              <a:off x="3240" y="2208"/>
              <a:ext cx="237" cy="576"/>
            </a:xfrm>
            <a:prstGeom prst="rect">
              <a:avLst/>
            </a:prstGeom>
            <a:noFill/>
            <a:ln w="9525">
              <a:solidFill>
                <a:schemeClr val="tx1"/>
              </a:solidFill>
              <a:prstDash val="sysDot"/>
              <a:miter lim="800000"/>
              <a:headEnd/>
              <a:tailEnd/>
            </a:ln>
          </p:spPr>
          <p:txBody>
            <a:bodyPr vert="eaVert">
              <a:spAutoFit/>
            </a:bodyPr>
            <a:lstStyle/>
            <a:p>
              <a:pPr>
                <a:spcBef>
                  <a:spcPct val="50000"/>
                </a:spcBef>
              </a:pPr>
              <a:r>
                <a:rPr lang="zh-CN" altLang="en-US" sz="1200"/>
                <a:t>更小项目组</a:t>
              </a:r>
            </a:p>
          </p:txBody>
        </p:sp>
        <p:sp>
          <p:nvSpPr>
            <p:cNvPr id="3997734" name="Text Box 39"/>
            <p:cNvSpPr txBox="1">
              <a:spLocks noChangeArrowheads="1"/>
            </p:cNvSpPr>
            <p:nvPr/>
          </p:nvSpPr>
          <p:spPr bwMode="auto">
            <a:xfrm>
              <a:off x="3525" y="2208"/>
              <a:ext cx="237" cy="576"/>
            </a:xfrm>
            <a:prstGeom prst="rect">
              <a:avLst/>
            </a:prstGeom>
            <a:noFill/>
            <a:ln w="9525">
              <a:solidFill>
                <a:schemeClr val="tx1"/>
              </a:solidFill>
              <a:prstDash val="sysDot"/>
              <a:miter lim="800000"/>
              <a:headEnd/>
              <a:tailEnd/>
            </a:ln>
          </p:spPr>
          <p:txBody>
            <a:bodyPr vert="eaVert">
              <a:spAutoFit/>
            </a:bodyPr>
            <a:lstStyle/>
            <a:p>
              <a:pPr>
                <a:spcBef>
                  <a:spcPct val="50000"/>
                </a:spcBef>
              </a:pPr>
              <a:r>
                <a:rPr lang="zh-CN" altLang="en-US" sz="1200"/>
                <a:t>更小项目组</a:t>
              </a:r>
            </a:p>
          </p:txBody>
        </p:sp>
        <p:sp>
          <p:nvSpPr>
            <p:cNvPr id="3997735" name="Text Box 40"/>
            <p:cNvSpPr txBox="1">
              <a:spLocks noChangeArrowheads="1"/>
            </p:cNvSpPr>
            <p:nvPr/>
          </p:nvSpPr>
          <p:spPr bwMode="auto">
            <a:xfrm>
              <a:off x="3840" y="2208"/>
              <a:ext cx="237" cy="576"/>
            </a:xfrm>
            <a:prstGeom prst="rect">
              <a:avLst/>
            </a:prstGeom>
            <a:noFill/>
            <a:ln w="9525">
              <a:solidFill>
                <a:schemeClr val="tx1"/>
              </a:solidFill>
              <a:prstDash val="sysDot"/>
              <a:miter lim="800000"/>
              <a:headEnd/>
              <a:tailEnd/>
            </a:ln>
          </p:spPr>
          <p:txBody>
            <a:bodyPr vert="eaVert">
              <a:spAutoFit/>
            </a:bodyPr>
            <a:lstStyle/>
            <a:p>
              <a:pPr>
                <a:spcBef>
                  <a:spcPct val="50000"/>
                </a:spcBef>
              </a:pPr>
              <a:r>
                <a:rPr lang="zh-CN" altLang="en-US" sz="1200"/>
                <a:t>个人</a:t>
              </a:r>
            </a:p>
          </p:txBody>
        </p:sp>
        <p:sp>
          <p:nvSpPr>
            <p:cNvPr id="3997736" name="Line 41"/>
            <p:cNvSpPr>
              <a:spLocks noChangeShapeType="1"/>
            </p:cNvSpPr>
            <p:nvPr/>
          </p:nvSpPr>
          <p:spPr bwMode="auto">
            <a:xfrm>
              <a:off x="3669" y="1920"/>
              <a:ext cx="0" cy="280"/>
            </a:xfrm>
            <a:prstGeom prst="line">
              <a:avLst/>
            </a:prstGeom>
            <a:noFill/>
            <a:ln w="9525">
              <a:solidFill>
                <a:schemeClr val="tx1"/>
              </a:solidFill>
              <a:prstDash val="sysDot"/>
              <a:round/>
              <a:headEnd/>
              <a:tailEnd/>
            </a:ln>
          </p:spPr>
          <p:txBody>
            <a:bodyPr anchor="ctr"/>
            <a:lstStyle/>
            <a:p>
              <a:endParaRPr lang="zh-CN" altLang="en-US"/>
            </a:p>
          </p:txBody>
        </p:sp>
        <p:sp>
          <p:nvSpPr>
            <p:cNvPr id="3997737" name="Line 42"/>
            <p:cNvSpPr>
              <a:spLocks noChangeShapeType="1"/>
            </p:cNvSpPr>
            <p:nvPr/>
          </p:nvSpPr>
          <p:spPr bwMode="auto">
            <a:xfrm>
              <a:off x="3965" y="1936"/>
              <a:ext cx="0" cy="280"/>
            </a:xfrm>
            <a:prstGeom prst="line">
              <a:avLst/>
            </a:prstGeom>
            <a:noFill/>
            <a:ln w="9525">
              <a:solidFill>
                <a:schemeClr val="tx1"/>
              </a:solidFill>
              <a:prstDash val="sysDot"/>
              <a:round/>
              <a:headEnd/>
              <a:tailEnd/>
            </a:ln>
          </p:spPr>
          <p:txBody>
            <a:bodyPr anchor="ctr"/>
            <a:lstStyle/>
            <a:p>
              <a:endParaRPr lang="zh-CN" altLang="en-US"/>
            </a:p>
          </p:txBody>
        </p:sp>
        <p:sp>
          <p:nvSpPr>
            <p:cNvPr id="3997738" name="Line 43"/>
            <p:cNvSpPr>
              <a:spLocks noChangeShapeType="1"/>
            </p:cNvSpPr>
            <p:nvPr/>
          </p:nvSpPr>
          <p:spPr bwMode="auto">
            <a:xfrm>
              <a:off x="1872" y="1656"/>
              <a:ext cx="0" cy="280"/>
            </a:xfrm>
            <a:prstGeom prst="line">
              <a:avLst/>
            </a:prstGeom>
            <a:noFill/>
            <a:ln w="9525">
              <a:solidFill>
                <a:schemeClr val="tx1"/>
              </a:solidFill>
              <a:round/>
              <a:headEnd/>
              <a:tailEnd/>
            </a:ln>
          </p:spPr>
          <p:txBody>
            <a:bodyPr anchor="ctr"/>
            <a:lstStyle/>
            <a:p>
              <a:endParaRPr lang="zh-CN" altLang="en-US"/>
            </a:p>
          </p:txBody>
        </p:sp>
        <p:sp>
          <p:nvSpPr>
            <p:cNvPr id="3997739" name="Line 44"/>
            <p:cNvSpPr>
              <a:spLocks noChangeShapeType="1"/>
            </p:cNvSpPr>
            <p:nvPr/>
          </p:nvSpPr>
          <p:spPr bwMode="auto">
            <a:xfrm>
              <a:off x="1600" y="1928"/>
              <a:ext cx="576" cy="0"/>
            </a:xfrm>
            <a:prstGeom prst="line">
              <a:avLst/>
            </a:prstGeom>
            <a:noFill/>
            <a:ln w="9525">
              <a:solidFill>
                <a:schemeClr val="tx1"/>
              </a:solidFill>
              <a:round/>
              <a:headEnd/>
              <a:tailEnd/>
            </a:ln>
          </p:spPr>
          <p:txBody>
            <a:bodyPr anchor="ctr"/>
            <a:lstStyle/>
            <a:p>
              <a:endParaRPr lang="zh-CN" altLang="en-US"/>
            </a:p>
          </p:txBody>
        </p:sp>
        <p:sp>
          <p:nvSpPr>
            <p:cNvPr id="3997740" name="Line 45"/>
            <p:cNvSpPr>
              <a:spLocks noChangeShapeType="1"/>
            </p:cNvSpPr>
            <p:nvPr/>
          </p:nvSpPr>
          <p:spPr bwMode="auto">
            <a:xfrm>
              <a:off x="1576" y="1928"/>
              <a:ext cx="0" cy="280"/>
            </a:xfrm>
            <a:prstGeom prst="line">
              <a:avLst/>
            </a:prstGeom>
            <a:noFill/>
            <a:ln w="9525">
              <a:solidFill>
                <a:schemeClr val="tx1"/>
              </a:solidFill>
              <a:round/>
              <a:headEnd/>
              <a:tailEnd/>
            </a:ln>
          </p:spPr>
          <p:txBody>
            <a:bodyPr anchor="ctr"/>
            <a:lstStyle/>
            <a:p>
              <a:endParaRPr lang="zh-CN" altLang="en-US"/>
            </a:p>
          </p:txBody>
        </p:sp>
        <p:sp>
          <p:nvSpPr>
            <p:cNvPr id="3997741" name="Text Box 46"/>
            <p:cNvSpPr txBox="1">
              <a:spLocks noChangeArrowheads="1"/>
            </p:cNvSpPr>
            <p:nvPr/>
          </p:nvSpPr>
          <p:spPr bwMode="auto">
            <a:xfrm>
              <a:off x="1440" y="2208"/>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采购</a:t>
              </a:r>
            </a:p>
          </p:txBody>
        </p:sp>
        <p:sp>
          <p:nvSpPr>
            <p:cNvPr id="3997742" name="Text Box 47"/>
            <p:cNvSpPr txBox="1">
              <a:spLocks noChangeArrowheads="1"/>
            </p:cNvSpPr>
            <p:nvPr/>
          </p:nvSpPr>
          <p:spPr bwMode="auto">
            <a:xfrm>
              <a:off x="1728" y="2208"/>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成本分析</a:t>
              </a:r>
            </a:p>
          </p:txBody>
        </p:sp>
        <p:sp>
          <p:nvSpPr>
            <p:cNvPr id="3997743" name="Text Box 48"/>
            <p:cNvSpPr txBox="1">
              <a:spLocks noChangeArrowheads="1"/>
            </p:cNvSpPr>
            <p:nvPr/>
          </p:nvSpPr>
          <p:spPr bwMode="auto">
            <a:xfrm>
              <a:off x="2043" y="2208"/>
              <a:ext cx="237" cy="576"/>
            </a:xfrm>
            <a:prstGeom prst="rect">
              <a:avLst/>
            </a:prstGeom>
            <a:noFill/>
            <a:ln w="9525">
              <a:solidFill>
                <a:schemeClr val="tx1"/>
              </a:solidFill>
              <a:miter lim="800000"/>
              <a:headEnd/>
              <a:tailEnd/>
            </a:ln>
          </p:spPr>
          <p:txBody>
            <a:bodyPr vert="eaVert">
              <a:spAutoFit/>
            </a:bodyPr>
            <a:lstStyle/>
            <a:p>
              <a:pPr>
                <a:spcBef>
                  <a:spcPct val="50000"/>
                </a:spcBef>
              </a:pPr>
              <a:r>
                <a:rPr lang="zh-CN" altLang="en-US" sz="1200"/>
                <a:t>资料支持</a:t>
              </a:r>
            </a:p>
          </p:txBody>
        </p:sp>
        <p:sp>
          <p:nvSpPr>
            <p:cNvPr id="3997744" name="Line 49"/>
            <p:cNvSpPr>
              <a:spLocks noChangeShapeType="1"/>
            </p:cNvSpPr>
            <p:nvPr/>
          </p:nvSpPr>
          <p:spPr bwMode="auto">
            <a:xfrm>
              <a:off x="1872" y="1920"/>
              <a:ext cx="0" cy="280"/>
            </a:xfrm>
            <a:prstGeom prst="line">
              <a:avLst/>
            </a:prstGeom>
            <a:noFill/>
            <a:ln w="9525">
              <a:solidFill>
                <a:schemeClr val="tx1"/>
              </a:solidFill>
              <a:round/>
              <a:headEnd/>
              <a:tailEnd/>
            </a:ln>
          </p:spPr>
          <p:txBody>
            <a:bodyPr anchor="ctr"/>
            <a:lstStyle/>
            <a:p>
              <a:endParaRPr lang="zh-CN" altLang="en-US"/>
            </a:p>
          </p:txBody>
        </p:sp>
        <p:sp>
          <p:nvSpPr>
            <p:cNvPr id="3997745" name="Line 50"/>
            <p:cNvSpPr>
              <a:spLocks noChangeShapeType="1"/>
            </p:cNvSpPr>
            <p:nvPr/>
          </p:nvSpPr>
          <p:spPr bwMode="auto">
            <a:xfrm>
              <a:off x="2168" y="1936"/>
              <a:ext cx="0" cy="280"/>
            </a:xfrm>
            <a:prstGeom prst="line">
              <a:avLst/>
            </a:prstGeom>
            <a:noFill/>
            <a:ln w="9525">
              <a:solidFill>
                <a:schemeClr val="tx1"/>
              </a:solidFill>
              <a:round/>
              <a:headEnd/>
              <a:tailEnd/>
            </a:ln>
          </p:spPr>
          <p:txBody>
            <a:bodyPr anchor="ctr"/>
            <a:lstStyle/>
            <a:p>
              <a:endParaRPr lang="zh-CN" altLang="en-US"/>
            </a:p>
          </p:txBody>
        </p:sp>
        <p:sp>
          <p:nvSpPr>
            <p:cNvPr id="3997746" name="Line 51"/>
            <p:cNvSpPr>
              <a:spLocks noChangeShapeType="1"/>
            </p:cNvSpPr>
            <p:nvPr/>
          </p:nvSpPr>
          <p:spPr bwMode="auto">
            <a:xfrm>
              <a:off x="336" y="1056"/>
              <a:ext cx="5184" cy="0"/>
            </a:xfrm>
            <a:prstGeom prst="line">
              <a:avLst/>
            </a:prstGeom>
            <a:noFill/>
            <a:ln w="9525">
              <a:solidFill>
                <a:schemeClr val="tx1"/>
              </a:solidFill>
              <a:prstDash val="sysDot"/>
              <a:round/>
              <a:headEnd/>
              <a:tailEnd/>
            </a:ln>
          </p:spPr>
          <p:txBody>
            <a:bodyPr anchor="ctr"/>
            <a:lstStyle/>
            <a:p>
              <a:endParaRPr lang="zh-CN" altLang="en-US"/>
            </a:p>
          </p:txBody>
        </p:sp>
        <p:sp>
          <p:nvSpPr>
            <p:cNvPr id="3997747" name="Line 52"/>
            <p:cNvSpPr>
              <a:spLocks noChangeShapeType="1"/>
            </p:cNvSpPr>
            <p:nvPr/>
          </p:nvSpPr>
          <p:spPr bwMode="auto">
            <a:xfrm>
              <a:off x="288" y="1824"/>
              <a:ext cx="5184" cy="0"/>
            </a:xfrm>
            <a:prstGeom prst="line">
              <a:avLst/>
            </a:prstGeom>
            <a:noFill/>
            <a:ln w="9525">
              <a:solidFill>
                <a:schemeClr val="tx1"/>
              </a:solidFill>
              <a:prstDash val="sysDot"/>
              <a:round/>
              <a:headEnd/>
              <a:tailEnd/>
            </a:ln>
          </p:spPr>
          <p:txBody>
            <a:bodyPr anchor="ctr"/>
            <a:lstStyle/>
            <a:p>
              <a:endParaRPr lang="zh-CN" altLang="en-US"/>
            </a:p>
          </p:txBody>
        </p:sp>
        <p:sp>
          <p:nvSpPr>
            <p:cNvPr id="3997748" name="Line 53"/>
            <p:cNvSpPr>
              <a:spLocks noChangeShapeType="1"/>
            </p:cNvSpPr>
            <p:nvPr/>
          </p:nvSpPr>
          <p:spPr bwMode="auto">
            <a:xfrm>
              <a:off x="288" y="2872"/>
              <a:ext cx="5184" cy="0"/>
            </a:xfrm>
            <a:prstGeom prst="line">
              <a:avLst/>
            </a:prstGeom>
            <a:noFill/>
            <a:ln w="9525">
              <a:solidFill>
                <a:schemeClr val="tx1"/>
              </a:solidFill>
              <a:prstDash val="sysDot"/>
              <a:round/>
              <a:headEnd/>
              <a:tailEnd/>
            </a:ln>
          </p:spPr>
          <p:txBody>
            <a:bodyPr anchor="ctr"/>
            <a:lstStyle/>
            <a:p>
              <a:endParaRPr lang="zh-CN" altLang="en-US"/>
            </a:p>
          </p:txBody>
        </p:sp>
        <p:sp>
          <p:nvSpPr>
            <p:cNvPr id="3819574" name="Text Box 54"/>
            <p:cNvSpPr txBox="1">
              <a:spLocks noChangeArrowheads="1"/>
            </p:cNvSpPr>
            <p:nvPr/>
          </p:nvSpPr>
          <p:spPr bwMode="auto">
            <a:xfrm>
              <a:off x="4800" y="1392"/>
              <a:ext cx="624" cy="145"/>
            </a:xfrm>
            <a:prstGeom prst="rect">
              <a:avLst/>
            </a:prstGeom>
            <a:solidFill>
              <a:srgbClr val="CCFF99"/>
            </a:solidFill>
            <a:ln w="9525">
              <a:solidFill>
                <a:schemeClr val="tx1"/>
              </a:solidFill>
              <a:miter lim="800000"/>
              <a:headEnd/>
              <a:tailEnd/>
            </a:ln>
            <a:effectLst>
              <a:outerShdw dist="107763" dir="2700000" algn="ctr" rotWithShape="0">
                <a:schemeClr val="bg2"/>
              </a:outerShdw>
            </a:effectLst>
          </p:spPr>
          <p:txBody>
            <a:bodyPr>
              <a:spAutoFit/>
            </a:bodyPr>
            <a:lstStyle/>
            <a:p>
              <a:pPr>
                <a:spcBef>
                  <a:spcPct val="50000"/>
                </a:spcBef>
                <a:defRPr/>
              </a:pPr>
              <a:r>
                <a:rPr lang="zh-CN" altLang="en-US" sz="1200"/>
                <a:t>二级计划</a:t>
              </a:r>
            </a:p>
          </p:txBody>
        </p:sp>
        <p:sp>
          <p:nvSpPr>
            <p:cNvPr id="3819575" name="Text Box 55"/>
            <p:cNvSpPr txBox="1">
              <a:spLocks noChangeArrowheads="1"/>
            </p:cNvSpPr>
            <p:nvPr/>
          </p:nvSpPr>
          <p:spPr bwMode="auto">
            <a:xfrm>
              <a:off x="4848" y="2256"/>
              <a:ext cx="576" cy="145"/>
            </a:xfrm>
            <a:prstGeom prst="rect">
              <a:avLst/>
            </a:prstGeom>
            <a:solidFill>
              <a:srgbClr val="CCFF99"/>
            </a:solidFill>
            <a:ln w="9525">
              <a:solidFill>
                <a:schemeClr val="tx1"/>
              </a:solidFill>
              <a:miter lim="800000"/>
              <a:headEnd/>
              <a:tailEnd/>
            </a:ln>
            <a:effectLst>
              <a:outerShdw dist="107763" dir="2700000" algn="ctr" rotWithShape="0">
                <a:schemeClr val="bg2"/>
              </a:outerShdw>
            </a:effectLst>
          </p:spPr>
          <p:txBody>
            <a:bodyPr>
              <a:spAutoFit/>
            </a:bodyPr>
            <a:lstStyle/>
            <a:p>
              <a:pPr>
                <a:spcBef>
                  <a:spcPct val="50000"/>
                </a:spcBef>
                <a:defRPr/>
              </a:pPr>
              <a:r>
                <a:rPr lang="zh-CN" altLang="en-US" sz="1200"/>
                <a:t>三级计划</a:t>
              </a:r>
            </a:p>
          </p:txBody>
        </p:sp>
        <p:sp>
          <p:nvSpPr>
            <p:cNvPr id="3997751" name="Text Box 56"/>
            <p:cNvSpPr txBox="1">
              <a:spLocks noChangeArrowheads="1"/>
            </p:cNvSpPr>
            <p:nvPr/>
          </p:nvSpPr>
          <p:spPr bwMode="auto">
            <a:xfrm>
              <a:off x="480" y="768"/>
              <a:ext cx="672" cy="140"/>
            </a:xfrm>
            <a:prstGeom prst="rect">
              <a:avLst/>
            </a:prstGeom>
            <a:noFill/>
            <a:ln w="9525">
              <a:noFill/>
              <a:miter lim="800000"/>
              <a:headEnd/>
              <a:tailEnd/>
            </a:ln>
          </p:spPr>
          <p:txBody>
            <a:bodyPr>
              <a:spAutoFit/>
            </a:bodyPr>
            <a:lstStyle/>
            <a:p>
              <a:pPr>
                <a:spcBef>
                  <a:spcPct val="50000"/>
                </a:spcBef>
              </a:pPr>
              <a:r>
                <a:rPr lang="zh-CN" altLang="en-US" sz="1200">
                  <a:solidFill>
                    <a:srgbClr val="FF0000"/>
                  </a:solidFill>
                </a:rPr>
                <a:t>开发合同书</a:t>
              </a:r>
            </a:p>
          </p:txBody>
        </p:sp>
        <p:sp>
          <p:nvSpPr>
            <p:cNvPr id="3997752" name="Text Box 57"/>
            <p:cNvSpPr txBox="1">
              <a:spLocks noChangeArrowheads="1"/>
            </p:cNvSpPr>
            <p:nvPr/>
          </p:nvSpPr>
          <p:spPr bwMode="auto">
            <a:xfrm>
              <a:off x="288" y="1200"/>
              <a:ext cx="672" cy="140"/>
            </a:xfrm>
            <a:prstGeom prst="rect">
              <a:avLst/>
            </a:prstGeom>
            <a:noFill/>
            <a:ln w="9525">
              <a:noFill/>
              <a:miter lim="800000"/>
              <a:headEnd/>
              <a:tailEnd/>
            </a:ln>
          </p:spPr>
          <p:txBody>
            <a:bodyPr>
              <a:spAutoFit/>
            </a:bodyPr>
            <a:lstStyle/>
            <a:p>
              <a:r>
                <a:rPr lang="zh-CN" altLang="en-US" sz="1200">
                  <a:solidFill>
                    <a:srgbClr val="FF0000"/>
                  </a:solidFill>
                </a:rPr>
                <a:t>任务书</a:t>
              </a:r>
            </a:p>
          </p:txBody>
        </p:sp>
        <p:sp>
          <p:nvSpPr>
            <p:cNvPr id="3997753" name="Text Box 58"/>
            <p:cNvSpPr txBox="1">
              <a:spLocks noChangeArrowheads="1"/>
            </p:cNvSpPr>
            <p:nvPr/>
          </p:nvSpPr>
          <p:spPr bwMode="auto">
            <a:xfrm>
              <a:off x="144" y="1968"/>
              <a:ext cx="672" cy="234"/>
            </a:xfrm>
            <a:prstGeom prst="rect">
              <a:avLst/>
            </a:prstGeom>
            <a:noFill/>
            <a:ln w="9525">
              <a:noFill/>
              <a:miter lim="800000"/>
              <a:headEnd/>
              <a:tailEnd/>
            </a:ln>
          </p:spPr>
          <p:txBody>
            <a:bodyPr>
              <a:spAutoFit/>
            </a:bodyPr>
            <a:lstStyle/>
            <a:p>
              <a:r>
                <a:rPr lang="zh-CN" altLang="en-US" sz="1200">
                  <a:solidFill>
                    <a:srgbClr val="FF0000"/>
                  </a:solidFill>
                </a:rPr>
                <a:t>项目组个人承诺书</a:t>
              </a:r>
            </a:p>
          </p:txBody>
        </p:sp>
        <p:sp>
          <p:nvSpPr>
            <p:cNvPr id="3997754" name="Rectangle 59"/>
            <p:cNvSpPr>
              <a:spLocks noChangeArrowheads="1"/>
            </p:cNvSpPr>
            <p:nvPr/>
          </p:nvSpPr>
          <p:spPr bwMode="auto">
            <a:xfrm>
              <a:off x="3216" y="1200"/>
              <a:ext cx="594" cy="140"/>
            </a:xfrm>
            <a:prstGeom prst="rect">
              <a:avLst/>
            </a:prstGeom>
            <a:noFill/>
            <a:ln w="9525">
              <a:noFill/>
              <a:miter lim="800000"/>
              <a:headEnd/>
              <a:tailEnd/>
            </a:ln>
          </p:spPr>
          <p:txBody>
            <a:bodyPr wrap="none" lIns="90000" tIns="46800" rIns="90000" bIns="46800">
              <a:spAutoFit/>
            </a:bodyPr>
            <a:lstStyle/>
            <a:p>
              <a:r>
                <a:rPr lang="zh-CN" altLang="en-US" sz="1200">
                  <a:solidFill>
                    <a:srgbClr val="FF0000"/>
                  </a:solidFill>
                </a:rPr>
                <a:t>委托合同书</a:t>
              </a:r>
            </a:p>
          </p:txBody>
        </p:sp>
        <p:sp>
          <p:nvSpPr>
            <p:cNvPr id="3997755" name="AutoShape 60"/>
            <p:cNvSpPr>
              <a:spLocks noChangeArrowheads="1"/>
            </p:cNvSpPr>
            <p:nvPr/>
          </p:nvSpPr>
          <p:spPr bwMode="auto">
            <a:xfrm>
              <a:off x="528" y="1104"/>
              <a:ext cx="2688" cy="1824"/>
            </a:xfrm>
            <a:prstGeom prst="roundRect">
              <a:avLst>
                <a:gd name="adj" fmla="val 16667"/>
              </a:avLst>
            </a:prstGeom>
            <a:noFill/>
            <a:ln w="19050">
              <a:solidFill>
                <a:srgbClr val="0000FF"/>
              </a:solidFill>
              <a:prstDash val="sysDot"/>
              <a:round/>
              <a:headEnd/>
              <a:tailEnd/>
            </a:ln>
          </p:spPr>
          <p:txBody>
            <a:bodyPr lIns="90000" tIns="46800" rIns="90000" bIns="46800" anchor="ctr">
              <a:spAutoFit/>
            </a:bodyPr>
            <a:lstStyle/>
            <a:p>
              <a:pPr algn="ctr"/>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0548" name="Rectangle 2"/>
          <p:cNvSpPr>
            <a:spLocks noGrp="1" noChangeArrowheads="1"/>
          </p:cNvSpPr>
          <p:nvPr>
            <p:ph type="title"/>
          </p:nvPr>
        </p:nvSpPr>
        <p:spPr>
          <a:xfrm>
            <a:off x="587375" y="87313"/>
            <a:ext cx="8305800" cy="533400"/>
          </a:xfrm>
        </p:spPr>
        <p:txBody>
          <a:bodyPr/>
          <a:lstStyle/>
          <a:p>
            <a:pPr eaLnBrk="1" hangingPunct="1"/>
            <a:r>
              <a:rPr lang="zh-CN" altLang="en-US" smtClean="0"/>
              <a:t>按层次管理和监控项目</a:t>
            </a:r>
          </a:p>
        </p:txBody>
      </p:sp>
      <p:graphicFrame>
        <p:nvGraphicFramePr>
          <p:cNvPr id="3820547" name="Object 3"/>
          <p:cNvGraphicFramePr>
            <a:graphicFrameLocks noChangeAspect="1"/>
          </p:cNvGraphicFramePr>
          <p:nvPr/>
        </p:nvGraphicFramePr>
        <p:xfrm>
          <a:off x="77788" y="1341438"/>
          <a:ext cx="8951912" cy="3074987"/>
        </p:xfrm>
        <a:graphic>
          <a:graphicData uri="http://schemas.openxmlformats.org/presentationml/2006/ole">
            <mc:AlternateContent xmlns:mc="http://schemas.openxmlformats.org/markup-compatibility/2006">
              <mc:Choice xmlns:v="urn:schemas-microsoft-com:vml" Requires="v">
                <p:oleObj spid="_x0000_s3820551" name="绘图" r:id="rId3" imgW="2192400" imgH="730800" progId="">
                  <p:embed/>
                </p:oleObj>
              </mc:Choice>
              <mc:Fallback>
                <p:oleObj name="绘图" r:id="rId3" imgW="2192400" imgH="730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8" y="1341438"/>
                        <a:ext cx="8951912" cy="307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6821" name="Rectangle 2"/>
          <p:cNvSpPr>
            <a:spLocks noGrp="1" noChangeArrowheads="1"/>
          </p:cNvSpPr>
          <p:nvPr>
            <p:ph type="title"/>
          </p:nvPr>
        </p:nvSpPr>
        <p:spPr/>
        <p:txBody>
          <a:bodyPr/>
          <a:lstStyle/>
          <a:p>
            <a:pPr eaLnBrk="1" hangingPunct="1"/>
            <a:r>
              <a:rPr lang="zh-CN" altLang="en-US" smtClean="0"/>
              <a:t>目录</a:t>
            </a:r>
          </a:p>
        </p:txBody>
      </p:sp>
      <p:sp>
        <p:nvSpPr>
          <p:cNvPr id="3746822" name="Text Box 3"/>
          <p:cNvSpPr txBox="1">
            <a:spLocks noChangeArrowheads="1"/>
          </p:cNvSpPr>
          <p:nvPr/>
        </p:nvSpPr>
        <p:spPr bwMode="auto">
          <a:xfrm>
            <a:off x="1979613" y="1196975"/>
            <a:ext cx="6408737" cy="3013075"/>
          </a:xfrm>
          <a:prstGeom prst="rect">
            <a:avLst/>
          </a:prstGeom>
          <a:noFill/>
          <a:ln w="9525">
            <a:noFill/>
            <a:miter lim="800000"/>
            <a:headEnd/>
            <a:tailEnd/>
          </a:ln>
        </p:spPr>
        <p:txBody>
          <a:bodyPr>
            <a:spAutoFit/>
          </a:bodyPr>
          <a:lstStyle/>
          <a:p>
            <a:pPr marL="609600" indent="-609600">
              <a:lnSpc>
                <a:spcPct val="120000"/>
              </a:lnSpc>
              <a:spcBef>
                <a:spcPct val="50000"/>
              </a:spcBef>
              <a:buFontTx/>
              <a:buAutoNum type="ea1JpnChsDbPeriod"/>
            </a:pPr>
            <a:r>
              <a:rPr lang="en-US" altLang="zh-CN" sz="2400" b="1">
                <a:solidFill>
                  <a:srgbClr val="FF0000"/>
                </a:solidFill>
                <a:latin typeface="黑体" pitchFamily="2" charset="-122"/>
                <a:ea typeface="黑体" pitchFamily="2" charset="-122"/>
              </a:rPr>
              <a:t>IPD</a:t>
            </a:r>
            <a:r>
              <a:rPr lang="zh-CN" altLang="en-US" sz="2400" b="1">
                <a:solidFill>
                  <a:srgbClr val="FF0000"/>
                </a:solidFill>
                <a:latin typeface="黑体" pitchFamily="2" charset="-122"/>
                <a:ea typeface="黑体" pitchFamily="2" charset="-122"/>
              </a:rPr>
              <a:t>简介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结构化端到端的流程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研发体系的流程关系</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产品开发流程各阶段关键活动介绍</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流程管理的角色与职责</a:t>
            </a:r>
          </a:p>
        </p:txBody>
      </p:sp>
      <p:graphicFrame>
        <p:nvGraphicFramePr>
          <p:cNvPr id="3746820" name="Object 4"/>
          <p:cNvGraphicFramePr>
            <a:graphicFrameLocks noChangeAspect="1"/>
          </p:cNvGraphicFramePr>
          <p:nvPr/>
        </p:nvGraphicFramePr>
        <p:xfrm>
          <a:off x="1042988" y="1412875"/>
          <a:ext cx="866775" cy="349250"/>
        </p:xfrm>
        <a:graphic>
          <a:graphicData uri="http://schemas.openxmlformats.org/presentationml/2006/ole">
            <mc:AlternateContent xmlns:mc="http://schemas.openxmlformats.org/markup-compatibility/2006">
              <mc:Choice xmlns:v="urn:schemas-microsoft-com:vml" Requires="v">
                <p:oleObj spid="_x0000_s3746824" name="绘图" r:id="rId4" imgW="954000" imgH="349200" progId="">
                  <p:embed/>
                </p:oleObj>
              </mc:Choice>
              <mc:Fallback>
                <p:oleObj name="绘图" r:id="rId4" imgW="954000" imgH="349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412875"/>
                        <a:ext cx="8667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9745" name="Text Box 2"/>
          <p:cNvSpPr txBox="1">
            <a:spLocks noChangeArrowheads="1"/>
          </p:cNvSpPr>
          <p:nvPr/>
        </p:nvSpPr>
        <p:spPr bwMode="auto">
          <a:xfrm>
            <a:off x="588963" y="188913"/>
            <a:ext cx="4343400" cy="457200"/>
          </a:xfrm>
          <a:prstGeom prst="rect">
            <a:avLst/>
          </a:prstGeom>
          <a:noFill/>
          <a:ln w="9525" algn="ctr">
            <a:noFill/>
            <a:miter lim="800000"/>
            <a:headEnd/>
            <a:tailEnd/>
          </a:ln>
        </p:spPr>
        <p:txBody>
          <a:bodyPr anchor="ctr"/>
          <a:lstStyle/>
          <a:p>
            <a:r>
              <a:rPr lang="en-US" altLang="zh-CN" sz="2600" b="1">
                <a:solidFill>
                  <a:srgbClr val="000099"/>
                </a:solidFill>
                <a:latin typeface="Arial" charset="0"/>
                <a:ea typeface="黑体" pitchFamily="2" charset="-122"/>
              </a:rPr>
              <a:t>IPD</a:t>
            </a:r>
            <a:r>
              <a:rPr lang="zh-CN" altLang="en-US" sz="2600" b="1">
                <a:solidFill>
                  <a:srgbClr val="000099"/>
                </a:solidFill>
                <a:latin typeface="Arial" charset="0"/>
                <a:ea typeface="黑体" pitchFamily="2" charset="-122"/>
              </a:rPr>
              <a:t>流程的层次结构定义</a:t>
            </a:r>
          </a:p>
        </p:txBody>
      </p:sp>
      <p:sp>
        <p:nvSpPr>
          <p:cNvPr id="3999746" name="AutoShape 3"/>
          <p:cNvSpPr>
            <a:spLocks noChangeArrowheads="1"/>
          </p:cNvSpPr>
          <p:nvPr/>
        </p:nvSpPr>
        <p:spPr bwMode="auto">
          <a:xfrm>
            <a:off x="2362200" y="931863"/>
            <a:ext cx="3886200" cy="2522537"/>
          </a:xfrm>
          <a:prstGeom prst="triangle">
            <a:avLst>
              <a:gd name="adj" fmla="val 49602"/>
            </a:avLst>
          </a:prstGeom>
          <a:solidFill>
            <a:srgbClr val="CCCCFF"/>
          </a:solidFill>
          <a:ln w="9525">
            <a:solidFill>
              <a:schemeClr val="tx1"/>
            </a:solidFill>
            <a:miter lim="800000"/>
            <a:headEnd/>
            <a:tailEnd/>
          </a:ln>
        </p:spPr>
        <p:txBody>
          <a:bodyPr wrap="none" anchor="ctr"/>
          <a:lstStyle/>
          <a:p>
            <a:pPr algn="ctr"/>
            <a:endParaRPr lang="zh-CN" altLang="en-US"/>
          </a:p>
        </p:txBody>
      </p:sp>
      <p:sp>
        <p:nvSpPr>
          <p:cNvPr id="3999747" name="Line 4"/>
          <p:cNvSpPr>
            <a:spLocks noChangeShapeType="1"/>
          </p:cNvSpPr>
          <p:nvPr/>
        </p:nvSpPr>
        <p:spPr bwMode="auto">
          <a:xfrm>
            <a:off x="3659188" y="1765300"/>
            <a:ext cx="1279525" cy="0"/>
          </a:xfrm>
          <a:prstGeom prst="line">
            <a:avLst/>
          </a:prstGeom>
          <a:noFill/>
          <a:ln w="9525">
            <a:solidFill>
              <a:schemeClr val="tx1"/>
            </a:solidFill>
            <a:round/>
            <a:headEnd/>
            <a:tailEnd/>
          </a:ln>
        </p:spPr>
        <p:txBody>
          <a:bodyPr/>
          <a:lstStyle/>
          <a:p>
            <a:endParaRPr lang="zh-CN" altLang="en-US"/>
          </a:p>
        </p:txBody>
      </p:sp>
      <p:sp>
        <p:nvSpPr>
          <p:cNvPr id="3999748" name="Line 5"/>
          <p:cNvSpPr>
            <a:spLocks noChangeShapeType="1"/>
          </p:cNvSpPr>
          <p:nvPr/>
        </p:nvSpPr>
        <p:spPr bwMode="auto">
          <a:xfrm>
            <a:off x="2795588" y="2909888"/>
            <a:ext cx="3022600" cy="0"/>
          </a:xfrm>
          <a:prstGeom prst="line">
            <a:avLst/>
          </a:prstGeom>
          <a:noFill/>
          <a:ln w="9525">
            <a:solidFill>
              <a:schemeClr val="tx1"/>
            </a:solidFill>
            <a:round/>
            <a:headEnd/>
            <a:tailEnd/>
          </a:ln>
        </p:spPr>
        <p:txBody>
          <a:bodyPr/>
          <a:lstStyle/>
          <a:p>
            <a:endParaRPr lang="zh-CN" altLang="en-US"/>
          </a:p>
        </p:txBody>
      </p:sp>
      <p:sp>
        <p:nvSpPr>
          <p:cNvPr id="3999749" name="Line 6"/>
          <p:cNvSpPr>
            <a:spLocks noChangeShapeType="1"/>
          </p:cNvSpPr>
          <p:nvPr/>
        </p:nvSpPr>
        <p:spPr bwMode="auto">
          <a:xfrm>
            <a:off x="3209925" y="2330450"/>
            <a:ext cx="2190750" cy="0"/>
          </a:xfrm>
          <a:prstGeom prst="line">
            <a:avLst/>
          </a:prstGeom>
          <a:noFill/>
          <a:ln w="9525">
            <a:solidFill>
              <a:schemeClr val="tx1"/>
            </a:solidFill>
            <a:round/>
            <a:headEnd/>
            <a:tailEnd/>
          </a:ln>
        </p:spPr>
        <p:txBody>
          <a:bodyPr/>
          <a:lstStyle/>
          <a:p>
            <a:endParaRPr lang="zh-CN" altLang="en-US"/>
          </a:p>
        </p:txBody>
      </p:sp>
      <p:sp>
        <p:nvSpPr>
          <p:cNvPr id="3999750" name="Text Box 7"/>
          <p:cNvSpPr txBox="1">
            <a:spLocks noChangeArrowheads="1"/>
          </p:cNvSpPr>
          <p:nvPr/>
        </p:nvSpPr>
        <p:spPr bwMode="auto">
          <a:xfrm>
            <a:off x="3732213" y="1122363"/>
            <a:ext cx="1200150" cy="581025"/>
          </a:xfrm>
          <a:prstGeom prst="rect">
            <a:avLst/>
          </a:prstGeom>
          <a:noFill/>
          <a:ln w="9525">
            <a:noFill/>
            <a:miter lim="800000"/>
            <a:headEnd/>
            <a:tailEnd/>
          </a:ln>
        </p:spPr>
        <p:txBody>
          <a:bodyPr wrap="none">
            <a:spAutoFit/>
          </a:bodyPr>
          <a:lstStyle/>
          <a:p>
            <a:pPr algn="ctr"/>
            <a:r>
              <a:rPr lang="en-US" altLang="zh-CN" sz="1600">
                <a:latin typeface="宋体" pitchFamily="2" charset="-122"/>
              </a:rPr>
              <a:t>IPD</a:t>
            </a:r>
          </a:p>
          <a:p>
            <a:pPr algn="ctr"/>
            <a:r>
              <a:rPr lang="zh-CN" altLang="en-US" sz="1600">
                <a:latin typeface="宋体" pitchFamily="2" charset="-122"/>
              </a:rPr>
              <a:t>流程袖珍卡</a:t>
            </a:r>
          </a:p>
        </p:txBody>
      </p:sp>
      <p:sp>
        <p:nvSpPr>
          <p:cNvPr id="3999751" name="Text Box 8"/>
          <p:cNvSpPr txBox="1">
            <a:spLocks noChangeArrowheads="1"/>
          </p:cNvSpPr>
          <p:nvPr/>
        </p:nvSpPr>
        <p:spPr bwMode="auto">
          <a:xfrm>
            <a:off x="3348038" y="1841500"/>
            <a:ext cx="1911350" cy="336550"/>
          </a:xfrm>
          <a:prstGeom prst="rect">
            <a:avLst/>
          </a:prstGeom>
          <a:noFill/>
          <a:ln w="9525">
            <a:noFill/>
            <a:miter lim="800000"/>
            <a:headEnd/>
            <a:tailEnd/>
          </a:ln>
        </p:spPr>
        <p:txBody>
          <a:bodyPr wrap="none">
            <a:spAutoFit/>
          </a:bodyPr>
          <a:lstStyle/>
          <a:p>
            <a:r>
              <a:rPr lang="en-US" altLang="zh-CN" sz="1600">
                <a:latin typeface="宋体" pitchFamily="2" charset="-122"/>
              </a:rPr>
              <a:t>6</a:t>
            </a:r>
            <a:r>
              <a:rPr lang="zh-CN" altLang="en-US" sz="1600">
                <a:latin typeface="宋体" pitchFamily="2" charset="-122"/>
              </a:rPr>
              <a:t>个阶段及步骤流程</a:t>
            </a:r>
          </a:p>
        </p:txBody>
      </p:sp>
      <p:sp>
        <p:nvSpPr>
          <p:cNvPr id="3999752" name="Text Box 9"/>
          <p:cNvSpPr txBox="1">
            <a:spLocks noChangeArrowheads="1"/>
          </p:cNvSpPr>
          <p:nvPr/>
        </p:nvSpPr>
        <p:spPr bwMode="auto">
          <a:xfrm>
            <a:off x="3132138" y="2395538"/>
            <a:ext cx="2419350" cy="336550"/>
          </a:xfrm>
          <a:prstGeom prst="rect">
            <a:avLst/>
          </a:prstGeom>
          <a:noFill/>
          <a:ln w="9525">
            <a:noFill/>
            <a:miter lim="800000"/>
            <a:headEnd/>
            <a:tailEnd/>
          </a:ln>
        </p:spPr>
        <p:txBody>
          <a:bodyPr wrap="none">
            <a:spAutoFit/>
          </a:bodyPr>
          <a:lstStyle/>
          <a:p>
            <a:r>
              <a:rPr lang="en-US" altLang="zh-CN" sz="1600">
                <a:latin typeface="宋体" pitchFamily="2" charset="-122"/>
              </a:rPr>
              <a:t>17</a:t>
            </a:r>
            <a:r>
              <a:rPr lang="zh-CN" altLang="en-US" sz="1600">
                <a:latin typeface="宋体" pitchFamily="2" charset="-122"/>
              </a:rPr>
              <a:t>个面向对象的支持流程</a:t>
            </a:r>
          </a:p>
        </p:txBody>
      </p:sp>
      <p:sp>
        <p:nvSpPr>
          <p:cNvPr id="3999753" name="Text Box 10"/>
          <p:cNvSpPr txBox="1">
            <a:spLocks noChangeArrowheads="1"/>
          </p:cNvSpPr>
          <p:nvPr/>
        </p:nvSpPr>
        <p:spPr bwMode="auto">
          <a:xfrm>
            <a:off x="3709988" y="2946400"/>
            <a:ext cx="995362" cy="336550"/>
          </a:xfrm>
          <a:prstGeom prst="rect">
            <a:avLst/>
          </a:prstGeom>
          <a:noFill/>
          <a:ln w="9525">
            <a:noFill/>
            <a:miter lim="800000"/>
            <a:headEnd/>
            <a:tailEnd/>
          </a:ln>
        </p:spPr>
        <p:txBody>
          <a:bodyPr wrap="none">
            <a:spAutoFit/>
          </a:bodyPr>
          <a:lstStyle/>
          <a:p>
            <a:r>
              <a:rPr lang="zh-CN" altLang="en-US" sz="1600">
                <a:latin typeface="宋体" pitchFamily="2" charset="-122"/>
              </a:rPr>
              <a:t>文档模板</a:t>
            </a:r>
          </a:p>
        </p:txBody>
      </p:sp>
      <p:sp>
        <p:nvSpPr>
          <p:cNvPr id="3999754" name="Text Box 11"/>
          <p:cNvSpPr txBox="1">
            <a:spLocks noChangeArrowheads="1"/>
          </p:cNvSpPr>
          <p:nvPr/>
        </p:nvSpPr>
        <p:spPr bwMode="auto">
          <a:xfrm>
            <a:off x="1825625" y="3597275"/>
            <a:ext cx="1873250" cy="304800"/>
          </a:xfrm>
          <a:prstGeom prst="rect">
            <a:avLst/>
          </a:prstGeom>
          <a:noFill/>
          <a:ln w="9525">
            <a:noFill/>
            <a:miter lim="800000"/>
            <a:headEnd/>
            <a:tailEnd/>
          </a:ln>
        </p:spPr>
        <p:txBody>
          <a:bodyPr wrap="none">
            <a:spAutoFit/>
          </a:bodyPr>
          <a:lstStyle/>
          <a:p>
            <a:r>
              <a:rPr lang="en-US" altLang="zh-CN" sz="1400">
                <a:latin typeface="宋体" pitchFamily="2" charset="-122"/>
              </a:rPr>
              <a:t>6</a:t>
            </a:r>
            <a:r>
              <a:rPr lang="zh-CN" altLang="en-US" sz="1400">
                <a:latin typeface="宋体" pitchFamily="2" charset="-122"/>
              </a:rPr>
              <a:t>个阶段及步骤流程：</a:t>
            </a:r>
          </a:p>
        </p:txBody>
      </p:sp>
      <p:sp>
        <p:nvSpPr>
          <p:cNvPr id="3999755" name="Text Box 12"/>
          <p:cNvSpPr txBox="1">
            <a:spLocks noChangeArrowheads="1"/>
          </p:cNvSpPr>
          <p:nvPr/>
        </p:nvSpPr>
        <p:spPr bwMode="auto">
          <a:xfrm>
            <a:off x="1804988" y="3883025"/>
            <a:ext cx="2762250" cy="1625600"/>
          </a:xfrm>
          <a:prstGeom prst="rect">
            <a:avLst/>
          </a:prstGeom>
          <a:noFill/>
          <a:ln w="9525">
            <a:noFill/>
            <a:miter lim="800000"/>
            <a:headEnd/>
            <a:tailEnd/>
          </a:ln>
        </p:spPr>
        <p:txBody>
          <a:bodyPr wrap="none">
            <a:spAutoFit/>
          </a:bodyPr>
          <a:lstStyle/>
          <a:p>
            <a:pPr>
              <a:lnSpc>
                <a:spcPct val="120000"/>
              </a:lnSpc>
            </a:pPr>
            <a:r>
              <a:rPr lang="en-US" altLang="zh-CN" sz="1400">
                <a:latin typeface="宋体" pitchFamily="2" charset="-122"/>
              </a:rPr>
              <a:t>PP001    </a:t>
            </a:r>
            <a:r>
              <a:rPr lang="zh-CN" altLang="en-US" sz="1400">
                <a:latin typeface="宋体" pitchFamily="2" charset="-122"/>
              </a:rPr>
              <a:t>概念阶段流程</a:t>
            </a:r>
          </a:p>
          <a:p>
            <a:pPr>
              <a:lnSpc>
                <a:spcPct val="120000"/>
              </a:lnSpc>
            </a:pPr>
            <a:r>
              <a:rPr lang="en-US" altLang="zh-CN" sz="1400">
                <a:latin typeface="宋体" pitchFamily="2" charset="-122"/>
              </a:rPr>
              <a:t>PP002    </a:t>
            </a:r>
            <a:r>
              <a:rPr lang="zh-CN" altLang="en-US" sz="1400">
                <a:latin typeface="宋体" pitchFamily="2" charset="-122"/>
              </a:rPr>
              <a:t>计划阶段流程</a:t>
            </a:r>
          </a:p>
          <a:p>
            <a:pPr>
              <a:lnSpc>
                <a:spcPct val="120000"/>
              </a:lnSpc>
            </a:pPr>
            <a:r>
              <a:rPr lang="en-US" altLang="zh-CN" sz="1400">
                <a:latin typeface="宋体" pitchFamily="2" charset="-122"/>
              </a:rPr>
              <a:t>PP003    </a:t>
            </a:r>
            <a:r>
              <a:rPr lang="zh-CN" altLang="en-US" sz="1400">
                <a:latin typeface="宋体" pitchFamily="2" charset="-122"/>
              </a:rPr>
              <a:t>开发阶段流程</a:t>
            </a:r>
          </a:p>
          <a:p>
            <a:pPr>
              <a:lnSpc>
                <a:spcPct val="120000"/>
              </a:lnSpc>
            </a:pPr>
            <a:r>
              <a:rPr lang="en-US" altLang="zh-CN" sz="1400">
                <a:latin typeface="宋体" pitchFamily="2" charset="-122"/>
              </a:rPr>
              <a:t>PP004    </a:t>
            </a:r>
            <a:r>
              <a:rPr lang="zh-CN" altLang="en-US" sz="1400">
                <a:latin typeface="宋体" pitchFamily="2" charset="-122"/>
              </a:rPr>
              <a:t>验证阶段流程</a:t>
            </a:r>
          </a:p>
          <a:p>
            <a:pPr>
              <a:lnSpc>
                <a:spcPct val="120000"/>
              </a:lnSpc>
            </a:pPr>
            <a:r>
              <a:rPr lang="en-US" altLang="zh-CN" sz="1400">
                <a:latin typeface="宋体" pitchFamily="2" charset="-122"/>
              </a:rPr>
              <a:t>PP005    </a:t>
            </a:r>
            <a:r>
              <a:rPr lang="zh-CN" altLang="en-US" sz="1400">
                <a:latin typeface="宋体" pitchFamily="2" charset="-122"/>
              </a:rPr>
              <a:t>发布阶段流程</a:t>
            </a:r>
          </a:p>
          <a:p>
            <a:pPr>
              <a:lnSpc>
                <a:spcPct val="120000"/>
              </a:lnSpc>
            </a:pPr>
            <a:r>
              <a:rPr lang="en-US" altLang="zh-CN" sz="1400">
                <a:latin typeface="宋体" pitchFamily="2" charset="-122"/>
              </a:rPr>
              <a:t>PP006    </a:t>
            </a:r>
            <a:r>
              <a:rPr lang="zh-CN" altLang="en-US" sz="1400">
                <a:latin typeface="宋体" pitchFamily="2" charset="-122"/>
              </a:rPr>
              <a:t>产品生命周期管理流程</a:t>
            </a:r>
          </a:p>
        </p:txBody>
      </p:sp>
      <p:sp>
        <p:nvSpPr>
          <p:cNvPr id="3999756" name="Text Box 13"/>
          <p:cNvSpPr txBox="1">
            <a:spLocks noChangeArrowheads="1"/>
          </p:cNvSpPr>
          <p:nvPr/>
        </p:nvSpPr>
        <p:spPr bwMode="auto">
          <a:xfrm>
            <a:off x="4999038" y="3524250"/>
            <a:ext cx="2317750" cy="304800"/>
          </a:xfrm>
          <a:prstGeom prst="rect">
            <a:avLst/>
          </a:prstGeom>
          <a:noFill/>
          <a:ln w="9525">
            <a:noFill/>
            <a:miter lim="800000"/>
            <a:headEnd/>
            <a:tailEnd/>
          </a:ln>
        </p:spPr>
        <p:txBody>
          <a:bodyPr wrap="none">
            <a:spAutoFit/>
          </a:bodyPr>
          <a:lstStyle/>
          <a:p>
            <a:r>
              <a:rPr lang="en-US" altLang="zh-CN" sz="1400">
                <a:latin typeface="宋体" pitchFamily="2" charset="-122"/>
              </a:rPr>
              <a:t>17</a:t>
            </a:r>
            <a:r>
              <a:rPr lang="zh-CN" altLang="en-US" sz="1400">
                <a:latin typeface="宋体" pitchFamily="2" charset="-122"/>
              </a:rPr>
              <a:t>个面向对象的支持流程：</a:t>
            </a:r>
          </a:p>
        </p:txBody>
      </p:sp>
      <p:sp>
        <p:nvSpPr>
          <p:cNvPr id="3999757" name="Text Box 14"/>
          <p:cNvSpPr txBox="1">
            <a:spLocks noChangeArrowheads="1"/>
          </p:cNvSpPr>
          <p:nvPr/>
        </p:nvSpPr>
        <p:spPr bwMode="auto">
          <a:xfrm>
            <a:off x="4953000" y="3811588"/>
            <a:ext cx="1962150" cy="2425700"/>
          </a:xfrm>
          <a:prstGeom prst="rect">
            <a:avLst/>
          </a:prstGeom>
          <a:noFill/>
          <a:ln w="9525">
            <a:noFill/>
            <a:miter lim="800000"/>
            <a:headEnd/>
            <a:tailEnd/>
          </a:ln>
        </p:spPr>
        <p:txBody>
          <a:bodyPr wrap="none">
            <a:spAutoFit/>
          </a:bodyPr>
          <a:lstStyle/>
          <a:p>
            <a:pPr>
              <a:lnSpc>
                <a:spcPct val="110000"/>
              </a:lnSpc>
            </a:pPr>
            <a:r>
              <a:rPr lang="en-US" altLang="zh-CN" sz="1400">
                <a:latin typeface="宋体" pitchFamily="2" charset="-122"/>
              </a:rPr>
              <a:t> SP001 </a:t>
            </a:r>
            <a:r>
              <a:rPr lang="zh-CN" altLang="en-US" sz="1400">
                <a:latin typeface="宋体" pitchFamily="2" charset="-122"/>
              </a:rPr>
              <a:t>决策评审流程</a:t>
            </a:r>
          </a:p>
          <a:p>
            <a:pPr>
              <a:lnSpc>
                <a:spcPct val="110000"/>
              </a:lnSpc>
            </a:pPr>
            <a:r>
              <a:rPr lang="zh-CN" altLang="en-US" sz="1400">
                <a:latin typeface="宋体" pitchFamily="2" charset="-122"/>
              </a:rPr>
              <a:t> </a:t>
            </a:r>
            <a:r>
              <a:rPr lang="en-US" altLang="zh-CN" sz="1400">
                <a:latin typeface="宋体" pitchFamily="2" charset="-122"/>
              </a:rPr>
              <a:t>SP002 </a:t>
            </a:r>
            <a:r>
              <a:rPr lang="zh-CN" altLang="en-US" sz="1400">
                <a:latin typeface="宋体" pitchFamily="2" charset="-122"/>
              </a:rPr>
              <a:t>技术评审流程</a:t>
            </a:r>
          </a:p>
          <a:p>
            <a:pPr>
              <a:lnSpc>
                <a:spcPct val="110000"/>
              </a:lnSpc>
            </a:pPr>
            <a:r>
              <a:rPr lang="zh-CN" altLang="en-US" sz="1400">
                <a:latin typeface="宋体" pitchFamily="2" charset="-122"/>
              </a:rPr>
              <a:t> </a:t>
            </a:r>
            <a:r>
              <a:rPr lang="en-US" altLang="zh-CN" sz="1400">
                <a:latin typeface="宋体" pitchFamily="2" charset="-122"/>
              </a:rPr>
              <a:t>SP003 </a:t>
            </a:r>
            <a:r>
              <a:rPr lang="zh-CN" altLang="en-US" sz="1400">
                <a:latin typeface="宋体" pitchFamily="2" charset="-122"/>
              </a:rPr>
              <a:t>项目管理流程</a:t>
            </a:r>
          </a:p>
          <a:p>
            <a:pPr>
              <a:lnSpc>
                <a:spcPct val="110000"/>
              </a:lnSpc>
            </a:pPr>
            <a:r>
              <a:rPr lang="zh-CN" altLang="en-US" sz="1400">
                <a:latin typeface="宋体" pitchFamily="2" charset="-122"/>
              </a:rPr>
              <a:t> </a:t>
            </a:r>
            <a:r>
              <a:rPr lang="en-US" altLang="zh-CN" sz="1400">
                <a:latin typeface="宋体" pitchFamily="2" charset="-122"/>
              </a:rPr>
              <a:t>SP004 </a:t>
            </a:r>
            <a:r>
              <a:rPr lang="zh-CN" altLang="en-US" sz="1400">
                <a:latin typeface="宋体" pitchFamily="2" charset="-122"/>
              </a:rPr>
              <a:t>财务管理流程 </a:t>
            </a:r>
          </a:p>
          <a:p>
            <a:pPr>
              <a:lnSpc>
                <a:spcPct val="110000"/>
              </a:lnSpc>
            </a:pPr>
            <a:r>
              <a:rPr lang="zh-CN" altLang="en-US" sz="1400">
                <a:latin typeface="宋体" pitchFamily="2" charset="-122"/>
              </a:rPr>
              <a:t> </a:t>
            </a:r>
            <a:r>
              <a:rPr lang="en-US" altLang="zh-CN" sz="1400">
                <a:latin typeface="宋体" pitchFamily="2" charset="-122"/>
              </a:rPr>
              <a:t>SP005 </a:t>
            </a:r>
            <a:r>
              <a:rPr lang="zh-CN" altLang="en-US" sz="1400">
                <a:latin typeface="宋体" pitchFamily="2" charset="-122"/>
              </a:rPr>
              <a:t>质量管理流程 </a:t>
            </a:r>
          </a:p>
          <a:p>
            <a:pPr>
              <a:lnSpc>
                <a:spcPct val="110000"/>
              </a:lnSpc>
            </a:pPr>
            <a:r>
              <a:rPr lang="zh-CN" altLang="en-US" sz="1400">
                <a:latin typeface="宋体" pitchFamily="2" charset="-122"/>
              </a:rPr>
              <a:t> </a:t>
            </a:r>
            <a:r>
              <a:rPr lang="en-US" altLang="zh-CN" sz="1400">
                <a:latin typeface="宋体" pitchFamily="2" charset="-122"/>
              </a:rPr>
              <a:t>SP006 </a:t>
            </a:r>
            <a:r>
              <a:rPr lang="zh-CN" altLang="en-US" sz="1400">
                <a:latin typeface="宋体" pitchFamily="2" charset="-122"/>
              </a:rPr>
              <a:t>系统工程流程</a:t>
            </a:r>
          </a:p>
          <a:p>
            <a:pPr>
              <a:lnSpc>
                <a:spcPct val="110000"/>
              </a:lnSpc>
            </a:pPr>
            <a:r>
              <a:rPr lang="zh-CN" altLang="en-US" sz="1400">
                <a:latin typeface="宋体" pitchFamily="2" charset="-122"/>
              </a:rPr>
              <a:t> </a:t>
            </a:r>
            <a:r>
              <a:rPr lang="en-US" altLang="zh-CN" sz="1400">
                <a:latin typeface="宋体" pitchFamily="2" charset="-122"/>
              </a:rPr>
              <a:t>SP007 </a:t>
            </a:r>
            <a:r>
              <a:rPr lang="zh-CN" altLang="en-US" sz="1400">
                <a:latin typeface="宋体" pitchFamily="2" charset="-122"/>
              </a:rPr>
              <a:t>硬件开发流程</a:t>
            </a:r>
          </a:p>
          <a:p>
            <a:pPr>
              <a:lnSpc>
                <a:spcPct val="110000"/>
              </a:lnSpc>
            </a:pPr>
            <a:r>
              <a:rPr lang="zh-CN" altLang="en-US" sz="1400">
                <a:latin typeface="宋体" pitchFamily="2" charset="-122"/>
              </a:rPr>
              <a:t> </a:t>
            </a:r>
            <a:r>
              <a:rPr lang="en-US" altLang="zh-CN" sz="1400">
                <a:latin typeface="宋体" pitchFamily="2" charset="-122"/>
              </a:rPr>
              <a:t>SP008 </a:t>
            </a:r>
            <a:r>
              <a:rPr lang="zh-CN" altLang="en-US" sz="1400">
                <a:latin typeface="宋体" pitchFamily="2" charset="-122"/>
              </a:rPr>
              <a:t>软件开发流程</a:t>
            </a:r>
          </a:p>
          <a:p>
            <a:pPr>
              <a:lnSpc>
                <a:spcPct val="110000"/>
              </a:lnSpc>
            </a:pPr>
            <a:r>
              <a:rPr lang="zh-CN" altLang="en-US" sz="1400">
                <a:latin typeface="宋体" pitchFamily="2" charset="-122"/>
              </a:rPr>
              <a:t> </a:t>
            </a:r>
            <a:r>
              <a:rPr lang="en-US" altLang="zh-CN" sz="1400">
                <a:latin typeface="宋体" pitchFamily="2" charset="-122"/>
              </a:rPr>
              <a:t>SP009 </a:t>
            </a:r>
            <a:r>
              <a:rPr lang="zh-CN" altLang="en-US" sz="1400">
                <a:latin typeface="宋体" pitchFamily="2" charset="-122"/>
              </a:rPr>
              <a:t>结构开发流程</a:t>
            </a:r>
          </a:p>
          <a:p>
            <a:pPr>
              <a:lnSpc>
                <a:spcPct val="110000"/>
              </a:lnSpc>
            </a:pPr>
            <a:r>
              <a:rPr lang="zh-CN" altLang="en-US" sz="1400">
                <a:latin typeface="宋体" pitchFamily="2" charset="-122"/>
              </a:rPr>
              <a:t> </a:t>
            </a:r>
            <a:r>
              <a:rPr lang="en-US" altLang="zh-CN" sz="1400">
                <a:latin typeface="宋体" pitchFamily="2" charset="-122"/>
              </a:rPr>
              <a:t>SP010 </a:t>
            </a:r>
            <a:r>
              <a:rPr lang="zh-CN" altLang="en-US" sz="1400">
                <a:latin typeface="宋体" pitchFamily="2" charset="-122"/>
              </a:rPr>
              <a:t>工业设计流程</a:t>
            </a:r>
          </a:p>
        </p:txBody>
      </p:sp>
      <p:sp>
        <p:nvSpPr>
          <p:cNvPr id="3999758" name="AutoShape 15"/>
          <p:cNvSpPr>
            <a:spLocks/>
          </p:cNvSpPr>
          <p:nvPr/>
        </p:nvSpPr>
        <p:spPr bwMode="auto">
          <a:xfrm>
            <a:off x="304800" y="1092200"/>
            <a:ext cx="2438400" cy="1447800"/>
          </a:xfrm>
          <a:prstGeom prst="accentCallout1">
            <a:avLst>
              <a:gd name="adj1" fmla="val 7894"/>
              <a:gd name="adj2" fmla="val 103125"/>
              <a:gd name="adj3" fmla="val 64912"/>
              <a:gd name="adj4" fmla="val 136981"/>
            </a:avLst>
          </a:prstGeom>
          <a:solidFill>
            <a:srgbClr val="FFCCFF"/>
          </a:solidFill>
          <a:ln w="9525">
            <a:solidFill>
              <a:schemeClr val="tx1"/>
            </a:solidFill>
            <a:miter lim="800000"/>
            <a:headEnd/>
            <a:tailEnd/>
          </a:ln>
        </p:spPr>
        <p:txBody>
          <a:bodyPr anchor="ctr"/>
          <a:lstStyle/>
          <a:p>
            <a:r>
              <a:rPr kumimoji="0" lang="zh-CN" altLang="en-US" sz="1600">
                <a:latin typeface="宋体" pitchFamily="2" charset="-122"/>
              </a:rPr>
              <a:t>二级流程（面向阶段）：指导</a:t>
            </a:r>
            <a:r>
              <a:rPr kumimoji="0" lang="en-US" altLang="zh-CN" sz="1600">
                <a:latin typeface="宋体" pitchFamily="2" charset="-122"/>
              </a:rPr>
              <a:t>PDT</a:t>
            </a:r>
            <a:r>
              <a:rPr kumimoji="0" lang="zh-CN" altLang="en-US" sz="1600">
                <a:latin typeface="宋体" pitchFamily="2" charset="-122"/>
              </a:rPr>
              <a:t>对项目进行计划和管理，体现所有任务，描述任务间的依赖关系，建立流程和子流程、模板等之间的关系。</a:t>
            </a:r>
            <a:endParaRPr kumimoji="0" lang="zh-CN" altLang="en-US" sz="2000">
              <a:latin typeface="宋体" pitchFamily="2" charset="-122"/>
            </a:endParaRPr>
          </a:p>
        </p:txBody>
      </p:sp>
      <p:sp>
        <p:nvSpPr>
          <p:cNvPr id="3999759" name="AutoShape 16"/>
          <p:cNvSpPr>
            <a:spLocks/>
          </p:cNvSpPr>
          <p:nvPr/>
        </p:nvSpPr>
        <p:spPr bwMode="auto">
          <a:xfrm>
            <a:off x="5715000" y="781050"/>
            <a:ext cx="2817813" cy="847725"/>
          </a:xfrm>
          <a:prstGeom prst="accentCallout1">
            <a:avLst>
              <a:gd name="adj1" fmla="val 13481"/>
              <a:gd name="adj2" fmla="val -2704"/>
              <a:gd name="adj3" fmla="val 100000"/>
              <a:gd name="adj4" fmla="val -42366"/>
            </a:avLst>
          </a:prstGeom>
          <a:solidFill>
            <a:srgbClr val="FFCCFF"/>
          </a:solidFill>
          <a:ln w="9525">
            <a:solidFill>
              <a:schemeClr val="tx1"/>
            </a:solidFill>
            <a:miter lim="800000"/>
            <a:headEnd/>
            <a:tailEnd/>
          </a:ln>
        </p:spPr>
        <p:txBody>
          <a:bodyPr anchor="ctr"/>
          <a:lstStyle/>
          <a:p>
            <a:pPr>
              <a:spcBef>
                <a:spcPct val="50000"/>
              </a:spcBef>
            </a:pPr>
            <a:r>
              <a:rPr kumimoji="0" lang="zh-CN" altLang="en-US" sz="1600">
                <a:latin typeface="宋体" pitchFamily="2" charset="-122"/>
              </a:rPr>
              <a:t>一级流程</a:t>
            </a:r>
            <a:r>
              <a:rPr kumimoji="0" lang="en-US" altLang="zh-CN" sz="1600">
                <a:latin typeface="宋体" pitchFamily="2" charset="-122"/>
              </a:rPr>
              <a:t>(</a:t>
            </a:r>
            <a:r>
              <a:rPr kumimoji="0" lang="zh-CN" altLang="en-US" sz="1600">
                <a:latin typeface="宋体" pitchFamily="2" charset="-122"/>
              </a:rPr>
              <a:t>面向评审点的）：</a:t>
            </a:r>
          </a:p>
          <a:p>
            <a:pPr>
              <a:spcBef>
                <a:spcPct val="50000"/>
              </a:spcBef>
            </a:pPr>
            <a:r>
              <a:rPr kumimoji="0" lang="zh-CN" altLang="en-US" sz="1600">
                <a:latin typeface="宋体" pitchFamily="2" charset="-122"/>
              </a:rPr>
              <a:t>对全流程提供快速浏览，体现阶段和主要任务</a:t>
            </a:r>
          </a:p>
        </p:txBody>
      </p:sp>
      <p:sp>
        <p:nvSpPr>
          <p:cNvPr id="3999760" name="AutoShape 17"/>
          <p:cNvSpPr>
            <a:spLocks/>
          </p:cNvSpPr>
          <p:nvPr/>
        </p:nvSpPr>
        <p:spPr bwMode="auto">
          <a:xfrm>
            <a:off x="6096000" y="1944688"/>
            <a:ext cx="2868613" cy="763587"/>
          </a:xfrm>
          <a:prstGeom prst="accentCallout1">
            <a:avLst>
              <a:gd name="adj1" fmla="val 14968"/>
              <a:gd name="adj2" fmla="val -2657"/>
              <a:gd name="adj3" fmla="val 108106"/>
              <a:gd name="adj4" fmla="val -34310"/>
            </a:avLst>
          </a:prstGeom>
          <a:solidFill>
            <a:srgbClr val="FFCCFF"/>
          </a:solidFill>
          <a:ln w="9525">
            <a:solidFill>
              <a:schemeClr val="tx1"/>
            </a:solidFill>
            <a:miter lim="800000"/>
            <a:headEnd/>
            <a:tailEnd/>
          </a:ln>
        </p:spPr>
        <p:txBody>
          <a:bodyPr anchor="ctr"/>
          <a:lstStyle/>
          <a:p>
            <a:r>
              <a:rPr kumimoji="0" lang="zh-CN" altLang="en-US" sz="1600">
                <a:latin typeface="宋体" pitchFamily="2" charset="-122"/>
              </a:rPr>
              <a:t>二级支持流程（面向对象）：</a:t>
            </a:r>
          </a:p>
          <a:p>
            <a:r>
              <a:rPr kumimoji="0" lang="zh-CN" altLang="en-US" sz="1600">
                <a:latin typeface="宋体" pitchFamily="2" charset="-122"/>
              </a:rPr>
              <a:t>指导各功能部门的具体开发工作</a:t>
            </a:r>
            <a:endParaRPr kumimoji="0" lang="zh-CN" altLang="en-US" sz="1800">
              <a:latin typeface="宋体" pitchFamily="2" charset="-122"/>
            </a:endParaRPr>
          </a:p>
        </p:txBody>
      </p:sp>
      <p:sp>
        <p:nvSpPr>
          <p:cNvPr id="3999761" name="Text Box 18"/>
          <p:cNvSpPr txBox="1">
            <a:spLocks noChangeArrowheads="1"/>
          </p:cNvSpPr>
          <p:nvPr/>
        </p:nvSpPr>
        <p:spPr bwMode="auto">
          <a:xfrm>
            <a:off x="6877050" y="3789363"/>
            <a:ext cx="2087563" cy="1725612"/>
          </a:xfrm>
          <a:prstGeom prst="rect">
            <a:avLst/>
          </a:prstGeom>
          <a:noFill/>
          <a:ln w="9525">
            <a:noFill/>
            <a:miter lim="800000"/>
            <a:headEnd/>
            <a:tailEnd/>
          </a:ln>
        </p:spPr>
        <p:txBody>
          <a:bodyPr>
            <a:spAutoFit/>
          </a:bodyPr>
          <a:lstStyle/>
          <a:p>
            <a:pPr>
              <a:lnSpc>
                <a:spcPct val="110000"/>
              </a:lnSpc>
            </a:pPr>
            <a:r>
              <a:rPr lang="en-US" altLang="zh-CN" sz="1400">
                <a:latin typeface="宋体" pitchFamily="2" charset="-122"/>
              </a:rPr>
              <a:t>SP011 </a:t>
            </a:r>
            <a:r>
              <a:rPr lang="zh-CN" altLang="en-US" sz="1400">
                <a:latin typeface="宋体" pitchFamily="2" charset="-122"/>
              </a:rPr>
              <a:t>测试与验证流程 </a:t>
            </a:r>
            <a:r>
              <a:rPr lang="en-US" altLang="zh-CN" sz="1400">
                <a:latin typeface="宋体" pitchFamily="2" charset="-122"/>
              </a:rPr>
              <a:t>SP012 </a:t>
            </a:r>
            <a:r>
              <a:rPr lang="zh-CN" altLang="en-US" sz="1400">
                <a:latin typeface="宋体" pitchFamily="2" charset="-122"/>
              </a:rPr>
              <a:t>资料开发流程  </a:t>
            </a:r>
          </a:p>
          <a:p>
            <a:pPr>
              <a:lnSpc>
                <a:spcPct val="110000"/>
              </a:lnSpc>
            </a:pPr>
            <a:r>
              <a:rPr lang="en-US" altLang="zh-CN" sz="1400">
                <a:latin typeface="宋体" pitchFamily="2" charset="-122"/>
              </a:rPr>
              <a:t>SP013 </a:t>
            </a:r>
            <a:r>
              <a:rPr lang="zh-CN" altLang="en-US" sz="1400">
                <a:latin typeface="宋体" pitchFamily="2" charset="-122"/>
              </a:rPr>
              <a:t>技术支持流程</a:t>
            </a:r>
          </a:p>
          <a:p>
            <a:pPr>
              <a:lnSpc>
                <a:spcPct val="110000"/>
              </a:lnSpc>
            </a:pPr>
            <a:r>
              <a:rPr lang="en-US" altLang="zh-CN" sz="1400">
                <a:latin typeface="宋体" pitchFamily="2" charset="-122"/>
              </a:rPr>
              <a:t>SP014 </a:t>
            </a:r>
            <a:r>
              <a:rPr lang="zh-CN" altLang="en-US" sz="1400">
                <a:latin typeface="宋体" pitchFamily="2" charset="-122"/>
              </a:rPr>
              <a:t>制造流程</a:t>
            </a:r>
          </a:p>
          <a:p>
            <a:pPr>
              <a:lnSpc>
                <a:spcPct val="110000"/>
              </a:lnSpc>
            </a:pPr>
            <a:r>
              <a:rPr lang="en-US" altLang="zh-CN" sz="1400">
                <a:latin typeface="宋体" pitchFamily="2" charset="-122"/>
              </a:rPr>
              <a:t>SP015 </a:t>
            </a:r>
            <a:r>
              <a:rPr lang="zh-CN" altLang="en-US" sz="1400">
                <a:latin typeface="宋体" pitchFamily="2" charset="-122"/>
              </a:rPr>
              <a:t>采购流程             </a:t>
            </a:r>
          </a:p>
          <a:p>
            <a:pPr>
              <a:lnSpc>
                <a:spcPct val="110000"/>
              </a:lnSpc>
            </a:pPr>
            <a:r>
              <a:rPr lang="en-US" altLang="zh-CN" sz="1400">
                <a:latin typeface="宋体" pitchFamily="2" charset="-122"/>
              </a:rPr>
              <a:t>SP016 </a:t>
            </a:r>
            <a:r>
              <a:rPr lang="zh-CN" altLang="en-US" sz="1400">
                <a:latin typeface="宋体" pitchFamily="2" charset="-122"/>
              </a:rPr>
              <a:t>市场流程</a:t>
            </a:r>
          </a:p>
          <a:p>
            <a:pPr>
              <a:lnSpc>
                <a:spcPct val="110000"/>
              </a:lnSpc>
            </a:pPr>
            <a:r>
              <a:rPr lang="en-US" altLang="zh-CN" sz="1400">
                <a:latin typeface="宋体" pitchFamily="2" charset="-122"/>
              </a:rPr>
              <a:t>SP017 </a:t>
            </a:r>
            <a:r>
              <a:rPr lang="zh-CN" altLang="en-US" sz="1400">
                <a:latin typeface="宋体" pitchFamily="2" charset="-122"/>
              </a:rPr>
              <a:t>销售流程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67330" name="Object 2"/>
          <p:cNvGraphicFramePr>
            <a:graphicFrameLocks noGrp="1" noChangeAspect="1"/>
          </p:cNvGraphicFramePr>
          <p:nvPr>
            <p:ph/>
          </p:nvPr>
        </p:nvGraphicFramePr>
        <p:xfrm>
          <a:off x="0" y="-28575"/>
          <a:ext cx="9144000" cy="6875463"/>
        </p:xfrm>
        <a:graphic>
          <a:graphicData uri="http://schemas.openxmlformats.org/presentationml/2006/ole">
            <mc:AlternateContent xmlns:mc="http://schemas.openxmlformats.org/markup-compatibility/2006">
              <mc:Choice xmlns:v="urn:schemas-microsoft-com:vml" Requires="v">
                <p:oleObj spid="_x0000_s4067334" name="绘图" r:id="rId4" imgW="2448000" imgH="1947600" progId="">
                  <p:embed/>
                </p:oleObj>
              </mc:Choice>
              <mc:Fallback>
                <p:oleObj name="绘图" r:id="rId4" imgW="2448000" imgH="1947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575"/>
                        <a:ext cx="9144000" cy="687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3621" name="Rectangle 2"/>
          <p:cNvSpPr>
            <a:spLocks noGrp="1" noChangeArrowheads="1"/>
          </p:cNvSpPr>
          <p:nvPr>
            <p:ph type="title"/>
          </p:nvPr>
        </p:nvSpPr>
        <p:spPr/>
        <p:txBody>
          <a:bodyPr/>
          <a:lstStyle/>
          <a:p>
            <a:pPr eaLnBrk="1" hangingPunct="1"/>
            <a:r>
              <a:rPr lang="zh-CN" altLang="en-US" smtClean="0"/>
              <a:t>目录</a:t>
            </a:r>
          </a:p>
        </p:txBody>
      </p:sp>
      <p:sp>
        <p:nvSpPr>
          <p:cNvPr id="3823622" name="Text Box 3"/>
          <p:cNvSpPr txBox="1">
            <a:spLocks noChangeArrowheads="1"/>
          </p:cNvSpPr>
          <p:nvPr/>
        </p:nvSpPr>
        <p:spPr bwMode="auto">
          <a:xfrm>
            <a:off x="1979613" y="1196975"/>
            <a:ext cx="6408737" cy="3013075"/>
          </a:xfrm>
          <a:prstGeom prst="rect">
            <a:avLst/>
          </a:prstGeom>
          <a:noFill/>
          <a:ln w="9525">
            <a:noFill/>
            <a:miter lim="800000"/>
            <a:headEnd/>
            <a:tailEnd/>
          </a:ln>
        </p:spPr>
        <p:txBody>
          <a:bodyPr>
            <a:spAutoFit/>
          </a:bodyPr>
          <a:lstStyle/>
          <a:p>
            <a:pPr marL="609600" indent="-609600">
              <a:lnSpc>
                <a:spcPct val="120000"/>
              </a:lnSpc>
              <a:spcBef>
                <a:spcPct val="50000"/>
              </a:spcBef>
              <a:buFontTx/>
              <a:buAutoNum type="ea1JpnChsDbPeriod"/>
            </a:pPr>
            <a:r>
              <a:rPr lang="en-US" altLang="zh-CN" sz="2400" b="1">
                <a:solidFill>
                  <a:schemeClr val="accent2"/>
                </a:solidFill>
                <a:latin typeface="黑体" pitchFamily="2" charset="-122"/>
                <a:ea typeface="黑体" pitchFamily="2" charset="-122"/>
              </a:rPr>
              <a:t>IPD</a:t>
            </a:r>
            <a:r>
              <a:rPr lang="zh-CN" altLang="en-US" sz="2400" b="1">
                <a:solidFill>
                  <a:schemeClr val="accent2"/>
                </a:solidFill>
                <a:latin typeface="黑体" pitchFamily="2" charset="-122"/>
                <a:ea typeface="黑体" pitchFamily="2" charset="-122"/>
              </a:rPr>
              <a:t>简介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结构化端到端的流程</a:t>
            </a:r>
          </a:p>
          <a:p>
            <a:pPr marL="609600" indent="-609600">
              <a:lnSpc>
                <a:spcPct val="120000"/>
              </a:lnSpc>
              <a:spcBef>
                <a:spcPct val="50000"/>
              </a:spcBef>
              <a:buFontTx/>
              <a:buAutoNum type="ea1JpnChsDbPeriod"/>
            </a:pPr>
            <a:r>
              <a:rPr lang="zh-CN" altLang="en-US" sz="2400" b="1">
                <a:solidFill>
                  <a:srgbClr val="FF0000"/>
                </a:solidFill>
                <a:latin typeface="黑体" pitchFamily="2" charset="-122"/>
                <a:ea typeface="黑体" pitchFamily="2" charset="-122"/>
              </a:rPr>
              <a:t>研发体系的流程关系</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产品开发流程各阶段关键活动介绍</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流程管理的角色与职责</a:t>
            </a:r>
          </a:p>
        </p:txBody>
      </p:sp>
      <p:graphicFrame>
        <p:nvGraphicFramePr>
          <p:cNvPr id="3823620" name="Object 4"/>
          <p:cNvGraphicFramePr>
            <a:graphicFrameLocks noChangeAspect="1"/>
          </p:cNvGraphicFramePr>
          <p:nvPr/>
        </p:nvGraphicFramePr>
        <p:xfrm>
          <a:off x="1042988" y="2574925"/>
          <a:ext cx="866775" cy="349250"/>
        </p:xfrm>
        <a:graphic>
          <a:graphicData uri="http://schemas.openxmlformats.org/presentationml/2006/ole">
            <mc:AlternateContent xmlns:mc="http://schemas.openxmlformats.org/markup-compatibility/2006">
              <mc:Choice xmlns:v="urn:schemas-microsoft-com:vml" Requires="v">
                <p:oleObj spid="_x0000_s3823624" name="绘图" r:id="rId4" imgW="954000" imgH="349200" progId="">
                  <p:embed/>
                </p:oleObj>
              </mc:Choice>
              <mc:Fallback>
                <p:oleObj name="绘图" r:id="rId4" imgW="954000" imgH="349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2574925"/>
                        <a:ext cx="8667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1425" name="Rectangle 2"/>
          <p:cNvSpPr>
            <a:spLocks noGrp="1" noChangeArrowheads="1"/>
          </p:cNvSpPr>
          <p:nvPr>
            <p:ph type="title"/>
          </p:nvPr>
        </p:nvSpPr>
        <p:spPr>
          <a:xfrm>
            <a:off x="609600" y="-26988"/>
            <a:ext cx="8077200" cy="685801"/>
          </a:xfrm>
        </p:spPr>
        <p:txBody>
          <a:bodyPr/>
          <a:lstStyle/>
          <a:p>
            <a:pPr eaLnBrk="1" hangingPunct="1"/>
            <a:r>
              <a:rPr lang="zh-CN" altLang="en-US" smtClean="0"/>
              <a:t>研发企业流程整体框架</a:t>
            </a:r>
          </a:p>
        </p:txBody>
      </p:sp>
      <p:sp>
        <p:nvSpPr>
          <p:cNvPr id="4071426" name="Rectangle 3"/>
          <p:cNvSpPr>
            <a:spLocks noChangeArrowheads="1"/>
          </p:cNvSpPr>
          <p:nvPr/>
        </p:nvSpPr>
        <p:spPr bwMode="auto">
          <a:xfrm>
            <a:off x="282575" y="1003300"/>
            <a:ext cx="8610600" cy="5257800"/>
          </a:xfrm>
          <a:prstGeom prst="rect">
            <a:avLst/>
          </a:prstGeom>
          <a:solidFill>
            <a:schemeClr val="bg1"/>
          </a:solidFill>
          <a:ln w="9525">
            <a:solidFill>
              <a:schemeClr val="tx1"/>
            </a:solidFill>
            <a:prstDash val="sysDot"/>
            <a:miter lim="800000"/>
            <a:headEnd/>
            <a:tailEnd/>
          </a:ln>
        </p:spPr>
        <p:txBody>
          <a:bodyPr wrap="none" anchor="ctr"/>
          <a:lstStyle/>
          <a:p>
            <a:pPr algn="ctr"/>
            <a:endParaRPr lang="zh-CN" altLang="en-US"/>
          </a:p>
        </p:txBody>
      </p:sp>
      <p:sp>
        <p:nvSpPr>
          <p:cNvPr id="3825668" name="AutoShape 4"/>
          <p:cNvSpPr>
            <a:spLocks noChangeArrowheads="1"/>
          </p:cNvSpPr>
          <p:nvPr/>
        </p:nvSpPr>
        <p:spPr bwMode="auto">
          <a:xfrm>
            <a:off x="3038475" y="1939925"/>
            <a:ext cx="142875" cy="173038"/>
          </a:xfrm>
          <a:prstGeom prst="downArrow">
            <a:avLst>
              <a:gd name="adj1" fmla="val 50000"/>
              <a:gd name="adj2" fmla="val 30278"/>
            </a:avLst>
          </a:prstGeom>
          <a:gradFill rotWithShape="0">
            <a:gsLst>
              <a:gs pos="0">
                <a:schemeClr val="hlink"/>
              </a:gs>
              <a:gs pos="50000">
                <a:srgbClr val="FFFFFF"/>
              </a:gs>
              <a:gs pos="100000">
                <a:schemeClr val="hlink"/>
              </a:gs>
            </a:gsLst>
            <a:lin ang="5400000" scaled="1"/>
          </a:gradFill>
          <a:ln w="9525">
            <a:noFill/>
            <a:miter lim="800000"/>
            <a:headEnd/>
            <a:tailEnd/>
          </a:ln>
          <a:effectLst/>
        </p:spPr>
        <p:txBody>
          <a:bodyPr wrap="none" anchor="ctr"/>
          <a:lstStyle/>
          <a:p>
            <a:pPr algn="ctr">
              <a:defRPr/>
            </a:pPr>
            <a:endParaRPr lang="zh-CN" altLang="en-US"/>
          </a:p>
        </p:txBody>
      </p:sp>
      <p:sp>
        <p:nvSpPr>
          <p:cNvPr id="3825669" name="AutoShape 5"/>
          <p:cNvSpPr>
            <a:spLocks noChangeArrowheads="1"/>
          </p:cNvSpPr>
          <p:nvPr/>
        </p:nvSpPr>
        <p:spPr bwMode="auto">
          <a:xfrm>
            <a:off x="6391275" y="1946275"/>
            <a:ext cx="142875" cy="173038"/>
          </a:xfrm>
          <a:prstGeom prst="downArrow">
            <a:avLst>
              <a:gd name="adj1" fmla="val 50000"/>
              <a:gd name="adj2" fmla="val 30278"/>
            </a:avLst>
          </a:prstGeom>
          <a:gradFill rotWithShape="0">
            <a:gsLst>
              <a:gs pos="0">
                <a:schemeClr val="hlink"/>
              </a:gs>
              <a:gs pos="50000">
                <a:srgbClr val="FFFFFF"/>
              </a:gs>
              <a:gs pos="100000">
                <a:schemeClr val="hlink"/>
              </a:gs>
            </a:gsLst>
            <a:lin ang="5400000" scaled="1"/>
          </a:gradFill>
          <a:ln w="9525">
            <a:noFill/>
            <a:miter lim="800000"/>
            <a:headEnd/>
            <a:tailEnd/>
          </a:ln>
          <a:effectLst/>
        </p:spPr>
        <p:txBody>
          <a:bodyPr wrap="none" anchor="ctr"/>
          <a:lstStyle/>
          <a:p>
            <a:pPr algn="ctr">
              <a:defRPr/>
            </a:pPr>
            <a:endParaRPr lang="zh-CN" altLang="en-US"/>
          </a:p>
        </p:txBody>
      </p:sp>
      <p:sp>
        <p:nvSpPr>
          <p:cNvPr id="4071429" name="Rectangle 6"/>
          <p:cNvSpPr>
            <a:spLocks noChangeArrowheads="1"/>
          </p:cNvSpPr>
          <p:nvPr/>
        </p:nvSpPr>
        <p:spPr bwMode="auto">
          <a:xfrm>
            <a:off x="539750" y="5756275"/>
            <a:ext cx="1152525" cy="431800"/>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3825671" name="AutoShape 7"/>
          <p:cNvSpPr>
            <a:spLocks noChangeArrowheads="1"/>
          </p:cNvSpPr>
          <p:nvPr/>
        </p:nvSpPr>
        <p:spPr bwMode="auto">
          <a:xfrm>
            <a:off x="5019675" y="1784350"/>
            <a:ext cx="69850" cy="1704975"/>
          </a:xfrm>
          <a:prstGeom prst="downArrow">
            <a:avLst>
              <a:gd name="adj1" fmla="val 50000"/>
              <a:gd name="adj2" fmla="val 610227"/>
            </a:avLst>
          </a:prstGeom>
          <a:gradFill rotWithShape="0">
            <a:gsLst>
              <a:gs pos="0">
                <a:schemeClr val="hlink"/>
              </a:gs>
              <a:gs pos="50000">
                <a:srgbClr val="FFFFFF"/>
              </a:gs>
              <a:gs pos="100000">
                <a:schemeClr val="hlink"/>
              </a:gs>
            </a:gsLst>
            <a:lin ang="5400000" scaled="1"/>
          </a:gradFill>
          <a:ln w="9525">
            <a:noFill/>
            <a:miter lim="800000"/>
            <a:headEnd/>
            <a:tailEnd/>
          </a:ln>
          <a:effectLst/>
        </p:spPr>
        <p:txBody>
          <a:bodyPr wrap="none" anchor="ctr"/>
          <a:lstStyle/>
          <a:p>
            <a:pPr algn="ctr">
              <a:defRPr/>
            </a:pPr>
            <a:endParaRPr lang="zh-CN" altLang="en-US"/>
          </a:p>
        </p:txBody>
      </p:sp>
      <p:sp>
        <p:nvSpPr>
          <p:cNvPr id="3825672" name="AutoShape 8"/>
          <p:cNvSpPr>
            <a:spLocks noChangeArrowheads="1"/>
          </p:cNvSpPr>
          <p:nvPr/>
        </p:nvSpPr>
        <p:spPr bwMode="auto">
          <a:xfrm>
            <a:off x="4410075" y="1784350"/>
            <a:ext cx="69850" cy="1704975"/>
          </a:xfrm>
          <a:prstGeom prst="downArrow">
            <a:avLst>
              <a:gd name="adj1" fmla="val 50000"/>
              <a:gd name="adj2" fmla="val 610227"/>
            </a:avLst>
          </a:prstGeom>
          <a:gradFill rotWithShape="0">
            <a:gsLst>
              <a:gs pos="0">
                <a:schemeClr val="hlink"/>
              </a:gs>
              <a:gs pos="50000">
                <a:srgbClr val="FFFFFF"/>
              </a:gs>
              <a:gs pos="100000">
                <a:schemeClr val="hlink"/>
              </a:gs>
            </a:gsLst>
            <a:lin ang="5400000" scaled="1"/>
          </a:gradFill>
          <a:ln w="9525">
            <a:noFill/>
            <a:miter lim="800000"/>
            <a:headEnd/>
            <a:tailEnd/>
          </a:ln>
          <a:effectLst/>
        </p:spPr>
        <p:txBody>
          <a:bodyPr wrap="none" anchor="ctr"/>
          <a:lstStyle/>
          <a:p>
            <a:pPr algn="ctr">
              <a:defRPr/>
            </a:pPr>
            <a:endParaRPr lang="zh-CN" altLang="en-US"/>
          </a:p>
        </p:txBody>
      </p:sp>
      <p:sp>
        <p:nvSpPr>
          <p:cNvPr id="3825673" name="AutoShape 9"/>
          <p:cNvSpPr>
            <a:spLocks noChangeArrowheads="1"/>
          </p:cNvSpPr>
          <p:nvPr/>
        </p:nvSpPr>
        <p:spPr bwMode="auto">
          <a:xfrm>
            <a:off x="4867275" y="1784350"/>
            <a:ext cx="142875" cy="3276600"/>
          </a:xfrm>
          <a:prstGeom prst="downArrow">
            <a:avLst>
              <a:gd name="adj1" fmla="val 50000"/>
              <a:gd name="adj2" fmla="val 573333"/>
            </a:avLst>
          </a:prstGeom>
          <a:gradFill rotWithShape="0">
            <a:gsLst>
              <a:gs pos="0">
                <a:schemeClr val="hlink"/>
              </a:gs>
              <a:gs pos="50000">
                <a:srgbClr val="FFFFFF"/>
              </a:gs>
              <a:gs pos="100000">
                <a:schemeClr val="hlink"/>
              </a:gs>
            </a:gsLst>
            <a:lin ang="5400000" scaled="1"/>
          </a:gradFill>
          <a:ln w="9525">
            <a:noFill/>
            <a:miter lim="800000"/>
            <a:headEnd/>
            <a:tailEnd/>
          </a:ln>
          <a:effectLst/>
        </p:spPr>
        <p:txBody>
          <a:bodyPr wrap="none" anchor="ctr"/>
          <a:lstStyle/>
          <a:p>
            <a:pPr algn="ctr">
              <a:defRPr/>
            </a:pPr>
            <a:endParaRPr lang="zh-CN" altLang="en-US"/>
          </a:p>
        </p:txBody>
      </p:sp>
      <p:sp>
        <p:nvSpPr>
          <p:cNvPr id="4071433" name="Rectangle 10"/>
          <p:cNvSpPr>
            <a:spLocks noChangeArrowheads="1"/>
          </p:cNvSpPr>
          <p:nvPr/>
        </p:nvSpPr>
        <p:spPr bwMode="auto">
          <a:xfrm>
            <a:off x="1819275" y="3490913"/>
            <a:ext cx="2505075" cy="404812"/>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34" name="Rectangle 11"/>
          <p:cNvSpPr>
            <a:spLocks noChangeArrowheads="1"/>
          </p:cNvSpPr>
          <p:nvPr/>
        </p:nvSpPr>
        <p:spPr bwMode="auto">
          <a:xfrm>
            <a:off x="5100638" y="2087563"/>
            <a:ext cx="2427287" cy="404812"/>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35" name="Rectangle 12"/>
          <p:cNvSpPr>
            <a:spLocks noChangeArrowheads="1"/>
          </p:cNvSpPr>
          <p:nvPr/>
        </p:nvSpPr>
        <p:spPr bwMode="auto">
          <a:xfrm>
            <a:off x="5172075" y="3490913"/>
            <a:ext cx="2355850" cy="404812"/>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36" name="Rectangle 13"/>
          <p:cNvSpPr>
            <a:spLocks noChangeArrowheads="1"/>
          </p:cNvSpPr>
          <p:nvPr/>
        </p:nvSpPr>
        <p:spPr bwMode="auto">
          <a:xfrm>
            <a:off x="1971675" y="2568575"/>
            <a:ext cx="1003300" cy="404813"/>
          </a:xfrm>
          <a:prstGeom prst="rect">
            <a:avLst/>
          </a:prstGeom>
          <a:solidFill>
            <a:srgbClr val="FFFF66"/>
          </a:solidFill>
          <a:ln w="9525" algn="ctr">
            <a:noFill/>
            <a:miter lim="800000"/>
            <a:headEnd/>
            <a:tailEnd/>
          </a:ln>
        </p:spPr>
        <p:txBody>
          <a:bodyPr wrap="none" anchor="ctr"/>
          <a:lstStyle/>
          <a:p>
            <a:pPr algn="ctr" fontAlgn="ctr">
              <a:lnSpc>
                <a:spcPct val="90000"/>
              </a:lnSpc>
              <a:spcBef>
                <a:spcPct val="20000"/>
              </a:spcBef>
            </a:pPr>
            <a:r>
              <a:rPr lang="zh-CN" altLang="en-US" sz="1400"/>
              <a:t>市场收集</a:t>
            </a:r>
          </a:p>
          <a:p>
            <a:pPr algn="ctr" fontAlgn="ctr">
              <a:lnSpc>
                <a:spcPct val="90000"/>
              </a:lnSpc>
              <a:spcBef>
                <a:spcPct val="20000"/>
              </a:spcBef>
            </a:pPr>
            <a:r>
              <a:rPr lang="zh-CN" altLang="en-US" sz="1400"/>
              <a:t>与分析</a:t>
            </a:r>
          </a:p>
        </p:txBody>
      </p:sp>
      <p:sp>
        <p:nvSpPr>
          <p:cNvPr id="4071437" name="Rectangle 14"/>
          <p:cNvSpPr>
            <a:spLocks noChangeArrowheads="1"/>
          </p:cNvSpPr>
          <p:nvPr/>
        </p:nvSpPr>
        <p:spPr bwMode="auto">
          <a:xfrm>
            <a:off x="3062288" y="2568575"/>
            <a:ext cx="1003300" cy="404813"/>
          </a:xfrm>
          <a:prstGeom prst="rect">
            <a:avLst/>
          </a:prstGeom>
          <a:solidFill>
            <a:srgbClr val="FFFF66"/>
          </a:solidFill>
          <a:ln w="9525" algn="ctr">
            <a:noFill/>
            <a:miter lim="800000"/>
            <a:headEnd/>
            <a:tailEnd/>
          </a:ln>
        </p:spPr>
        <p:txBody>
          <a:bodyPr wrap="none" anchor="ctr"/>
          <a:lstStyle/>
          <a:p>
            <a:pPr algn="ctr" fontAlgn="ctr">
              <a:lnSpc>
                <a:spcPct val="90000"/>
              </a:lnSpc>
              <a:spcBef>
                <a:spcPct val="20000"/>
              </a:spcBef>
            </a:pPr>
            <a:r>
              <a:rPr lang="zh-CN" altLang="en-US" sz="1400"/>
              <a:t>产品策略</a:t>
            </a:r>
          </a:p>
          <a:p>
            <a:pPr algn="ctr" fontAlgn="ctr">
              <a:lnSpc>
                <a:spcPct val="90000"/>
              </a:lnSpc>
              <a:spcBef>
                <a:spcPct val="20000"/>
              </a:spcBef>
            </a:pPr>
            <a:r>
              <a:rPr lang="zh-CN" altLang="en-US" sz="1400"/>
              <a:t>及业务计划</a:t>
            </a:r>
          </a:p>
        </p:txBody>
      </p:sp>
      <p:sp>
        <p:nvSpPr>
          <p:cNvPr id="4071438" name="Rectangle 15"/>
          <p:cNvSpPr>
            <a:spLocks noChangeArrowheads="1"/>
          </p:cNvSpPr>
          <p:nvPr/>
        </p:nvSpPr>
        <p:spPr bwMode="auto">
          <a:xfrm>
            <a:off x="1971675" y="3025775"/>
            <a:ext cx="1003300" cy="404813"/>
          </a:xfrm>
          <a:prstGeom prst="rect">
            <a:avLst/>
          </a:prstGeom>
          <a:solidFill>
            <a:schemeClr val="folHlink"/>
          </a:solidFill>
          <a:ln w="9525" algn="ctr">
            <a:noFill/>
            <a:miter lim="800000"/>
            <a:headEnd/>
            <a:tailEnd/>
          </a:ln>
        </p:spPr>
        <p:txBody>
          <a:bodyPr wrap="none" anchor="ctr"/>
          <a:lstStyle/>
          <a:p>
            <a:pPr algn="ctr" fontAlgn="ctr">
              <a:lnSpc>
                <a:spcPct val="90000"/>
              </a:lnSpc>
              <a:spcBef>
                <a:spcPct val="20000"/>
              </a:spcBef>
            </a:pPr>
            <a:r>
              <a:rPr lang="zh-CN" altLang="en-US" sz="1400"/>
              <a:t>路标规划</a:t>
            </a:r>
          </a:p>
        </p:txBody>
      </p:sp>
      <p:sp>
        <p:nvSpPr>
          <p:cNvPr id="4071439" name="Rectangle 16"/>
          <p:cNvSpPr>
            <a:spLocks noChangeArrowheads="1"/>
          </p:cNvSpPr>
          <p:nvPr/>
        </p:nvSpPr>
        <p:spPr bwMode="auto">
          <a:xfrm>
            <a:off x="3062288" y="3025775"/>
            <a:ext cx="1003300" cy="404813"/>
          </a:xfrm>
          <a:prstGeom prst="rect">
            <a:avLst/>
          </a:prstGeom>
          <a:solidFill>
            <a:srgbClr val="FFCCFF"/>
          </a:solidFill>
          <a:ln w="9525" algn="ctr">
            <a:noFill/>
            <a:miter lim="800000"/>
            <a:headEnd/>
            <a:tailEnd/>
          </a:ln>
        </p:spPr>
        <p:txBody>
          <a:bodyPr wrap="none" anchor="ctr"/>
          <a:lstStyle/>
          <a:p>
            <a:pPr algn="ctr" fontAlgn="ctr">
              <a:lnSpc>
                <a:spcPct val="90000"/>
              </a:lnSpc>
              <a:spcBef>
                <a:spcPct val="20000"/>
              </a:spcBef>
            </a:pPr>
            <a:r>
              <a:rPr lang="zh-CN" altLang="en-US" sz="1400"/>
              <a:t>产品推广</a:t>
            </a:r>
          </a:p>
        </p:txBody>
      </p:sp>
      <p:sp>
        <p:nvSpPr>
          <p:cNvPr id="4071440" name="AutoShape 17"/>
          <p:cNvSpPr>
            <a:spLocks noChangeArrowheads="1"/>
          </p:cNvSpPr>
          <p:nvPr/>
        </p:nvSpPr>
        <p:spPr bwMode="auto">
          <a:xfrm>
            <a:off x="1743075" y="2522538"/>
            <a:ext cx="142875" cy="874712"/>
          </a:xfrm>
          <a:prstGeom prst="downArrow">
            <a:avLst>
              <a:gd name="adj1" fmla="val 50000"/>
              <a:gd name="adj2" fmla="val 153055"/>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41" name="AutoShape 18"/>
          <p:cNvSpPr>
            <a:spLocks noChangeArrowheads="1"/>
          </p:cNvSpPr>
          <p:nvPr/>
        </p:nvSpPr>
        <p:spPr bwMode="auto">
          <a:xfrm>
            <a:off x="4257675" y="2522538"/>
            <a:ext cx="142875" cy="874712"/>
          </a:xfrm>
          <a:prstGeom prst="upArrow">
            <a:avLst>
              <a:gd name="adj1" fmla="val 50000"/>
              <a:gd name="adj2" fmla="val 153055"/>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42" name="Rectangle 19"/>
          <p:cNvSpPr>
            <a:spLocks noChangeArrowheads="1"/>
          </p:cNvSpPr>
          <p:nvPr/>
        </p:nvSpPr>
        <p:spPr bwMode="auto">
          <a:xfrm>
            <a:off x="1763713" y="5324475"/>
            <a:ext cx="5708650" cy="366713"/>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43" name="Rectangle 20"/>
          <p:cNvSpPr>
            <a:spLocks noChangeArrowheads="1"/>
          </p:cNvSpPr>
          <p:nvPr/>
        </p:nvSpPr>
        <p:spPr bwMode="auto">
          <a:xfrm>
            <a:off x="1622425" y="6332538"/>
            <a:ext cx="6084888" cy="336550"/>
          </a:xfrm>
          <a:prstGeom prst="rect">
            <a:avLst/>
          </a:prstGeom>
          <a:solidFill>
            <a:srgbClr val="33CCCC"/>
          </a:solidFill>
          <a:ln w="9525">
            <a:noFill/>
            <a:miter lim="800000"/>
            <a:headEnd/>
            <a:tailEnd/>
          </a:ln>
        </p:spPr>
        <p:txBody>
          <a:bodyPr wrap="none" anchor="ctr"/>
          <a:lstStyle/>
          <a:p>
            <a:pPr algn="ctr" fontAlgn="ctr">
              <a:lnSpc>
                <a:spcPct val="190000"/>
              </a:lnSpc>
              <a:spcBef>
                <a:spcPct val="20000"/>
              </a:spcBef>
            </a:pPr>
            <a:endParaRPr lang="zh-CN" altLang="zh-CN" sz="1600"/>
          </a:p>
        </p:txBody>
      </p:sp>
      <p:sp>
        <p:nvSpPr>
          <p:cNvPr id="4071444" name="AutoShape 21"/>
          <p:cNvSpPr>
            <a:spLocks noChangeArrowheads="1"/>
          </p:cNvSpPr>
          <p:nvPr/>
        </p:nvSpPr>
        <p:spPr bwMode="auto">
          <a:xfrm>
            <a:off x="5095875" y="2471738"/>
            <a:ext cx="142875" cy="874712"/>
          </a:xfrm>
          <a:prstGeom prst="downArrow">
            <a:avLst>
              <a:gd name="adj1" fmla="val 50000"/>
              <a:gd name="adj2" fmla="val 153055"/>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45" name="AutoShape 22"/>
          <p:cNvSpPr>
            <a:spLocks noChangeArrowheads="1"/>
          </p:cNvSpPr>
          <p:nvPr/>
        </p:nvSpPr>
        <p:spPr bwMode="auto">
          <a:xfrm>
            <a:off x="7454900" y="2522538"/>
            <a:ext cx="142875" cy="874712"/>
          </a:xfrm>
          <a:prstGeom prst="upArrow">
            <a:avLst>
              <a:gd name="adj1" fmla="val 50000"/>
              <a:gd name="adj2" fmla="val 153055"/>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46" name="Text Box 23"/>
          <p:cNvSpPr txBox="1">
            <a:spLocks noChangeArrowheads="1"/>
          </p:cNvSpPr>
          <p:nvPr/>
        </p:nvSpPr>
        <p:spPr bwMode="auto">
          <a:xfrm>
            <a:off x="5581650" y="2084388"/>
            <a:ext cx="1555750" cy="366712"/>
          </a:xfrm>
          <a:prstGeom prst="rect">
            <a:avLst/>
          </a:prstGeom>
          <a:noFill/>
          <a:ln w="9525" algn="ctr">
            <a:noFill/>
            <a:miter lim="800000"/>
            <a:headEnd/>
            <a:tailEnd/>
          </a:ln>
        </p:spPr>
        <p:txBody>
          <a:bodyPr wrap="none">
            <a:spAutoFit/>
          </a:bodyPr>
          <a:lstStyle/>
          <a:p>
            <a:pPr algn="ctr" fontAlgn="ctr">
              <a:spcBef>
                <a:spcPct val="20000"/>
              </a:spcBef>
            </a:pPr>
            <a:r>
              <a:rPr lang="zh-CN" altLang="en-US" sz="1800"/>
              <a:t>销售管理流程</a:t>
            </a:r>
          </a:p>
        </p:txBody>
      </p:sp>
      <p:sp>
        <p:nvSpPr>
          <p:cNvPr id="4071447" name="Text Box 24"/>
          <p:cNvSpPr txBox="1">
            <a:spLocks noChangeArrowheads="1"/>
          </p:cNvSpPr>
          <p:nvPr/>
        </p:nvSpPr>
        <p:spPr bwMode="auto">
          <a:xfrm>
            <a:off x="2157413" y="3535363"/>
            <a:ext cx="1809750" cy="336550"/>
          </a:xfrm>
          <a:prstGeom prst="rect">
            <a:avLst/>
          </a:prstGeom>
          <a:noFill/>
          <a:ln w="9525" algn="ctr">
            <a:noFill/>
            <a:miter lim="800000"/>
            <a:headEnd/>
            <a:tailEnd/>
          </a:ln>
        </p:spPr>
        <p:txBody>
          <a:bodyPr wrap="none">
            <a:spAutoFit/>
          </a:bodyPr>
          <a:lstStyle/>
          <a:p>
            <a:pPr algn="ctr" fontAlgn="ctr">
              <a:spcBef>
                <a:spcPct val="20000"/>
              </a:spcBef>
            </a:pPr>
            <a:r>
              <a:rPr lang="zh-CN" altLang="en-US" sz="1600"/>
              <a:t>定制项目管理流程</a:t>
            </a:r>
          </a:p>
        </p:txBody>
      </p:sp>
      <p:sp>
        <p:nvSpPr>
          <p:cNvPr id="4071448" name="Text Box 25"/>
          <p:cNvSpPr txBox="1">
            <a:spLocks noChangeArrowheads="1"/>
          </p:cNvSpPr>
          <p:nvPr/>
        </p:nvSpPr>
        <p:spPr bwMode="auto">
          <a:xfrm>
            <a:off x="5461000" y="3517900"/>
            <a:ext cx="2012950" cy="366713"/>
          </a:xfrm>
          <a:prstGeom prst="rect">
            <a:avLst/>
          </a:prstGeom>
          <a:noFill/>
          <a:ln w="9525" algn="ctr">
            <a:noFill/>
            <a:miter lim="800000"/>
            <a:headEnd/>
            <a:tailEnd/>
          </a:ln>
        </p:spPr>
        <p:txBody>
          <a:bodyPr wrap="none">
            <a:spAutoFit/>
          </a:bodyPr>
          <a:lstStyle/>
          <a:p>
            <a:pPr algn="ctr" fontAlgn="ctr">
              <a:spcBef>
                <a:spcPct val="20000"/>
              </a:spcBef>
            </a:pPr>
            <a:r>
              <a:rPr lang="zh-CN" altLang="en-US" sz="1800"/>
              <a:t>产品开发管理流程</a:t>
            </a:r>
          </a:p>
        </p:txBody>
      </p:sp>
      <p:sp>
        <p:nvSpPr>
          <p:cNvPr id="4071449" name="Text Box 26"/>
          <p:cNvSpPr txBox="1">
            <a:spLocks noChangeArrowheads="1"/>
          </p:cNvSpPr>
          <p:nvPr/>
        </p:nvSpPr>
        <p:spPr bwMode="auto">
          <a:xfrm>
            <a:off x="2879725" y="5321300"/>
            <a:ext cx="3492500" cy="339725"/>
          </a:xfrm>
          <a:prstGeom prst="rect">
            <a:avLst/>
          </a:prstGeom>
          <a:noFill/>
          <a:ln w="9525">
            <a:noFill/>
            <a:miter lim="800000"/>
            <a:headEnd/>
            <a:tailEnd/>
          </a:ln>
        </p:spPr>
        <p:txBody>
          <a:bodyPr>
            <a:spAutoFit/>
          </a:bodyPr>
          <a:lstStyle/>
          <a:p>
            <a:pPr algn="ctr" fontAlgn="ctr">
              <a:lnSpc>
                <a:spcPct val="90000"/>
              </a:lnSpc>
              <a:spcBef>
                <a:spcPct val="20000"/>
              </a:spcBef>
            </a:pPr>
            <a:r>
              <a:rPr lang="zh-CN" altLang="en-US" sz="1800"/>
              <a:t>供应链管理流程</a:t>
            </a:r>
            <a:r>
              <a:rPr lang="en-US" altLang="zh-CN" sz="1800"/>
              <a:t>/</a:t>
            </a:r>
            <a:r>
              <a:rPr lang="zh-CN" altLang="en-US" sz="1800"/>
              <a:t>运营管理流程</a:t>
            </a:r>
          </a:p>
        </p:txBody>
      </p:sp>
      <p:sp>
        <p:nvSpPr>
          <p:cNvPr id="4071450" name="Rectangle 27"/>
          <p:cNvSpPr>
            <a:spLocks noChangeArrowheads="1"/>
          </p:cNvSpPr>
          <p:nvPr/>
        </p:nvSpPr>
        <p:spPr bwMode="auto">
          <a:xfrm>
            <a:off x="1763713" y="1606550"/>
            <a:ext cx="5761037" cy="404813"/>
          </a:xfrm>
          <a:prstGeom prst="rect">
            <a:avLst/>
          </a:prstGeom>
          <a:solidFill>
            <a:srgbClr val="0066FF"/>
          </a:solidFill>
          <a:ln w="9525" algn="ctr">
            <a:noFill/>
            <a:miter lim="800000"/>
            <a:headEnd/>
            <a:tailEnd/>
          </a:ln>
        </p:spPr>
        <p:txBody>
          <a:bodyPr wrap="none" anchor="ctr"/>
          <a:lstStyle/>
          <a:p>
            <a:pPr algn="ctr" fontAlgn="ctr">
              <a:lnSpc>
                <a:spcPct val="190000"/>
              </a:lnSpc>
              <a:spcBef>
                <a:spcPct val="20000"/>
              </a:spcBef>
            </a:pPr>
            <a:endParaRPr lang="zh-CN" altLang="zh-CN" sz="1800"/>
          </a:p>
        </p:txBody>
      </p:sp>
      <p:sp>
        <p:nvSpPr>
          <p:cNvPr id="4071451" name="Text Box 28"/>
          <p:cNvSpPr txBox="1">
            <a:spLocks noChangeArrowheads="1"/>
          </p:cNvSpPr>
          <p:nvPr/>
        </p:nvSpPr>
        <p:spPr bwMode="auto">
          <a:xfrm>
            <a:off x="3267075" y="1366838"/>
            <a:ext cx="2698750" cy="614362"/>
          </a:xfrm>
          <a:prstGeom prst="rect">
            <a:avLst/>
          </a:prstGeom>
          <a:noFill/>
          <a:ln w="9525">
            <a:noFill/>
            <a:miter lim="800000"/>
            <a:headEnd/>
            <a:tailEnd/>
          </a:ln>
        </p:spPr>
        <p:txBody>
          <a:bodyPr wrap="none">
            <a:spAutoFit/>
          </a:bodyPr>
          <a:lstStyle/>
          <a:p>
            <a:pPr algn="ctr" fontAlgn="ctr">
              <a:lnSpc>
                <a:spcPct val="190000"/>
              </a:lnSpc>
              <a:spcBef>
                <a:spcPct val="20000"/>
              </a:spcBef>
            </a:pPr>
            <a:r>
              <a:rPr lang="zh-CN" altLang="en-US" sz="1800"/>
              <a:t>经营管理及业务计划流程</a:t>
            </a:r>
          </a:p>
        </p:txBody>
      </p:sp>
      <p:sp>
        <p:nvSpPr>
          <p:cNvPr id="4071452" name="Text Box 29"/>
          <p:cNvSpPr txBox="1">
            <a:spLocks noChangeArrowheads="1"/>
          </p:cNvSpPr>
          <p:nvPr/>
        </p:nvSpPr>
        <p:spPr bwMode="auto">
          <a:xfrm>
            <a:off x="4495800" y="6403975"/>
            <a:ext cx="590550" cy="263525"/>
          </a:xfrm>
          <a:prstGeom prst="rect">
            <a:avLst/>
          </a:prstGeom>
          <a:noFill/>
          <a:ln w="9525">
            <a:noFill/>
            <a:miter lim="800000"/>
            <a:headEnd/>
            <a:tailEnd/>
          </a:ln>
        </p:spPr>
        <p:txBody>
          <a:bodyPr wrap="none">
            <a:spAutoFit/>
          </a:bodyPr>
          <a:lstStyle/>
          <a:p>
            <a:pPr algn="ctr" fontAlgn="ctr">
              <a:lnSpc>
                <a:spcPct val="70000"/>
              </a:lnSpc>
              <a:spcBef>
                <a:spcPct val="20000"/>
              </a:spcBef>
            </a:pPr>
            <a:r>
              <a:rPr lang="zh-CN" altLang="en-US" sz="1600"/>
              <a:t>客户</a:t>
            </a:r>
          </a:p>
        </p:txBody>
      </p:sp>
      <p:sp>
        <p:nvSpPr>
          <p:cNvPr id="4071453" name="AutoShape 30"/>
          <p:cNvSpPr>
            <a:spLocks noChangeArrowheads="1"/>
          </p:cNvSpPr>
          <p:nvPr/>
        </p:nvSpPr>
        <p:spPr bwMode="auto">
          <a:xfrm>
            <a:off x="4284663" y="3595688"/>
            <a:ext cx="1074737" cy="215900"/>
          </a:xfrm>
          <a:prstGeom prst="leftRightArrow">
            <a:avLst>
              <a:gd name="adj1" fmla="val 50000"/>
              <a:gd name="adj2" fmla="val 99559"/>
            </a:avLst>
          </a:prstGeom>
          <a:solidFill>
            <a:schemeClr val="hlink"/>
          </a:solidFill>
          <a:ln w="9525">
            <a:solidFill>
              <a:srgbClr val="FFCC00"/>
            </a:solidFill>
            <a:miter lim="800000"/>
            <a:headEnd/>
            <a:tailEnd/>
          </a:ln>
        </p:spPr>
        <p:txBody>
          <a:bodyPr wrap="none" anchor="ctr"/>
          <a:lstStyle/>
          <a:p>
            <a:pPr algn="ctr"/>
            <a:endParaRPr lang="zh-CN" altLang="en-US"/>
          </a:p>
        </p:txBody>
      </p:sp>
      <p:sp>
        <p:nvSpPr>
          <p:cNvPr id="4071454" name="Rectangle 31"/>
          <p:cNvSpPr>
            <a:spLocks noChangeArrowheads="1"/>
          </p:cNvSpPr>
          <p:nvPr/>
        </p:nvSpPr>
        <p:spPr bwMode="auto">
          <a:xfrm>
            <a:off x="1747838" y="2087563"/>
            <a:ext cx="2570162" cy="404812"/>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55" name="Text Box 32"/>
          <p:cNvSpPr txBox="1">
            <a:spLocks noChangeArrowheads="1"/>
          </p:cNvSpPr>
          <p:nvPr/>
        </p:nvSpPr>
        <p:spPr bwMode="auto">
          <a:xfrm>
            <a:off x="2228850" y="2090738"/>
            <a:ext cx="1555750" cy="366712"/>
          </a:xfrm>
          <a:prstGeom prst="rect">
            <a:avLst/>
          </a:prstGeom>
          <a:noFill/>
          <a:ln w="9525">
            <a:noFill/>
            <a:miter lim="800000"/>
            <a:headEnd/>
            <a:tailEnd/>
          </a:ln>
        </p:spPr>
        <p:txBody>
          <a:bodyPr wrap="none">
            <a:spAutoFit/>
          </a:bodyPr>
          <a:lstStyle/>
          <a:p>
            <a:pPr algn="ctr" fontAlgn="ctr">
              <a:spcBef>
                <a:spcPct val="20000"/>
              </a:spcBef>
            </a:pPr>
            <a:r>
              <a:rPr lang="zh-CN" altLang="en-US" sz="1800"/>
              <a:t>市场管理流程</a:t>
            </a:r>
          </a:p>
        </p:txBody>
      </p:sp>
      <p:sp>
        <p:nvSpPr>
          <p:cNvPr id="4071456" name="Rectangle 33"/>
          <p:cNvSpPr>
            <a:spLocks noChangeArrowheads="1"/>
          </p:cNvSpPr>
          <p:nvPr/>
        </p:nvSpPr>
        <p:spPr bwMode="auto">
          <a:xfrm>
            <a:off x="1911350" y="3975100"/>
            <a:ext cx="303213" cy="842963"/>
          </a:xfrm>
          <a:prstGeom prst="rect">
            <a:avLst/>
          </a:prstGeom>
          <a:solidFill>
            <a:schemeClr val="accent1"/>
          </a:solidFill>
          <a:ln w="9525">
            <a:noFill/>
            <a:miter lim="800000"/>
            <a:headEnd/>
            <a:tailEnd/>
          </a:ln>
        </p:spPr>
        <p:txBody>
          <a:bodyPr wrap="none" anchor="ctr"/>
          <a:lstStyle/>
          <a:p>
            <a:pPr algn="ctr" fontAlgn="ctr">
              <a:lnSpc>
                <a:spcPct val="80000"/>
              </a:lnSpc>
              <a:spcBef>
                <a:spcPct val="20000"/>
              </a:spcBef>
            </a:pPr>
            <a:r>
              <a:rPr lang="zh-CN" altLang="en-US" sz="1400"/>
              <a:t>项</a:t>
            </a:r>
          </a:p>
          <a:p>
            <a:pPr algn="ctr" fontAlgn="ctr">
              <a:lnSpc>
                <a:spcPct val="80000"/>
              </a:lnSpc>
              <a:spcBef>
                <a:spcPct val="20000"/>
              </a:spcBef>
            </a:pPr>
            <a:r>
              <a:rPr lang="zh-CN" altLang="en-US" sz="1400"/>
              <a:t>目</a:t>
            </a:r>
          </a:p>
          <a:p>
            <a:pPr algn="ctr" fontAlgn="ctr">
              <a:lnSpc>
                <a:spcPct val="80000"/>
              </a:lnSpc>
              <a:spcBef>
                <a:spcPct val="20000"/>
              </a:spcBef>
            </a:pPr>
            <a:r>
              <a:rPr lang="zh-CN" altLang="en-US" sz="1400"/>
              <a:t>论</a:t>
            </a:r>
          </a:p>
          <a:p>
            <a:pPr algn="ctr" fontAlgn="ctr">
              <a:lnSpc>
                <a:spcPct val="80000"/>
              </a:lnSpc>
              <a:spcBef>
                <a:spcPct val="20000"/>
              </a:spcBef>
            </a:pPr>
            <a:r>
              <a:rPr lang="zh-CN" altLang="en-US" sz="1400"/>
              <a:t>证</a:t>
            </a:r>
          </a:p>
        </p:txBody>
      </p:sp>
      <p:sp>
        <p:nvSpPr>
          <p:cNvPr id="4071457" name="Rectangle 34"/>
          <p:cNvSpPr>
            <a:spLocks noChangeArrowheads="1"/>
          </p:cNvSpPr>
          <p:nvPr/>
        </p:nvSpPr>
        <p:spPr bwMode="auto">
          <a:xfrm>
            <a:off x="2320925" y="3975100"/>
            <a:ext cx="303213" cy="842963"/>
          </a:xfrm>
          <a:prstGeom prst="rect">
            <a:avLst/>
          </a:prstGeom>
          <a:solidFill>
            <a:schemeClr val="accent1"/>
          </a:solidFill>
          <a:ln w="9525">
            <a:noFill/>
            <a:miter lim="800000"/>
            <a:headEnd/>
            <a:tailEnd/>
          </a:ln>
        </p:spPr>
        <p:txBody>
          <a:bodyPr wrap="none" anchor="ctr"/>
          <a:lstStyle/>
          <a:p>
            <a:pPr algn="ctr" fontAlgn="ctr">
              <a:lnSpc>
                <a:spcPct val="80000"/>
              </a:lnSpc>
              <a:spcBef>
                <a:spcPct val="20000"/>
              </a:spcBef>
            </a:pPr>
            <a:r>
              <a:rPr lang="zh-CN" altLang="en-US" sz="1400"/>
              <a:t>商</a:t>
            </a:r>
          </a:p>
          <a:p>
            <a:pPr algn="ctr" fontAlgn="ctr">
              <a:lnSpc>
                <a:spcPct val="80000"/>
              </a:lnSpc>
              <a:spcBef>
                <a:spcPct val="20000"/>
              </a:spcBef>
            </a:pPr>
            <a:r>
              <a:rPr lang="zh-CN" altLang="en-US" sz="1400"/>
              <a:t>务</a:t>
            </a:r>
          </a:p>
          <a:p>
            <a:pPr algn="ctr" fontAlgn="ctr">
              <a:lnSpc>
                <a:spcPct val="80000"/>
              </a:lnSpc>
              <a:spcBef>
                <a:spcPct val="20000"/>
              </a:spcBef>
            </a:pPr>
            <a:r>
              <a:rPr lang="zh-CN" altLang="en-US" sz="1400"/>
              <a:t>交</a:t>
            </a:r>
          </a:p>
          <a:p>
            <a:pPr algn="ctr" fontAlgn="ctr">
              <a:lnSpc>
                <a:spcPct val="80000"/>
              </a:lnSpc>
              <a:spcBef>
                <a:spcPct val="20000"/>
              </a:spcBef>
            </a:pPr>
            <a:r>
              <a:rPr lang="zh-CN" altLang="en-US" sz="1400"/>
              <a:t>流</a:t>
            </a:r>
          </a:p>
        </p:txBody>
      </p:sp>
      <p:sp>
        <p:nvSpPr>
          <p:cNvPr id="4071458" name="Rectangle 35"/>
          <p:cNvSpPr>
            <a:spLocks noChangeArrowheads="1"/>
          </p:cNvSpPr>
          <p:nvPr/>
        </p:nvSpPr>
        <p:spPr bwMode="auto">
          <a:xfrm>
            <a:off x="2732088" y="3975100"/>
            <a:ext cx="303212" cy="842963"/>
          </a:xfrm>
          <a:prstGeom prst="rect">
            <a:avLst/>
          </a:prstGeom>
          <a:solidFill>
            <a:schemeClr val="accent1"/>
          </a:solidFill>
          <a:ln w="9525">
            <a:noFill/>
            <a:miter lim="800000"/>
            <a:headEnd/>
            <a:tailEnd/>
          </a:ln>
        </p:spPr>
        <p:txBody>
          <a:bodyPr wrap="none" anchor="ctr"/>
          <a:lstStyle/>
          <a:p>
            <a:pPr algn="ctr" fontAlgn="ctr">
              <a:lnSpc>
                <a:spcPct val="80000"/>
              </a:lnSpc>
              <a:spcBef>
                <a:spcPct val="20000"/>
              </a:spcBef>
            </a:pPr>
            <a:r>
              <a:rPr lang="zh-CN" altLang="en-US" sz="1400"/>
              <a:t>计</a:t>
            </a:r>
          </a:p>
          <a:p>
            <a:pPr algn="ctr" fontAlgn="ctr">
              <a:lnSpc>
                <a:spcPct val="80000"/>
              </a:lnSpc>
              <a:spcBef>
                <a:spcPct val="20000"/>
              </a:spcBef>
            </a:pPr>
            <a:r>
              <a:rPr lang="zh-CN" altLang="en-US" sz="1400"/>
              <a:t>划</a:t>
            </a:r>
          </a:p>
          <a:p>
            <a:pPr algn="ctr" fontAlgn="ctr">
              <a:lnSpc>
                <a:spcPct val="80000"/>
              </a:lnSpc>
              <a:spcBef>
                <a:spcPct val="20000"/>
              </a:spcBef>
            </a:pPr>
            <a:r>
              <a:rPr lang="zh-CN" altLang="en-US" sz="1400"/>
              <a:t>及</a:t>
            </a:r>
          </a:p>
          <a:p>
            <a:pPr algn="ctr" fontAlgn="ctr">
              <a:lnSpc>
                <a:spcPct val="80000"/>
              </a:lnSpc>
              <a:spcBef>
                <a:spcPct val="20000"/>
              </a:spcBef>
            </a:pPr>
            <a:r>
              <a:rPr lang="zh-CN" altLang="en-US" sz="1400"/>
              <a:t>合同</a:t>
            </a:r>
          </a:p>
        </p:txBody>
      </p:sp>
      <p:sp>
        <p:nvSpPr>
          <p:cNvPr id="4071459" name="Rectangle 36"/>
          <p:cNvSpPr>
            <a:spLocks noChangeArrowheads="1"/>
          </p:cNvSpPr>
          <p:nvPr/>
        </p:nvSpPr>
        <p:spPr bwMode="auto">
          <a:xfrm>
            <a:off x="3141663" y="3975100"/>
            <a:ext cx="303212" cy="842963"/>
          </a:xfrm>
          <a:prstGeom prst="rect">
            <a:avLst/>
          </a:prstGeom>
          <a:solidFill>
            <a:schemeClr val="accent1"/>
          </a:solidFill>
          <a:ln w="9525">
            <a:noFill/>
            <a:miter lim="800000"/>
            <a:headEnd/>
            <a:tailEnd/>
          </a:ln>
        </p:spPr>
        <p:txBody>
          <a:bodyPr wrap="none" anchor="ctr"/>
          <a:lstStyle/>
          <a:p>
            <a:pPr algn="ctr" fontAlgn="ctr">
              <a:lnSpc>
                <a:spcPct val="80000"/>
              </a:lnSpc>
              <a:spcBef>
                <a:spcPct val="20000"/>
              </a:spcBef>
            </a:pPr>
            <a:r>
              <a:rPr lang="zh-CN" altLang="en-US" sz="1400"/>
              <a:t>开</a:t>
            </a:r>
          </a:p>
          <a:p>
            <a:pPr algn="ctr" fontAlgn="ctr">
              <a:lnSpc>
                <a:spcPct val="80000"/>
              </a:lnSpc>
              <a:spcBef>
                <a:spcPct val="20000"/>
              </a:spcBef>
            </a:pPr>
            <a:r>
              <a:rPr lang="zh-CN" altLang="en-US" sz="1400"/>
              <a:t>发</a:t>
            </a:r>
          </a:p>
        </p:txBody>
      </p:sp>
      <p:sp>
        <p:nvSpPr>
          <p:cNvPr id="4071460" name="Rectangle 37"/>
          <p:cNvSpPr>
            <a:spLocks noChangeArrowheads="1"/>
          </p:cNvSpPr>
          <p:nvPr/>
        </p:nvSpPr>
        <p:spPr bwMode="auto">
          <a:xfrm>
            <a:off x="3552825" y="3975100"/>
            <a:ext cx="303213" cy="842963"/>
          </a:xfrm>
          <a:prstGeom prst="rect">
            <a:avLst/>
          </a:prstGeom>
          <a:solidFill>
            <a:schemeClr val="accent1"/>
          </a:solidFill>
          <a:ln w="9525">
            <a:noFill/>
            <a:miter lim="800000"/>
            <a:headEnd/>
            <a:tailEnd/>
          </a:ln>
        </p:spPr>
        <p:txBody>
          <a:bodyPr wrap="none" anchor="ctr"/>
          <a:lstStyle/>
          <a:p>
            <a:pPr algn="ctr" fontAlgn="ctr">
              <a:lnSpc>
                <a:spcPct val="80000"/>
              </a:lnSpc>
              <a:spcBef>
                <a:spcPct val="20000"/>
              </a:spcBef>
            </a:pPr>
            <a:r>
              <a:rPr lang="zh-CN" altLang="en-US" sz="1400"/>
              <a:t>验</a:t>
            </a:r>
          </a:p>
          <a:p>
            <a:pPr algn="ctr" fontAlgn="ctr">
              <a:lnSpc>
                <a:spcPct val="80000"/>
              </a:lnSpc>
              <a:spcBef>
                <a:spcPct val="20000"/>
              </a:spcBef>
            </a:pPr>
            <a:r>
              <a:rPr lang="zh-CN" altLang="en-US" sz="1400"/>
              <a:t> 证</a:t>
            </a:r>
          </a:p>
        </p:txBody>
      </p:sp>
      <p:sp>
        <p:nvSpPr>
          <p:cNvPr id="4071461" name="AutoShape 38"/>
          <p:cNvSpPr>
            <a:spLocks noChangeArrowheads="1"/>
          </p:cNvSpPr>
          <p:nvPr/>
        </p:nvSpPr>
        <p:spPr bwMode="auto">
          <a:xfrm>
            <a:off x="5095875" y="3917950"/>
            <a:ext cx="142875" cy="874713"/>
          </a:xfrm>
          <a:prstGeom prst="upArrow">
            <a:avLst>
              <a:gd name="adj1" fmla="val 50000"/>
              <a:gd name="adj2" fmla="val 153056"/>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62" name="AutoShape 39"/>
          <p:cNvSpPr>
            <a:spLocks noChangeArrowheads="1"/>
          </p:cNvSpPr>
          <p:nvPr/>
        </p:nvSpPr>
        <p:spPr bwMode="auto">
          <a:xfrm>
            <a:off x="7454900" y="3973513"/>
            <a:ext cx="142875" cy="874712"/>
          </a:xfrm>
          <a:prstGeom prst="downArrow">
            <a:avLst>
              <a:gd name="adj1" fmla="val 50000"/>
              <a:gd name="adj2" fmla="val 153055"/>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63" name="Rectangle 40"/>
          <p:cNvSpPr>
            <a:spLocks noChangeArrowheads="1"/>
          </p:cNvSpPr>
          <p:nvPr/>
        </p:nvSpPr>
        <p:spPr bwMode="auto">
          <a:xfrm>
            <a:off x="395288" y="1076325"/>
            <a:ext cx="415925" cy="5111750"/>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r>
              <a:rPr lang="zh-CN" altLang="en-US" sz="1800"/>
              <a:t>运</a:t>
            </a:r>
          </a:p>
          <a:p>
            <a:pPr algn="ctr" fontAlgn="ctr">
              <a:lnSpc>
                <a:spcPct val="190000"/>
              </a:lnSpc>
              <a:spcBef>
                <a:spcPct val="20000"/>
              </a:spcBef>
            </a:pPr>
            <a:r>
              <a:rPr lang="zh-CN" altLang="en-US" sz="1800"/>
              <a:t>营</a:t>
            </a:r>
          </a:p>
          <a:p>
            <a:pPr algn="ctr" fontAlgn="ctr">
              <a:lnSpc>
                <a:spcPct val="190000"/>
              </a:lnSpc>
              <a:spcBef>
                <a:spcPct val="20000"/>
              </a:spcBef>
            </a:pPr>
            <a:r>
              <a:rPr lang="zh-CN" altLang="en-US" sz="1800"/>
              <a:t>管</a:t>
            </a:r>
          </a:p>
          <a:p>
            <a:pPr algn="ctr" fontAlgn="ctr">
              <a:lnSpc>
                <a:spcPct val="190000"/>
              </a:lnSpc>
              <a:spcBef>
                <a:spcPct val="20000"/>
              </a:spcBef>
            </a:pPr>
            <a:r>
              <a:rPr lang="zh-CN" altLang="en-US" sz="1800"/>
              <a:t>理</a:t>
            </a:r>
          </a:p>
          <a:p>
            <a:pPr algn="ctr" fontAlgn="ctr">
              <a:lnSpc>
                <a:spcPct val="190000"/>
              </a:lnSpc>
              <a:spcBef>
                <a:spcPct val="20000"/>
              </a:spcBef>
            </a:pPr>
            <a:r>
              <a:rPr lang="zh-CN" altLang="en-US" sz="1800"/>
              <a:t>流</a:t>
            </a:r>
          </a:p>
          <a:p>
            <a:pPr algn="ctr" fontAlgn="ctr">
              <a:lnSpc>
                <a:spcPct val="190000"/>
              </a:lnSpc>
              <a:spcBef>
                <a:spcPct val="20000"/>
              </a:spcBef>
            </a:pPr>
            <a:r>
              <a:rPr lang="zh-CN" altLang="en-US" sz="1800"/>
              <a:t>程</a:t>
            </a:r>
          </a:p>
        </p:txBody>
      </p:sp>
      <p:sp>
        <p:nvSpPr>
          <p:cNvPr id="4071464" name="Rectangle 41"/>
          <p:cNvSpPr>
            <a:spLocks noChangeArrowheads="1"/>
          </p:cNvSpPr>
          <p:nvPr/>
        </p:nvSpPr>
        <p:spPr bwMode="auto">
          <a:xfrm>
            <a:off x="8461375" y="1081088"/>
            <a:ext cx="358775" cy="5110162"/>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r>
              <a:rPr lang="zh-CN" altLang="en-US" sz="1800"/>
              <a:t>人</a:t>
            </a:r>
          </a:p>
          <a:p>
            <a:pPr algn="ctr" fontAlgn="ctr">
              <a:lnSpc>
                <a:spcPct val="150000"/>
              </a:lnSpc>
              <a:spcBef>
                <a:spcPct val="20000"/>
              </a:spcBef>
            </a:pPr>
            <a:r>
              <a:rPr lang="zh-CN" altLang="en-US" sz="1800"/>
              <a:t>力</a:t>
            </a:r>
          </a:p>
          <a:p>
            <a:pPr algn="ctr" fontAlgn="ctr">
              <a:lnSpc>
                <a:spcPct val="150000"/>
              </a:lnSpc>
              <a:spcBef>
                <a:spcPct val="20000"/>
              </a:spcBef>
            </a:pPr>
            <a:r>
              <a:rPr lang="zh-CN" altLang="en-US" sz="1800"/>
              <a:t>资</a:t>
            </a:r>
          </a:p>
          <a:p>
            <a:pPr algn="ctr" fontAlgn="ctr">
              <a:lnSpc>
                <a:spcPct val="150000"/>
              </a:lnSpc>
              <a:spcBef>
                <a:spcPct val="20000"/>
              </a:spcBef>
            </a:pPr>
            <a:r>
              <a:rPr lang="zh-CN" altLang="en-US" sz="1800"/>
              <a:t>源</a:t>
            </a:r>
          </a:p>
          <a:p>
            <a:pPr algn="ctr" fontAlgn="ctr">
              <a:lnSpc>
                <a:spcPct val="150000"/>
              </a:lnSpc>
              <a:spcBef>
                <a:spcPct val="20000"/>
              </a:spcBef>
            </a:pPr>
            <a:r>
              <a:rPr lang="zh-CN" altLang="en-US" sz="1800"/>
              <a:t>管</a:t>
            </a:r>
          </a:p>
          <a:p>
            <a:pPr algn="ctr" fontAlgn="ctr">
              <a:lnSpc>
                <a:spcPct val="150000"/>
              </a:lnSpc>
              <a:spcBef>
                <a:spcPct val="20000"/>
              </a:spcBef>
            </a:pPr>
            <a:r>
              <a:rPr lang="zh-CN" altLang="en-US" sz="1800"/>
              <a:t>理</a:t>
            </a:r>
          </a:p>
          <a:p>
            <a:pPr algn="ctr" fontAlgn="ctr">
              <a:lnSpc>
                <a:spcPct val="150000"/>
              </a:lnSpc>
              <a:spcBef>
                <a:spcPct val="20000"/>
              </a:spcBef>
            </a:pPr>
            <a:r>
              <a:rPr lang="zh-CN" altLang="en-US" sz="1800"/>
              <a:t>流</a:t>
            </a:r>
          </a:p>
          <a:p>
            <a:pPr algn="ctr" fontAlgn="ctr">
              <a:lnSpc>
                <a:spcPct val="150000"/>
              </a:lnSpc>
              <a:spcBef>
                <a:spcPct val="20000"/>
              </a:spcBef>
            </a:pPr>
            <a:r>
              <a:rPr lang="zh-CN" altLang="en-US" sz="1800"/>
              <a:t>程</a:t>
            </a:r>
          </a:p>
        </p:txBody>
      </p:sp>
      <p:sp>
        <p:nvSpPr>
          <p:cNvPr id="4071465" name="Rectangle 42"/>
          <p:cNvSpPr>
            <a:spLocks noChangeArrowheads="1"/>
          </p:cNvSpPr>
          <p:nvPr/>
        </p:nvSpPr>
        <p:spPr bwMode="auto">
          <a:xfrm>
            <a:off x="539750" y="1076325"/>
            <a:ext cx="8139113" cy="433388"/>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66" name="Rectangle 43" descr="蓝色砂纸"/>
          <p:cNvSpPr>
            <a:spLocks noChangeArrowheads="1"/>
          </p:cNvSpPr>
          <p:nvPr/>
        </p:nvSpPr>
        <p:spPr bwMode="auto">
          <a:xfrm>
            <a:off x="904875" y="2708275"/>
            <a:ext cx="785813" cy="795338"/>
          </a:xfrm>
          <a:prstGeom prst="rect">
            <a:avLst/>
          </a:prstGeom>
          <a:blipFill dpi="0" rotWithShape="0">
            <a:blip r:embed="rId2"/>
            <a:srcRect/>
            <a:tile tx="0" ty="0" sx="100000" sy="100000" flip="none" algn="tl"/>
          </a:blipFill>
          <a:ln w="9525">
            <a:noFill/>
            <a:miter lim="800000"/>
            <a:headEnd/>
            <a:tailEnd/>
          </a:ln>
        </p:spPr>
        <p:txBody>
          <a:bodyPr wrap="none" anchor="ctr"/>
          <a:lstStyle/>
          <a:p>
            <a:pPr algn="ctr" fontAlgn="ctr">
              <a:lnSpc>
                <a:spcPct val="120000"/>
              </a:lnSpc>
              <a:spcBef>
                <a:spcPct val="20000"/>
              </a:spcBef>
            </a:pPr>
            <a:r>
              <a:rPr lang="zh-CN" altLang="en-US" sz="1600"/>
              <a:t>质量</a:t>
            </a:r>
          </a:p>
          <a:p>
            <a:pPr algn="ctr" fontAlgn="ctr">
              <a:lnSpc>
                <a:spcPct val="120000"/>
              </a:lnSpc>
              <a:spcBef>
                <a:spcPct val="20000"/>
              </a:spcBef>
            </a:pPr>
            <a:r>
              <a:rPr lang="zh-CN" altLang="en-US" sz="1600"/>
              <a:t>管理</a:t>
            </a:r>
          </a:p>
        </p:txBody>
      </p:sp>
      <p:sp>
        <p:nvSpPr>
          <p:cNvPr id="4071467" name="Rectangle 44" descr="蓝色砂纸"/>
          <p:cNvSpPr>
            <a:spLocks noChangeArrowheads="1"/>
          </p:cNvSpPr>
          <p:nvPr/>
        </p:nvSpPr>
        <p:spPr bwMode="auto">
          <a:xfrm>
            <a:off x="904875" y="3735388"/>
            <a:ext cx="785813" cy="798512"/>
          </a:xfrm>
          <a:prstGeom prst="rect">
            <a:avLst/>
          </a:prstGeom>
          <a:blipFill dpi="0" rotWithShape="0">
            <a:blip r:embed="rId2"/>
            <a:srcRect/>
            <a:tile tx="0" ty="0" sx="100000" sy="100000" flip="none" algn="tl"/>
          </a:blipFill>
          <a:ln w="9525" algn="ctr">
            <a:noFill/>
            <a:miter lim="800000"/>
            <a:headEnd/>
            <a:tailEnd/>
          </a:ln>
        </p:spPr>
        <p:txBody>
          <a:bodyPr wrap="none" anchor="ctr"/>
          <a:lstStyle/>
          <a:p>
            <a:pPr algn="ctr" fontAlgn="ctr">
              <a:lnSpc>
                <a:spcPct val="120000"/>
              </a:lnSpc>
              <a:spcBef>
                <a:spcPct val="20000"/>
              </a:spcBef>
            </a:pPr>
            <a:r>
              <a:rPr lang="zh-CN" altLang="en-US" sz="1600"/>
              <a:t>财务</a:t>
            </a:r>
          </a:p>
          <a:p>
            <a:pPr algn="ctr" fontAlgn="ctr">
              <a:lnSpc>
                <a:spcPct val="120000"/>
              </a:lnSpc>
              <a:spcBef>
                <a:spcPct val="20000"/>
              </a:spcBef>
            </a:pPr>
            <a:r>
              <a:rPr lang="zh-CN" altLang="en-US" sz="1600"/>
              <a:t>管理</a:t>
            </a:r>
          </a:p>
        </p:txBody>
      </p:sp>
      <p:sp>
        <p:nvSpPr>
          <p:cNvPr id="4071468" name="Rectangle 45" descr="蓝色砂纸"/>
          <p:cNvSpPr>
            <a:spLocks noChangeArrowheads="1"/>
          </p:cNvSpPr>
          <p:nvPr/>
        </p:nvSpPr>
        <p:spPr bwMode="auto">
          <a:xfrm>
            <a:off x="904875" y="4765675"/>
            <a:ext cx="785813" cy="774700"/>
          </a:xfrm>
          <a:prstGeom prst="rect">
            <a:avLst/>
          </a:prstGeom>
          <a:blipFill dpi="0" rotWithShape="0">
            <a:blip r:embed="rId2"/>
            <a:srcRect/>
            <a:tile tx="0" ty="0" sx="100000" sy="100000" flip="none" algn="tl"/>
          </a:blipFill>
          <a:ln w="9525" algn="ctr">
            <a:noFill/>
            <a:miter lim="800000"/>
            <a:headEnd/>
            <a:tailEnd/>
          </a:ln>
        </p:spPr>
        <p:txBody>
          <a:bodyPr wrap="none" anchor="ctr"/>
          <a:lstStyle/>
          <a:p>
            <a:pPr algn="ctr" fontAlgn="ctr">
              <a:lnSpc>
                <a:spcPct val="120000"/>
              </a:lnSpc>
              <a:spcBef>
                <a:spcPct val="20000"/>
              </a:spcBef>
            </a:pPr>
            <a:r>
              <a:rPr lang="zh-CN" altLang="en-US" sz="1600"/>
              <a:t>行政</a:t>
            </a:r>
          </a:p>
          <a:p>
            <a:pPr algn="ctr" fontAlgn="ctr">
              <a:lnSpc>
                <a:spcPct val="120000"/>
              </a:lnSpc>
              <a:spcBef>
                <a:spcPct val="20000"/>
              </a:spcBef>
            </a:pPr>
            <a:r>
              <a:rPr lang="zh-CN" altLang="en-US" sz="1600"/>
              <a:t>管理</a:t>
            </a:r>
          </a:p>
        </p:txBody>
      </p:sp>
      <p:sp>
        <p:nvSpPr>
          <p:cNvPr id="4071469" name="Rectangle 46" descr="蓝色砂纸"/>
          <p:cNvSpPr>
            <a:spLocks noChangeArrowheads="1"/>
          </p:cNvSpPr>
          <p:nvPr/>
        </p:nvSpPr>
        <p:spPr bwMode="auto">
          <a:xfrm>
            <a:off x="7667625" y="1652588"/>
            <a:ext cx="715963" cy="647700"/>
          </a:xfrm>
          <a:prstGeom prst="rect">
            <a:avLst/>
          </a:prstGeom>
          <a:blipFill dpi="0" rotWithShape="0">
            <a:blip r:embed="rId2"/>
            <a:srcRect/>
            <a:tile tx="0" ty="0" sx="100000" sy="100000" flip="none" algn="tl"/>
          </a:blipFill>
          <a:ln w="9525">
            <a:noFill/>
            <a:miter lim="800000"/>
            <a:headEnd/>
            <a:tailEnd/>
          </a:ln>
        </p:spPr>
        <p:txBody>
          <a:bodyPr wrap="none" anchor="ctr"/>
          <a:lstStyle/>
          <a:p>
            <a:pPr algn="ctr" fontAlgn="ctr">
              <a:spcBef>
                <a:spcPct val="20000"/>
              </a:spcBef>
            </a:pPr>
            <a:r>
              <a:rPr lang="zh-CN" altLang="en-US" sz="1600"/>
              <a:t>招聘</a:t>
            </a:r>
          </a:p>
          <a:p>
            <a:pPr algn="ctr" fontAlgn="ctr">
              <a:spcBef>
                <a:spcPct val="20000"/>
              </a:spcBef>
            </a:pPr>
            <a:r>
              <a:rPr lang="zh-CN" altLang="en-US" sz="1600"/>
              <a:t>管理</a:t>
            </a:r>
          </a:p>
        </p:txBody>
      </p:sp>
      <p:sp>
        <p:nvSpPr>
          <p:cNvPr id="4071470" name="Rectangle 47" descr="蓝色砂纸"/>
          <p:cNvSpPr>
            <a:spLocks noChangeArrowheads="1"/>
          </p:cNvSpPr>
          <p:nvPr/>
        </p:nvSpPr>
        <p:spPr bwMode="auto">
          <a:xfrm>
            <a:off x="7667625" y="2498725"/>
            <a:ext cx="715963" cy="600075"/>
          </a:xfrm>
          <a:prstGeom prst="rect">
            <a:avLst/>
          </a:prstGeom>
          <a:blipFill dpi="0" rotWithShape="0">
            <a:blip r:embed="rId2"/>
            <a:srcRect/>
            <a:tile tx="0" ty="0" sx="100000" sy="100000" flip="none" algn="tl"/>
          </a:blipFill>
          <a:ln w="9525">
            <a:noFill/>
            <a:miter lim="800000"/>
            <a:headEnd/>
            <a:tailEnd/>
          </a:ln>
        </p:spPr>
        <p:txBody>
          <a:bodyPr wrap="none" anchor="ctr"/>
          <a:lstStyle/>
          <a:p>
            <a:pPr algn="ctr" fontAlgn="ctr">
              <a:lnSpc>
                <a:spcPct val="90000"/>
              </a:lnSpc>
              <a:spcBef>
                <a:spcPct val="20000"/>
              </a:spcBef>
            </a:pPr>
            <a:r>
              <a:rPr lang="zh-CN" altLang="en-US" sz="1600"/>
              <a:t>培训</a:t>
            </a:r>
          </a:p>
          <a:p>
            <a:pPr algn="ctr" fontAlgn="ctr">
              <a:lnSpc>
                <a:spcPct val="90000"/>
              </a:lnSpc>
              <a:spcBef>
                <a:spcPct val="20000"/>
              </a:spcBef>
            </a:pPr>
            <a:r>
              <a:rPr lang="zh-CN" altLang="en-US" sz="1600"/>
              <a:t>管理</a:t>
            </a:r>
          </a:p>
        </p:txBody>
      </p:sp>
      <p:sp>
        <p:nvSpPr>
          <p:cNvPr id="4071471" name="Rectangle 48" descr="蓝色砂纸"/>
          <p:cNvSpPr>
            <a:spLocks noChangeArrowheads="1"/>
          </p:cNvSpPr>
          <p:nvPr/>
        </p:nvSpPr>
        <p:spPr bwMode="auto">
          <a:xfrm>
            <a:off x="7667625" y="3297238"/>
            <a:ext cx="715963" cy="661987"/>
          </a:xfrm>
          <a:prstGeom prst="rect">
            <a:avLst/>
          </a:prstGeom>
          <a:blipFill dpi="0" rotWithShape="0">
            <a:blip r:embed="rId2"/>
            <a:srcRect/>
            <a:tile tx="0" ty="0" sx="100000" sy="100000" flip="none" algn="tl"/>
          </a:blipFill>
          <a:ln w="9525" algn="ctr">
            <a:noFill/>
            <a:miter lim="800000"/>
            <a:headEnd/>
            <a:tailEnd/>
          </a:ln>
        </p:spPr>
        <p:txBody>
          <a:bodyPr wrap="none" anchor="ctr"/>
          <a:lstStyle/>
          <a:p>
            <a:pPr algn="ctr" fontAlgn="ctr">
              <a:lnSpc>
                <a:spcPct val="90000"/>
              </a:lnSpc>
              <a:spcBef>
                <a:spcPct val="20000"/>
              </a:spcBef>
            </a:pPr>
            <a:r>
              <a:rPr lang="zh-CN" altLang="en-US" sz="1600"/>
              <a:t>绩效</a:t>
            </a:r>
          </a:p>
          <a:p>
            <a:pPr algn="ctr" fontAlgn="ctr">
              <a:lnSpc>
                <a:spcPct val="90000"/>
              </a:lnSpc>
              <a:spcBef>
                <a:spcPct val="20000"/>
              </a:spcBef>
            </a:pPr>
            <a:r>
              <a:rPr lang="zh-CN" altLang="en-US" sz="1600"/>
              <a:t>管理</a:t>
            </a:r>
          </a:p>
        </p:txBody>
      </p:sp>
      <p:sp>
        <p:nvSpPr>
          <p:cNvPr id="4071472" name="Rectangle 49"/>
          <p:cNvSpPr>
            <a:spLocks noChangeArrowheads="1"/>
          </p:cNvSpPr>
          <p:nvPr/>
        </p:nvSpPr>
        <p:spPr bwMode="auto">
          <a:xfrm>
            <a:off x="1798638" y="5737225"/>
            <a:ext cx="5653087" cy="450850"/>
          </a:xfrm>
          <a:prstGeom prst="rect">
            <a:avLst/>
          </a:prstGeom>
          <a:solidFill>
            <a:schemeClr val="bg1"/>
          </a:solidFill>
          <a:ln w="9525">
            <a:solidFill>
              <a:schemeClr val="tx1"/>
            </a:solidFill>
            <a:miter lim="800000"/>
            <a:headEnd/>
            <a:tailEnd/>
          </a:ln>
        </p:spPr>
        <p:txBody>
          <a:bodyPr wrap="none" anchor="ctr"/>
          <a:lstStyle/>
          <a:p>
            <a:pPr algn="ctr"/>
            <a:endParaRPr lang="zh-CN" altLang="en-US"/>
          </a:p>
        </p:txBody>
      </p:sp>
      <p:sp>
        <p:nvSpPr>
          <p:cNvPr id="4071473" name="Rectangle 50"/>
          <p:cNvSpPr>
            <a:spLocks noChangeArrowheads="1"/>
          </p:cNvSpPr>
          <p:nvPr/>
        </p:nvSpPr>
        <p:spPr bwMode="auto">
          <a:xfrm>
            <a:off x="1835150" y="5756275"/>
            <a:ext cx="1168400" cy="365125"/>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供应商管理</a:t>
            </a:r>
          </a:p>
        </p:txBody>
      </p:sp>
      <p:sp>
        <p:nvSpPr>
          <p:cNvPr id="4071474" name="Rectangle 51"/>
          <p:cNvSpPr>
            <a:spLocks noChangeArrowheads="1"/>
          </p:cNvSpPr>
          <p:nvPr/>
        </p:nvSpPr>
        <p:spPr bwMode="auto">
          <a:xfrm>
            <a:off x="3059113" y="5756275"/>
            <a:ext cx="966787" cy="365125"/>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采购管理</a:t>
            </a:r>
          </a:p>
        </p:txBody>
      </p:sp>
      <p:sp>
        <p:nvSpPr>
          <p:cNvPr id="4071475" name="Rectangle 52"/>
          <p:cNvSpPr>
            <a:spLocks noChangeArrowheads="1"/>
          </p:cNvSpPr>
          <p:nvPr/>
        </p:nvSpPr>
        <p:spPr bwMode="auto">
          <a:xfrm>
            <a:off x="4067175" y="5756275"/>
            <a:ext cx="1041400" cy="365125"/>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生产管理</a:t>
            </a:r>
          </a:p>
        </p:txBody>
      </p:sp>
      <p:sp>
        <p:nvSpPr>
          <p:cNvPr id="4071476" name="Rectangle 53"/>
          <p:cNvSpPr>
            <a:spLocks noChangeArrowheads="1"/>
          </p:cNvSpPr>
          <p:nvPr/>
        </p:nvSpPr>
        <p:spPr bwMode="auto">
          <a:xfrm>
            <a:off x="5148263" y="5756275"/>
            <a:ext cx="1116012" cy="365125"/>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配送管理</a:t>
            </a:r>
          </a:p>
        </p:txBody>
      </p:sp>
      <p:sp>
        <p:nvSpPr>
          <p:cNvPr id="4071477" name="Rectangle 54" descr="蓝色砂纸"/>
          <p:cNvSpPr>
            <a:spLocks noChangeArrowheads="1"/>
          </p:cNvSpPr>
          <p:nvPr/>
        </p:nvSpPr>
        <p:spPr bwMode="auto">
          <a:xfrm>
            <a:off x="7639050" y="4157663"/>
            <a:ext cx="715963" cy="606425"/>
          </a:xfrm>
          <a:prstGeom prst="rect">
            <a:avLst/>
          </a:prstGeom>
          <a:blipFill dpi="0" rotWithShape="0">
            <a:blip r:embed="rId2"/>
            <a:srcRect/>
            <a:tile tx="0" ty="0" sx="100000" sy="100000" flip="none" algn="tl"/>
          </a:blipFill>
          <a:ln w="9525" algn="ctr">
            <a:noFill/>
            <a:miter lim="800000"/>
            <a:headEnd/>
            <a:tailEnd/>
          </a:ln>
        </p:spPr>
        <p:txBody>
          <a:bodyPr wrap="none" anchor="ctr"/>
          <a:lstStyle/>
          <a:p>
            <a:pPr algn="ctr" fontAlgn="ctr">
              <a:lnSpc>
                <a:spcPct val="90000"/>
              </a:lnSpc>
              <a:spcBef>
                <a:spcPct val="20000"/>
              </a:spcBef>
            </a:pPr>
            <a:r>
              <a:rPr lang="zh-CN" altLang="en-US" sz="1600"/>
              <a:t>任职</a:t>
            </a:r>
          </a:p>
          <a:p>
            <a:pPr algn="ctr" fontAlgn="ctr">
              <a:lnSpc>
                <a:spcPct val="90000"/>
              </a:lnSpc>
              <a:spcBef>
                <a:spcPct val="20000"/>
              </a:spcBef>
            </a:pPr>
            <a:r>
              <a:rPr lang="zh-CN" altLang="en-US" sz="1600"/>
              <a:t>资格</a:t>
            </a:r>
          </a:p>
        </p:txBody>
      </p:sp>
      <p:sp>
        <p:nvSpPr>
          <p:cNvPr id="4071478" name="Rectangle 55" descr="蓝色砂纸"/>
          <p:cNvSpPr>
            <a:spLocks noChangeArrowheads="1"/>
          </p:cNvSpPr>
          <p:nvPr/>
        </p:nvSpPr>
        <p:spPr bwMode="auto">
          <a:xfrm>
            <a:off x="7667625" y="4964113"/>
            <a:ext cx="715963" cy="661987"/>
          </a:xfrm>
          <a:prstGeom prst="rect">
            <a:avLst/>
          </a:prstGeom>
          <a:blipFill dpi="0" rotWithShape="0">
            <a:blip r:embed="rId2"/>
            <a:srcRect/>
            <a:tile tx="0" ty="0" sx="100000" sy="100000" flip="none" algn="tl"/>
          </a:blipFill>
          <a:ln w="9525" algn="ctr">
            <a:noFill/>
            <a:miter lim="800000"/>
            <a:headEnd/>
            <a:tailEnd/>
          </a:ln>
        </p:spPr>
        <p:txBody>
          <a:bodyPr wrap="none" anchor="ctr"/>
          <a:lstStyle/>
          <a:p>
            <a:pPr algn="ctr" fontAlgn="ctr">
              <a:spcBef>
                <a:spcPct val="20000"/>
              </a:spcBef>
            </a:pPr>
            <a:r>
              <a:rPr lang="zh-CN" altLang="en-US" sz="1600"/>
              <a:t>薪酬</a:t>
            </a:r>
          </a:p>
          <a:p>
            <a:pPr algn="ctr" fontAlgn="ctr">
              <a:spcBef>
                <a:spcPct val="20000"/>
              </a:spcBef>
            </a:pPr>
            <a:r>
              <a:rPr lang="zh-CN" altLang="en-US" sz="1600"/>
              <a:t>管理</a:t>
            </a:r>
          </a:p>
        </p:txBody>
      </p:sp>
      <p:sp>
        <p:nvSpPr>
          <p:cNvPr id="4071479" name="Rectangle 56"/>
          <p:cNvSpPr>
            <a:spLocks noChangeArrowheads="1"/>
          </p:cNvSpPr>
          <p:nvPr/>
        </p:nvSpPr>
        <p:spPr bwMode="auto">
          <a:xfrm>
            <a:off x="3963988" y="3975100"/>
            <a:ext cx="303212" cy="842963"/>
          </a:xfrm>
          <a:prstGeom prst="rect">
            <a:avLst/>
          </a:prstGeom>
          <a:solidFill>
            <a:schemeClr val="accent1"/>
          </a:solidFill>
          <a:ln w="9525">
            <a:noFill/>
            <a:miter lim="800000"/>
            <a:headEnd/>
            <a:tailEnd/>
          </a:ln>
        </p:spPr>
        <p:txBody>
          <a:bodyPr wrap="none" anchor="ctr"/>
          <a:lstStyle/>
          <a:p>
            <a:pPr algn="ctr" fontAlgn="ctr">
              <a:lnSpc>
                <a:spcPct val="80000"/>
              </a:lnSpc>
              <a:spcBef>
                <a:spcPct val="20000"/>
              </a:spcBef>
            </a:pPr>
            <a:r>
              <a:rPr lang="zh-CN" altLang="en-US" sz="1400"/>
              <a:t>售</a:t>
            </a:r>
          </a:p>
          <a:p>
            <a:pPr algn="ctr" fontAlgn="ctr">
              <a:lnSpc>
                <a:spcPct val="80000"/>
              </a:lnSpc>
              <a:spcBef>
                <a:spcPct val="20000"/>
              </a:spcBef>
            </a:pPr>
            <a:r>
              <a:rPr lang="zh-CN" altLang="en-US" sz="1400"/>
              <a:t>后</a:t>
            </a:r>
          </a:p>
          <a:p>
            <a:pPr algn="ctr" fontAlgn="ctr">
              <a:lnSpc>
                <a:spcPct val="80000"/>
              </a:lnSpc>
              <a:spcBef>
                <a:spcPct val="20000"/>
              </a:spcBef>
            </a:pPr>
            <a:r>
              <a:rPr lang="zh-CN" altLang="en-US" sz="1400"/>
              <a:t>服</a:t>
            </a:r>
          </a:p>
          <a:p>
            <a:pPr algn="ctr" fontAlgn="ctr">
              <a:lnSpc>
                <a:spcPct val="80000"/>
              </a:lnSpc>
              <a:spcBef>
                <a:spcPct val="20000"/>
              </a:spcBef>
            </a:pPr>
            <a:r>
              <a:rPr lang="zh-CN" altLang="en-US" sz="1400"/>
              <a:t>务</a:t>
            </a:r>
          </a:p>
        </p:txBody>
      </p:sp>
      <p:sp>
        <p:nvSpPr>
          <p:cNvPr id="4071480" name="Rectangle 57"/>
          <p:cNvSpPr>
            <a:spLocks noChangeArrowheads="1"/>
          </p:cNvSpPr>
          <p:nvPr/>
        </p:nvSpPr>
        <p:spPr bwMode="auto">
          <a:xfrm>
            <a:off x="1622425" y="1076325"/>
            <a:ext cx="5976938" cy="404813"/>
          </a:xfrm>
          <a:prstGeom prst="rect">
            <a:avLst/>
          </a:prstGeom>
          <a:solidFill>
            <a:srgbClr val="339966"/>
          </a:solidFill>
          <a:ln w="9525" algn="ctr">
            <a:noFill/>
            <a:miter lim="800000"/>
            <a:headEnd/>
            <a:tailEnd/>
          </a:ln>
        </p:spPr>
        <p:txBody>
          <a:bodyPr wrap="none" anchor="ctr"/>
          <a:lstStyle/>
          <a:p>
            <a:pPr algn="ctr" fontAlgn="ctr">
              <a:lnSpc>
                <a:spcPct val="190000"/>
              </a:lnSpc>
              <a:spcBef>
                <a:spcPct val="20000"/>
              </a:spcBef>
            </a:pPr>
            <a:endParaRPr lang="zh-CN" altLang="zh-CN" sz="1800">
              <a:solidFill>
                <a:srgbClr val="99FF99"/>
              </a:solidFill>
            </a:endParaRPr>
          </a:p>
        </p:txBody>
      </p:sp>
      <p:sp>
        <p:nvSpPr>
          <p:cNvPr id="4071481" name="Text Box 58"/>
          <p:cNvSpPr txBox="1">
            <a:spLocks noChangeArrowheads="1"/>
          </p:cNvSpPr>
          <p:nvPr/>
        </p:nvSpPr>
        <p:spPr bwMode="auto">
          <a:xfrm>
            <a:off x="3727450" y="1196975"/>
            <a:ext cx="1555750" cy="311150"/>
          </a:xfrm>
          <a:prstGeom prst="rect">
            <a:avLst/>
          </a:prstGeom>
          <a:noFill/>
          <a:ln w="9525">
            <a:noFill/>
            <a:miter lim="800000"/>
            <a:headEnd/>
            <a:tailEnd/>
          </a:ln>
        </p:spPr>
        <p:txBody>
          <a:bodyPr wrap="none">
            <a:spAutoFit/>
          </a:bodyPr>
          <a:lstStyle/>
          <a:p>
            <a:pPr algn="ctr" fontAlgn="ctr">
              <a:lnSpc>
                <a:spcPct val="80000"/>
              </a:lnSpc>
              <a:spcBef>
                <a:spcPct val="20000"/>
              </a:spcBef>
            </a:pPr>
            <a:r>
              <a:rPr lang="zh-CN" altLang="en-US" sz="1800"/>
              <a:t>战略规划流程</a:t>
            </a:r>
          </a:p>
        </p:txBody>
      </p:sp>
      <p:sp>
        <p:nvSpPr>
          <p:cNvPr id="4071482" name="Rectangle 59" descr="蓝色砂纸"/>
          <p:cNvSpPr>
            <a:spLocks noChangeArrowheads="1"/>
          </p:cNvSpPr>
          <p:nvPr/>
        </p:nvSpPr>
        <p:spPr bwMode="auto">
          <a:xfrm>
            <a:off x="906463" y="1633538"/>
            <a:ext cx="785812" cy="844550"/>
          </a:xfrm>
          <a:prstGeom prst="rect">
            <a:avLst/>
          </a:prstGeom>
          <a:blipFill dpi="0" rotWithShape="0">
            <a:blip r:embed="rId2"/>
            <a:srcRect/>
            <a:tile tx="0" ty="0" sx="100000" sy="100000" flip="none" algn="tl"/>
          </a:blipFill>
          <a:ln w="9525" algn="ctr">
            <a:noFill/>
            <a:miter lim="800000"/>
            <a:headEnd/>
            <a:tailEnd/>
          </a:ln>
        </p:spPr>
        <p:txBody>
          <a:bodyPr wrap="none" anchor="ctr"/>
          <a:lstStyle/>
          <a:p>
            <a:pPr algn="ctr" fontAlgn="ctr">
              <a:lnSpc>
                <a:spcPct val="120000"/>
              </a:lnSpc>
              <a:spcBef>
                <a:spcPct val="20000"/>
              </a:spcBef>
            </a:pPr>
            <a:r>
              <a:rPr lang="zh-CN" altLang="en-US" sz="1600"/>
              <a:t>项目</a:t>
            </a:r>
          </a:p>
          <a:p>
            <a:pPr algn="ctr" fontAlgn="ctr">
              <a:lnSpc>
                <a:spcPct val="120000"/>
              </a:lnSpc>
              <a:spcBef>
                <a:spcPct val="20000"/>
              </a:spcBef>
            </a:pPr>
            <a:r>
              <a:rPr lang="zh-CN" altLang="en-US" sz="1600"/>
              <a:t>管理</a:t>
            </a:r>
          </a:p>
        </p:txBody>
      </p:sp>
      <p:sp>
        <p:nvSpPr>
          <p:cNvPr id="4071483" name="Rectangle 60"/>
          <p:cNvSpPr>
            <a:spLocks noChangeArrowheads="1"/>
          </p:cNvSpPr>
          <p:nvPr/>
        </p:nvSpPr>
        <p:spPr bwMode="auto">
          <a:xfrm>
            <a:off x="1795463" y="4892675"/>
            <a:ext cx="5653087" cy="366713"/>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84" name="Rectangle 61"/>
          <p:cNvSpPr>
            <a:spLocks noChangeArrowheads="1"/>
          </p:cNvSpPr>
          <p:nvPr/>
        </p:nvSpPr>
        <p:spPr bwMode="auto">
          <a:xfrm>
            <a:off x="5284788" y="2563813"/>
            <a:ext cx="1003300" cy="404812"/>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区域规划</a:t>
            </a:r>
          </a:p>
        </p:txBody>
      </p:sp>
      <p:sp>
        <p:nvSpPr>
          <p:cNvPr id="4071485" name="Rectangle 62"/>
          <p:cNvSpPr>
            <a:spLocks noChangeArrowheads="1"/>
          </p:cNvSpPr>
          <p:nvPr/>
        </p:nvSpPr>
        <p:spPr bwMode="auto">
          <a:xfrm>
            <a:off x="6375400" y="2563813"/>
            <a:ext cx="1003300" cy="404812"/>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客户关系</a:t>
            </a:r>
          </a:p>
        </p:txBody>
      </p:sp>
      <p:sp>
        <p:nvSpPr>
          <p:cNvPr id="4071486" name="Rectangle 63"/>
          <p:cNvSpPr>
            <a:spLocks noChangeArrowheads="1"/>
          </p:cNvSpPr>
          <p:nvPr/>
        </p:nvSpPr>
        <p:spPr bwMode="auto">
          <a:xfrm>
            <a:off x="5284788" y="3021013"/>
            <a:ext cx="1003300" cy="404812"/>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渠道管理</a:t>
            </a:r>
          </a:p>
        </p:txBody>
      </p:sp>
      <p:sp>
        <p:nvSpPr>
          <p:cNvPr id="4071487" name="Rectangle 64"/>
          <p:cNvSpPr>
            <a:spLocks noChangeArrowheads="1"/>
          </p:cNvSpPr>
          <p:nvPr/>
        </p:nvSpPr>
        <p:spPr bwMode="auto">
          <a:xfrm>
            <a:off x="6375400" y="3021013"/>
            <a:ext cx="1003300" cy="404812"/>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营销项目管理</a:t>
            </a:r>
          </a:p>
        </p:txBody>
      </p:sp>
      <p:sp>
        <p:nvSpPr>
          <p:cNvPr id="4071488" name="AutoShape 65"/>
          <p:cNvSpPr>
            <a:spLocks noChangeArrowheads="1"/>
          </p:cNvSpPr>
          <p:nvPr/>
        </p:nvSpPr>
        <p:spPr bwMode="auto">
          <a:xfrm>
            <a:off x="1695450" y="3884613"/>
            <a:ext cx="142875" cy="874712"/>
          </a:xfrm>
          <a:prstGeom prst="upArrow">
            <a:avLst>
              <a:gd name="adj1" fmla="val 50000"/>
              <a:gd name="adj2" fmla="val 153055"/>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89" name="AutoShape 66"/>
          <p:cNvSpPr>
            <a:spLocks noChangeArrowheads="1"/>
          </p:cNvSpPr>
          <p:nvPr/>
        </p:nvSpPr>
        <p:spPr bwMode="auto">
          <a:xfrm>
            <a:off x="4287838" y="3940175"/>
            <a:ext cx="142875" cy="874713"/>
          </a:xfrm>
          <a:prstGeom prst="downArrow">
            <a:avLst>
              <a:gd name="adj1" fmla="val 50000"/>
              <a:gd name="adj2" fmla="val 153056"/>
            </a:avLst>
          </a:prstGeom>
          <a:solidFill>
            <a:schemeClr val="bg1"/>
          </a:solidFill>
          <a:ln w="9525">
            <a:solidFill>
              <a:srgbClr val="FFCC00"/>
            </a:solidFill>
            <a:miter lim="800000"/>
            <a:headEnd/>
            <a:tailEnd/>
          </a:ln>
        </p:spPr>
        <p:txBody>
          <a:bodyPr wrap="none" anchor="ctr"/>
          <a:lstStyle/>
          <a:p>
            <a:pPr algn="ctr" fontAlgn="ctr">
              <a:lnSpc>
                <a:spcPct val="190000"/>
              </a:lnSpc>
              <a:spcBef>
                <a:spcPct val="20000"/>
              </a:spcBef>
            </a:pPr>
            <a:endParaRPr lang="zh-CN" altLang="zh-CN" sz="1000"/>
          </a:p>
        </p:txBody>
      </p:sp>
      <p:sp>
        <p:nvSpPr>
          <p:cNvPr id="4071490" name="AutoShape 67"/>
          <p:cNvSpPr>
            <a:spLocks noChangeArrowheads="1"/>
          </p:cNvSpPr>
          <p:nvPr/>
        </p:nvSpPr>
        <p:spPr bwMode="auto">
          <a:xfrm>
            <a:off x="4070350" y="2163763"/>
            <a:ext cx="1289050" cy="233362"/>
          </a:xfrm>
          <a:prstGeom prst="leftRightArrow">
            <a:avLst>
              <a:gd name="adj1" fmla="val 50000"/>
              <a:gd name="adj2" fmla="val 110476"/>
            </a:avLst>
          </a:prstGeom>
          <a:solidFill>
            <a:schemeClr val="hlink"/>
          </a:solidFill>
          <a:ln w="9525">
            <a:solidFill>
              <a:srgbClr val="FFCC00"/>
            </a:solidFill>
            <a:miter lim="800000"/>
            <a:headEnd/>
            <a:tailEnd/>
          </a:ln>
        </p:spPr>
        <p:txBody>
          <a:bodyPr wrap="none" anchor="ctr"/>
          <a:lstStyle/>
          <a:p>
            <a:pPr algn="ctr"/>
            <a:endParaRPr lang="zh-CN" altLang="en-US"/>
          </a:p>
        </p:txBody>
      </p:sp>
      <p:sp>
        <p:nvSpPr>
          <p:cNvPr id="4071491" name="Rectangle 68"/>
          <p:cNvSpPr>
            <a:spLocks noChangeArrowheads="1"/>
          </p:cNvSpPr>
          <p:nvPr/>
        </p:nvSpPr>
        <p:spPr bwMode="auto">
          <a:xfrm>
            <a:off x="6300788" y="5756275"/>
            <a:ext cx="1116012" cy="365125"/>
          </a:xfrm>
          <a:prstGeom prst="rect">
            <a:avLst/>
          </a:prstGeom>
          <a:solidFill>
            <a:schemeClr val="accent1"/>
          </a:solidFill>
          <a:ln w="9525" algn="ctr">
            <a:noFill/>
            <a:miter lim="800000"/>
            <a:headEnd/>
            <a:tailEnd/>
          </a:ln>
        </p:spPr>
        <p:txBody>
          <a:bodyPr wrap="none" anchor="ctr"/>
          <a:lstStyle/>
          <a:p>
            <a:pPr algn="ctr" fontAlgn="ctr">
              <a:lnSpc>
                <a:spcPct val="90000"/>
              </a:lnSpc>
              <a:spcBef>
                <a:spcPct val="20000"/>
              </a:spcBef>
            </a:pPr>
            <a:r>
              <a:rPr lang="zh-CN" altLang="en-US" sz="1400"/>
              <a:t>库存管理</a:t>
            </a:r>
          </a:p>
        </p:txBody>
      </p:sp>
      <p:sp>
        <p:nvSpPr>
          <p:cNvPr id="4071492" name="Rectangle 69"/>
          <p:cNvSpPr>
            <a:spLocks noChangeArrowheads="1"/>
          </p:cNvSpPr>
          <p:nvPr/>
        </p:nvSpPr>
        <p:spPr bwMode="auto">
          <a:xfrm>
            <a:off x="7524750" y="5756275"/>
            <a:ext cx="1152525" cy="431800"/>
          </a:xfrm>
          <a:prstGeom prst="rect">
            <a:avLst/>
          </a:prstGeom>
          <a:solidFill>
            <a:srgbClr val="0066FF"/>
          </a:solidFill>
          <a:ln w="9525">
            <a:noFill/>
            <a:miter lim="800000"/>
            <a:headEnd/>
            <a:tailEnd/>
          </a:ln>
        </p:spPr>
        <p:txBody>
          <a:bodyPr wrap="none" anchor="ctr"/>
          <a:lstStyle/>
          <a:p>
            <a:pPr algn="ctr" fontAlgn="ctr">
              <a:lnSpc>
                <a:spcPct val="190000"/>
              </a:lnSpc>
              <a:spcBef>
                <a:spcPct val="20000"/>
              </a:spcBef>
            </a:pPr>
            <a:endParaRPr lang="zh-CN" altLang="zh-CN" sz="1800"/>
          </a:p>
        </p:txBody>
      </p:sp>
      <p:sp>
        <p:nvSpPr>
          <p:cNvPr id="4071493" name="AutoShape 70"/>
          <p:cNvSpPr>
            <a:spLocks noChangeArrowheads="1"/>
          </p:cNvSpPr>
          <p:nvPr/>
        </p:nvSpPr>
        <p:spPr bwMode="auto">
          <a:xfrm>
            <a:off x="6156325" y="6116638"/>
            <a:ext cx="287338" cy="319087"/>
          </a:xfrm>
          <a:prstGeom prst="upDownArrow">
            <a:avLst>
              <a:gd name="adj1" fmla="val 50000"/>
              <a:gd name="adj2" fmla="val 22210"/>
            </a:avLst>
          </a:prstGeom>
          <a:solidFill>
            <a:schemeClr val="accent1"/>
          </a:solidFill>
          <a:ln w="9525" algn="ctr">
            <a:solidFill>
              <a:schemeClr val="accent2"/>
            </a:solidFill>
            <a:miter lim="800000"/>
            <a:headEnd/>
            <a:tailEnd/>
          </a:ln>
        </p:spPr>
        <p:txBody>
          <a:bodyPr wrap="none" anchor="ctr"/>
          <a:lstStyle/>
          <a:p>
            <a:pPr algn="ctr"/>
            <a:endParaRPr lang="zh-CN" altLang="en-US"/>
          </a:p>
        </p:txBody>
      </p:sp>
      <p:sp>
        <p:nvSpPr>
          <p:cNvPr id="4071494" name="AutoShape 71"/>
          <p:cNvSpPr>
            <a:spLocks noChangeArrowheads="1"/>
          </p:cNvSpPr>
          <p:nvPr/>
        </p:nvSpPr>
        <p:spPr bwMode="auto">
          <a:xfrm>
            <a:off x="2843213" y="6116638"/>
            <a:ext cx="287337" cy="319087"/>
          </a:xfrm>
          <a:prstGeom prst="upDownArrow">
            <a:avLst>
              <a:gd name="adj1" fmla="val 50000"/>
              <a:gd name="adj2" fmla="val 22210"/>
            </a:avLst>
          </a:prstGeom>
          <a:solidFill>
            <a:schemeClr val="accent1"/>
          </a:solidFill>
          <a:ln w="9525" algn="ctr">
            <a:solidFill>
              <a:schemeClr val="accent2"/>
            </a:solidFill>
            <a:miter lim="800000"/>
            <a:headEnd/>
            <a:tailEnd/>
          </a:ln>
        </p:spPr>
        <p:txBody>
          <a:bodyPr wrap="none" anchor="ctr"/>
          <a:lstStyle/>
          <a:p>
            <a:pPr algn="ctr"/>
            <a:endParaRPr lang="zh-CN" altLang="en-US"/>
          </a:p>
        </p:txBody>
      </p:sp>
      <p:sp>
        <p:nvSpPr>
          <p:cNvPr id="4071495" name="Rectangle 72"/>
          <p:cNvSpPr>
            <a:spLocks noChangeArrowheads="1"/>
          </p:cNvSpPr>
          <p:nvPr/>
        </p:nvSpPr>
        <p:spPr bwMode="auto">
          <a:xfrm>
            <a:off x="1582738" y="595313"/>
            <a:ext cx="6084887" cy="336550"/>
          </a:xfrm>
          <a:prstGeom prst="rect">
            <a:avLst/>
          </a:prstGeom>
          <a:solidFill>
            <a:srgbClr val="33CCCC"/>
          </a:solidFill>
          <a:ln w="9525">
            <a:noFill/>
            <a:miter lim="800000"/>
            <a:headEnd/>
            <a:tailEnd/>
          </a:ln>
        </p:spPr>
        <p:txBody>
          <a:bodyPr wrap="none" anchor="ctr"/>
          <a:lstStyle/>
          <a:p>
            <a:pPr algn="ctr" fontAlgn="ctr">
              <a:lnSpc>
                <a:spcPct val="190000"/>
              </a:lnSpc>
              <a:spcBef>
                <a:spcPct val="20000"/>
              </a:spcBef>
            </a:pPr>
            <a:endParaRPr lang="zh-CN" altLang="zh-CN" sz="1600"/>
          </a:p>
        </p:txBody>
      </p:sp>
      <p:sp>
        <p:nvSpPr>
          <p:cNvPr id="4071496" name="Text Box 73"/>
          <p:cNvSpPr txBox="1">
            <a:spLocks noChangeArrowheads="1"/>
          </p:cNvSpPr>
          <p:nvPr/>
        </p:nvSpPr>
        <p:spPr bwMode="auto">
          <a:xfrm>
            <a:off x="4456113" y="666750"/>
            <a:ext cx="590550" cy="263525"/>
          </a:xfrm>
          <a:prstGeom prst="rect">
            <a:avLst/>
          </a:prstGeom>
          <a:noFill/>
          <a:ln w="9525">
            <a:noFill/>
            <a:miter lim="800000"/>
            <a:headEnd/>
            <a:tailEnd/>
          </a:ln>
        </p:spPr>
        <p:txBody>
          <a:bodyPr wrap="none">
            <a:spAutoFit/>
          </a:bodyPr>
          <a:lstStyle/>
          <a:p>
            <a:pPr algn="ctr" fontAlgn="ctr">
              <a:lnSpc>
                <a:spcPct val="70000"/>
              </a:lnSpc>
              <a:spcBef>
                <a:spcPct val="20000"/>
              </a:spcBef>
            </a:pPr>
            <a:r>
              <a:rPr lang="zh-CN" altLang="en-US" sz="1600"/>
              <a:t>客户</a:t>
            </a:r>
          </a:p>
        </p:txBody>
      </p:sp>
      <p:sp>
        <p:nvSpPr>
          <p:cNvPr id="4071497" name="AutoShape 74"/>
          <p:cNvSpPr>
            <a:spLocks noChangeArrowheads="1"/>
          </p:cNvSpPr>
          <p:nvPr/>
        </p:nvSpPr>
        <p:spPr bwMode="auto">
          <a:xfrm>
            <a:off x="6156325" y="715963"/>
            <a:ext cx="287338" cy="319087"/>
          </a:xfrm>
          <a:prstGeom prst="upDownArrow">
            <a:avLst>
              <a:gd name="adj1" fmla="val 50000"/>
              <a:gd name="adj2" fmla="val 22210"/>
            </a:avLst>
          </a:prstGeom>
          <a:solidFill>
            <a:schemeClr val="accent1"/>
          </a:solidFill>
          <a:ln w="9525" algn="ctr">
            <a:solidFill>
              <a:schemeClr val="accent2"/>
            </a:solidFill>
            <a:miter lim="800000"/>
            <a:headEnd/>
            <a:tailEnd/>
          </a:ln>
        </p:spPr>
        <p:txBody>
          <a:bodyPr wrap="none" anchor="ctr"/>
          <a:lstStyle/>
          <a:p>
            <a:pPr algn="ctr"/>
            <a:endParaRPr lang="zh-CN" altLang="en-US"/>
          </a:p>
        </p:txBody>
      </p:sp>
      <p:sp>
        <p:nvSpPr>
          <p:cNvPr id="4071498" name="AutoShape 75"/>
          <p:cNvSpPr>
            <a:spLocks noChangeArrowheads="1"/>
          </p:cNvSpPr>
          <p:nvPr/>
        </p:nvSpPr>
        <p:spPr bwMode="auto">
          <a:xfrm>
            <a:off x="2843213" y="715963"/>
            <a:ext cx="287337" cy="319087"/>
          </a:xfrm>
          <a:prstGeom prst="upDownArrow">
            <a:avLst>
              <a:gd name="adj1" fmla="val 50000"/>
              <a:gd name="adj2" fmla="val 22210"/>
            </a:avLst>
          </a:prstGeom>
          <a:solidFill>
            <a:schemeClr val="accent1"/>
          </a:solidFill>
          <a:ln w="9525" algn="ctr">
            <a:solidFill>
              <a:schemeClr val="accent2"/>
            </a:solidFill>
            <a:miter lim="800000"/>
            <a:headEnd/>
            <a:tailEnd/>
          </a:ln>
        </p:spPr>
        <p:txBody>
          <a:bodyPr wrap="none" anchor="ctr"/>
          <a:lstStyle/>
          <a:p>
            <a:pPr algn="ctr"/>
            <a:endParaRPr lang="zh-CN" altLang="en-US"/>
          </a:p>
        </p:txBody>
      </p:sp>
      <p:sp>
        <p:nvSpPr>
          <p:cNvPr id="4071499" name="Rectangle 76"/>
          <p:cNvSpPr>
            <a:spLocks noChangeArrowheads="1"/>
          </p:cNvSpPr>
          <p:nvPr/>
        </p:nvSpPr>
        <p:spPr bwMode="auto">
          <a:xfrm>
            <a:off x="5276850" y="3933825"/>
            <a:ext cx="303213" cy="842963"/>
          </a:xfrm>
          <a:prstGeom prst="rect">
            <a:avLst/>
          </a:prstGeom>
          <a:solidFill>
            <a:schemeClr val="accent1"/>
          </a:solidFill>
          <a:ln w="9525">
            <a:noFill/>
            <a:miter lim="800000"/>
            <a:headEnd/>
            <a:tailEnd/>
          </a:ln>
        </p:spPr>
        <p:txBody>
          <a:bodyPr wrap="none" anchor="ctr"/>
          <a:lstStyle/>
          <a:p>
            <a:pPr algn="ctr" fontAlgn="ctr">
              <a:lnSpc>
                <a:spcPct val="90000"/>
              </a:lnSpc>
              <a:spcBef>
                <a:spcPct val="20000"/>
              </a:spcBef>
            </a:pPr>
            <a:r>
              <a:rPr lang="zh-CN" altLang="en-US" sz="1400"/>
              <a:t>概</a:t>
            </a:r>
          </a:p>
          <a:p>
            <a:pPr algn="ctr" fontAlgn="ctr">
              <a:lnSpc>
                <a:spcPct val="90000"/>
              </a:lnSpc>
              <a:spcBef>
                <a:spcPct val="20000"/>
              </a:spcBef>
            </a:pPr>
            <a:r>
              <a:rPr lang="zh-CN" altLang="en-US" sz="1400"/>
              <a:t>念</a:t>
            </a:r>
          </a:p>
        </p:txBody>
      </p:sp>
      <p:sp>
        <p:nvSpPr>
          <p:cNvPr id="4071500" name="Rectangle 77"/>
          <p:cNvSpPr>
            <a:spLocks noChangeArrowheads="1"/>
          </p:cNvSpPr>
          <p:nvPr/>
        </p:nvSpPr>
        <p:spPr bwMode="auto">
          <a:xfrm>
            <a:off x="5638800" y="3933825"/>
            <a:ext cx="303213" cy="842963"/>
          </a:xfrm>
          <a:prstGeom prst="rect">
            <a:avLst/>
          </a:prstGeom>
          <a:solidFill>
            <a:schemeClr val="accent1"/>
          </a:solidFill>
          <a:ln w="9525">
            <a:noFill/>
            <a:miter lim="800000"/>
            <a:headEnd/>
            <a:tailEnd/>
          </a:ln>
        </p:spPr>
        <p:txBody>
          <a:bodyPr wrap="none" anchor="ctr"/>
          <a:lstStyle/>
          <a:p>
            <a:pPr algn="ctr" fontAlgn="ctr">
              <a:lnSpc>
                <a:spcPct val="90000"/>
              </a:lnSpc>
              <a:spcBef>
                <a:spcPct val="20000"/>
              </a:spcBef>
            </a:pPr>
            <a:r>
              <a:rPr lang="zh-CN" altLang="en-US" sz="1400"/>
              <a:t>计</a:t>
            </a:r>
          </a:p>
          <a:p>
            <a:pPr algn="ctr" fontAlgn="ctr">
              <a:lnSpc>
                <a:spcPct val="90000"/>
              </a:lnSpc>
              <a:spcBef>
                <a:spcPct val="20000"/>
              </a:spcBef>
            </a:pPr>
            <a:r>
              <a:rPr lang="zh-CN" altLang="en-US" sz="1400"/>
              <a:t>划</a:t>
            </a:r>
          </a:p>
        </p:txBody>
      </p:sp>
      <p:sp>
        <p:nvSpPr>
          <p:cNvPr id="4071501" name="Rectangle 78"/>
          <p:cNvSpPr>
            <a:spLocks noChangeArrowheads="1"/>
          </p:cNvSpPr>
          <p:nvPr/>
        </p:nvSpPr>
        <p:spPr bwMode="auto">
          <a:xfrm>
            <a:off x="6002338" y="3933825"/>
            <a:ext cx="303212" cy="842963"/>
          </a:xfrm>
          <a:prstGeom prst="rect">
            <a:avLst/>
          </a:prstGeom>
          <a:solidFill>
            <a:schemeClr val="accent1"/>
          </a:solidFill>
          <a:ln w="9525">
            <a:noFill/>
            <a:miter lim="800000"/>
            <a:headEnd/>
            <a:tailEnd/>
          </a:ln>
        </p:spPr>
        <p:txBody>
          <a:bodyPr wrap="none" anchor="ctr"/>
          <a:lstStyle/>
          <a:p>
            <a:pPr algn="ctr" fontAlgn="ctr">
              <a:lnSpc>
                <a:spcPct val="90000"/>
              </a:lnSpc>
              <a:spcBef>
                <a:spcPct val="20000"/>
              </a:spcBef>
            </a:pPr>
            <a:r>
              <a:rPr lang="zh-CN" altLang="en-US" sz="1400"/>
              <a:t>开</a:t>
            </a:r>
          </a:p>
          <a:p>
            <a:pPr algn="ctr" fontAlgn="ctr">
              <a:lnSpc>
                <a:spcPct val="90000"/>
              </a:lnSpc>
              <a:spcBef>
                <a:spcPct val="20000"/>
              </a:spcBef>
            </a:pPr>
            <a:r>
              <a:rPr lang="zh-CN" altLang="en-US" sz="1400"/>
              <a:t>发</a:t>
            </a:r>
          </a:p>
        </p:txBody>
      </p:sp>
      <p:sp>
        <p:nvSpPr>
          <p:cNvPr id="4071502" name="Rectangle 79"/>
          <p:cNvSpPr>
            <a:spLocks noChangeArrowheads="1"/>
          </p:cNvSpPr>
          <p:nvPr/>
        </p:nvSpPr>
        <p:spPr bwMode="auto">
          <a:xfrm>
            <a:off x="6365875" y="3933825"/>
            <a:ext cx="303213" cy="842963"/>
          </a:xfrm>
          <a:prstGeom prst="rect">
            <a:avLst/>
          </a:prstGeom>
          <a:solidFill>
            <a:schemeClr val="accent1"/>
          </a:solidFill>
          <a:ln w="9525">
            <a:noFill/>
            <a:miter lim="800000"/>
            <a:headEnd/>
            <a:tailEnd/>
          </a:ln>
        </p:spPr>
        <p:txBody>
          <a:bodyPr wrap="none" anchor="ctr"/>
          <a:lstStyle/>
          <a:p>
            <a:pPr algn="ctr" fontAlgn="ctr">
              <a:lnSpc>
                <a:spcPct val="90000"/>
              </a:lnSpc>
              <a:spcBef>
                <a:spcPct val="20000"/>
              </a:spcBef>
            </a:pPr>
            <a:r>
              <a:rPr lang="zh-CN" altLang="en-US" sz="1400"/>
              <a:t>验</a:t>
            </a:r>
          </a:p>
          <a:p>
            <a:pPr algn="ctr" fontAlgn="ctr">
              <a:lnSpc>
                <a:spcPct val="90000"/>
              </a:lnSpc>
              <a:spcBef>
                <a:spcPct val="20000"/>
              </a:spcBef>
            </a:pPr>
            <a:r>
              <a:rPr lang="zh-CN" altLang="en-US" sz="1400"/>
              <a:t>证</a:t>
            </a:r>
          </a:p>
        </p:txBody>
      </p:sp>
      <p:sp>
        <p:nvSpPr>
          <p:cNvPr id="4071503" name="Rectangle 80"/>
          <p:cNvSpPr>
            <a:spLocks noChangeArrowheads="1"/>
          </p:cNvSpPr>
          <p:nvPr/>
        </p:nvSpPr>
        <p:spPr bwMode="auto">
          <a:xfrm>
            <a:off x="6729413" y="3933825"/>
            <a:ext cx="303212" cy="842963"/>
          </a:xfrm>
          <a:prstGeom prst="rect">
            <a:avLst/>
          </a:prstGeom>
          <a:solidFill>
            <a:schemeClr val="accent1"/>
          </a:solidFill>
          <a:ln w="9525">
            <a:noFill/>
            <a:miter lim="800000"/>
            <a:headEnd/>
            <a:tailEnd/>
          </a:ln>
        </p:spPr>
        <p:txBody>
          <a:bodyPr wrap="none" anchor="ctr"/>
          <a:lstStyle/>
          <a:p>
            <a:pPr algn="ctr" fontAlgn="ctr">
              <a:lnSpc>
                <a:spcPct val="90000"/>
              </a:lnSpc>
              <a:spcBef>
                <a:spcPct val="20000"/>
              </a:spcBef>
            </a:pPr>
            <a:r>
              <a:rPr lang="zh-CN" altLang="en-US" sz="1400"/>
              <a:t>发</a:t>
            </a:r>
          </a:p>
          <a:p>
            <a:pPr algn="ctr" fontAlgn="ctr">
              <a:lnSpc>
                <a:spcPct val="90000"/>
              </a:lnSpc>
              <a:spcBef>
                <a:spcPct val="20000"/>
              </a:spcBef>
            </a:pPr>
            <a:r>
              <a:rPr lang="zh-CN" altLang="en-US" sz="1400"/>
              <a:t>布</a:t>
            </a:r>
          </a:p>
        </p:txBody>
      </p:sp>
      <p:sp>
        <p:nvSpPr>
          <p:cNvPr id="4071504" name="Rectangle 81"/>
          <p:cNvSpPr>
            <a:spLocks noChangeArrowheads="1"/>
          </p:cNvSpPr>
          <p:nvPr/>
        </p:nvSpPr>
        <p:spPr bwMode="auto">
          <a:xfrm>
            <a:off x="7092950" y="3933825"/>
            <a:ext cx="303213" cy="842963"/>
          </a:xfrm>
          <a:prstGeom prst="rect">
            <a:avLst/>
          </a:prstGeom>
          <a:solidFill>
            <a:schemeClr val="accent1"/>
          </a:solidFill>
          <a:ln w="9525">
            <a:noFill/>
            <a:miter lim="800000"/>
            <a:headEnd/>
            <a:tailEnd/>
          </a:ln>
        </p:spPr>
        <p:txBody>
          <a:bodyPr wrap="none" anchor="ctr"/>
          <a:lstStyle/>
          <a:p>
            <a:pPr algn="ctr" fontAlgn="ctr">
              <a:lnSpc>
                <a:spcPct val="90000"/>
              </a:lnSpc>
              <a:spcBef>
                <a:spcPct val="20000"/>
              </a:spcBef>
            </a:pPr>
            <a:r>
              <a:rPr lang="zh-CN" altLang="en-US" sz="1400"/>
              <a:t>生命</a:t>
            </a:r>
          </a:p>
          <a:p>
            <a:pPr algn="ctr" fontAlgn="ctr">
              <a:lnSpc>
                <a:spcPct val="90000"/>
              </a:lnSpc>
              <a:spcBef>
                <a:spcPct val="20000"/>
              </a:spcBef>
            </a:pPr>
            <a:r>
              <a:rPr lang="zh-CN" altLang="en-US" sz="1400"/>
              <a:t>周期</a:t>
            </a:r>
          </a:p>
          <a:p>
            <a:pPr algn="ctr" fontAlgn="ctr">
              <a:lnSpc>
                <a:spcPct val="90000"/>
              </a:lnSpc>
              <a:spcBef>
                <a:spcPct val="20000"/>
              </a:spcBef>
            </a:pPr>
            <a:r>
              <a:rPr lang="zh-CN" altLang="en-US" sz="1400"/>
              <a:t>管理</a:t>
            </a:r>
          </a:p>
        </p:txBody>
      </p:sp>
      <p:sp>
        <p:nvSpPr>
          <p:cNvPr id="4071505" name="Text Box 82"/>
          <p:cNvSpPr txBox="1">
            <a:spLocks noChangeArrowheads="1"/>
          </p:cNvSpPr>
          <p:nvPr/>
        </p:nvSpPr>
        <p:spPr bwMode="auto">
          <a:xfrm>
            <a:off x="2700338" y="4889500"/>
            <a:ext cx="4070350" cy="339725"/>
          </a:xfrm>
          <a:prstGeom prst="rect">
            <a:avLst/>
          </a:prstGeom>
          <a:noFill/>
          <a:ln w="9525">
            <a:noFill/>
            <a:miter lim="800000"/>
            <a:headEnd/>
            <a:tailEnd/>
          </a:ln>
        </p:spPr>
        <p:txBody>
          <a:bodyPr wrap="none">
            <a:spAutoFit/>
          </a:bodyPr>
          <a:lstStyle/>
          <a:p>
            <a:pPr algn="ctr" fontAlgn="ctr">
              <a:lnSpc>
                <a:spcPct val="90000"/>
              </a:lnSpc>
              <a:spcBef>
                <a:spcPct val="20000"/>
              </a:spcBef>
            </a:pPr>
            <a:r>
              <a:rPr lang="zh-CN" altLang="en-US" sz="1800"/>
              <a:t>技术开发及管理流程（含预研及平台）</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2" name="Rectangle 2"/>
          <p:cNvSpPr>
            <a:spLocks noGrp="1" noChangeArrowheads="1"/>
          </p:cNvSpPr>
          <p:nvPr>
            <p:ph type="title"/>
          </p:nvPr>
        </p:nvSpPr>
        <p:spPr>
          <a:xfrm>
            <a:off x="527050" y="-26988"/>
            <a:ext cx="8077200" cy="685801"/>
          </a:xfrm>
        </p:spPr>
        <p:txBody>
          <a:bodyPr/>
          <a:lstStyle/>
          <a:p>
            <a:pPr eaLnBrk="1" hangingPunct="1"/>
            <a:r>
              <a:rPr lang="zh-CN" altLang="en-US" smtClean="0"/>
              <a:t>融智市场需求管理与分发业务流程图</a:t>
            </a:r>
          </a:p>
        </p:txBody>
      </p:sp>
      <p:graphicFrame>
        <p:nvGraphicFramePr>
          <p:cNvPr id="3806211" name="Object 3"/>
          <p:cNvGraphicFramePr>
            <a:graphicFrameLocks noGrp="1" noChangeAspect="1"/>
          </p:cNvGraphicFramePr>
          <p:nvPr>
            <p:ph idx="1"/>
          </p:nvPr>
        </p:nvGraphicFramePr>
        <p:xfrm>
          <a:off x="755650" y="836613"/>
          <a:ext cx="7416800" cy="5362575"/>
        </p:xfrm>
        <a:graphic>
          <a:graphicData uri="http://schemas.openxmlformats.org/presentationml/2006/ole">
            <mc:AlternateContent xmlns:mc="http://schemas.openxmlformats.org/markup-compatibility/2006">
              <mc:Choice xmlns:v="urn:schemas-microsoft-com:vml" Requires="v">
                <p:oleObj spid="_x0000_s3806215" name="Visio" r:id="rId3" imgW="9268054" imgH="6701028" progId="">
                  <p:embed/>
                </p:oleObj>
              </mc:Choice>
              <mc:Fallback>
                <p:oleObj name="Visio" r:id="rId3" imgW="9268054" imgH="6701028" progId="">
                  <p:embed/>
                  <p:pic>
                    <p:nvPicPr>
                      <p:cNvPr id="0" name="Picture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836613"/>
                        <a:ext cx="7416800"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7238" name="Rectangle 2"/>
          <p:cNvSpPr>
            <a:spLocks noGrp="1" noChangeArrowheads="1"/>
          </p:cNvSpPr>
          <p:nvPr>
            <p:ph type="title"/>
          </p:nvPr>
        </p:nvSpPr>
        <p:spPr>
          <a:xfrm>
            <a:off x="527050" y="-26988"/>
            <a:ext cx="8077200" cy="685801"/>
          </a:xfrm>
        </p:spPr>
        <p:txBody>
          <a:bodyPr/>
          <a:lstStyle/>
          <a:p>
            <a:pPr eaLnBrk="1" hangingPunct="1"/>
            <a:r>
              <a:rPr lang="zh-CN" altLang="en-US" smtClean="0"/>
              <a:t>四类产品开发的流程关系图</a:t>
            </a:r>
          </a:p>
        </p:txBody>
      </p:sp>
      <p:graphicFrame>
        <p:nvGraphicFramePr>
          <p:cNvPr id="3807237" name="Object 5"/>
          <p:cNvGraphicFramePr>
            <a:graphicFrameLocks noChangeAspect="1"/>
          </p:cNvGraphicFramePr>
          <p:nvPr/>
        </p:nvGraphicFramePr>
        <p:xfrm>
          <a:off x="611188" y="1204913"/>
          <a:ext cx="8353425" cy="4691062"/>
        </p:xfrm>
        <a:graphic>
          <a:graphicData uri="http://schemas.openxmlformats.org/presentationml/2006/ole">
            <mc:AlternateContent xmlns:mc="http://schemas.openxmlformats.org/markup-compatibility/2006">
              <mc:Choice xmlns:v="urn:schemas-microsoft-com:vml" Requires="v">
                <p:oleObj spid="_x0000_s3807241" name="Visio" r:id="rId3" imgW="30740083" imgH="17258247" progId="">
                  <p:embed/>
                </p:oleObj>
              </mc:Choice>
              <mc:Fallback>
                <p:oleObj name="Visio" r:id="rId3" imgW="30740083" imgH="17258247"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204913"/>
                        <a:ext cx="8353425"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5186" name="Object 2"/>
          <p:cNvGraphicFramePr>
            <a:graphicFrameLocks noChangeAspect="1"/>
          </p:cNvGraphicFramePr>
          <p:nvPr/>
        </p:nvGraphicFramePr>
        <p:xfrm>
          <a:off x="2843213" y="1771650"/>
          <a:ext cx="6096000" cy="2736850"/>
        </p:xfrm>
        <a:graphic>
          <a:graphicData uri="http://schemas.openxmlformats.org/presentationml/2006/ole">
            <mc:AlternateContent xmlns:mc="http://schemas.openxmlformats.org/markup-compatibility/2006">
              <mc:Choice xmlns:v="urn:schemas-microsoft-com:vml" Requires="v">
                <p:oleObj spid="_x0000_s3805196" name="Visio" r:id="rId3" imgW="18280761" imgH="10720578" progId="">
                  <p:embed/>
                </p:oleObj>
              </mc:Choice>
              <mc:Fallback>
                <p:oleObj name="Visio" r:id="rId3" imgW="18280761" imgH="1072057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771650"/>
                        <a:ext cx="60960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5190" name="Rectangle 3"/>
          <p:cNvSpPr>
            <a:spLocks noChangeArrowheads="1"/>
          </p:cNvSpPr>
          <p:nvPr/>
        </p:nvSpPr>
        <p:spPr bwMode="auto">
          <a:xfrm>
            <a:off x="2843213" y="1341438"/>
            <a:ext cx="5545137" cy="1223962"/>
          </a:xfrm>
          <a:prstGeom prst="rect">
            <a:avLst/>
          </a:prstGeom>
          <a:solidFill>
            <a:schemeClr val="accent1">
              <a:alpha val="14117"/>
            </a:schemeClr>
          </a:solidFill>
          <a:ln w="9525">
            <a:solidFill>
              <a:schemeClr val="tx1"/>
            </a:solidFill>
            <a:prstDash val="dash"/>
            <a:miter lim="800000"/>
            <a:headEnd/>
            <a:tailEnd/>
          </a:ln>
        </p:spPr>
        <p:txBody>
          <a:bodyPr wrap="none" anchor="ctr"/>
          <a:lstStyle/>
          <a:p>
            <a:pPr algn="ctr"/>
            <a:endParaRPr lang="zh-CN" altLang="en-US"/>
          </a:p>
        </p:txBody>
      </p:sp>
      <p:sp>
        <p:nvSpPr>
          <p:cNvPr id="3805191" name="Rectangle 4"/>
          <p:cNvSpPr>
            <a:spLocks noGrp="1" noChangeArrowheads="1"/>
          </p:cNvSpPr>
          <p:nvPr>
            <p:ph type="ctrTitle"/>
          </p:nvPr>
        </p:nvSpPr>
        <p:spPr>
          <a:xfrm>
            <a:off x="541338" y="-26988"/>
            <a:ext cx="5399087" cy="650876"/>
          </a:xfrm>
        </p:spPr>
        <p:txBody>
          <a:bodyPr/>
          <a:lstStyle/>
          <a:p>
            <a:pPr eaLnBrk="1" hangingPunct="1"/>
            <a:r>
              <a:rPr lang="zh-CN" altLang="en-US" smtClean="0"/>
              <a:t>产品层次对应的流程框架</a:t>
            </a:r>
          </a:p>
        </p:txBody>
      </p:sp>
      <p:graphicFrame>
        <p:nvGraphicFramePr>
          <p:cNvPr id="3805189" name="Object 5"/>
          <p:cNvGraphicFramePr>
            <a:graphicFrameLocks noChangeAspect="1"/>
          </p:cNvGraphicFramePr>
          <p:nvPr/>
        </p:nvGraphicFramePr>
        <p:xfrm>
          <a:off x="0" y="1125538"/>
          <a:ext cx="2627313" cy="4824412"/>
        </p:xfrm>
        <a:graphic>
          <a:graphicData uri="http://schemas.openxmlformats.org/presentationml/2006/ole">
            <mc:AlternateContent xmlns:mc="http://schemas.openxmlformats.org/markup-compatibility/2006">
              <mc:Choice xmlns:v="urn:schemas-microsoft-com:vml" Requires="v">
                <p:oleObj spid="_x0000_s3805197" name="Visio" r:id="rId5" imgW="3286125" imgH="3153156" progId="">
                  <p:embed/>
                </p:oleObj>
              </mc:Choice>
              <mc:Fallback>
                <p:oleObj name="Visio" r:id="rId5" imgW="3286125" imgH="3153156"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25538"/>
                        <a:ext cx="2627313"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805192" name="Group 6"/>
          <p:cNvGrpSpPr>
            <a:grpSpLocks/>
          </p:cNvGrpSpPr>
          <p:nvPr/>
        </p:nvGrpSpPr>
        <p:grpSpPr bwMode="auto">
          <a:xfrm>
            <a:off x="4859338" y="4652963"/>
            <a:ext cx="2660650" cy="647700"/>
            <a:chOff x="1152" y="720"/>
            <a:chExt cx="3936" cy="2976"/>
          </a:xfrm>
        </p:grpSpPr>
        <p:sp>
          <p:nvSpPr>
            <p:cNvPr id="3805214" name="Rectangle 7"/>
            <p:cNvSpPr>
              <a:spLocks noChangeArrowheads="1"/>
            </p:cNvSpPr>
            <p:nvPr/>
          </p:nvSpPr>
          <p:spPr bwMode="auto">
            <a:xfrm>
              <a:off x="1248" y="1056"/>
              <a:ext cx="3744" cy="2352"/>
            </a:xfrm>
            <a:prstGeom prst="rect">
              <a:avLst/>
            </a:prstGeom>
            <a:noFill/>
            <a:ln w="28575">
              <a:solidFill>
                <a:srgbClr val="996633"/>
              </a:solidFill>
              <a:miter lim="800000"/>
              <a:headEnd/>
              <a:tailEnd/>
            </a:ln>
          </p:spPr>
          <p:txBody>
            <a:bodyPr wrap="none" anchor="ctr"/>
            <a:lstStyle/>
            <a:p>
              <a:pPr algn="ctr"/>
              <a:endParaRPr lang="zh-CN" altLang="en-US"/>
            </a:p>
          </p:txBody>
        </p:sp>
        <p:sp>
          <p:nvSpPr>
            <p:cNvPr id="3805215" name="Rectangle 8"/>
            <p:cNvSpPr>
              <a:spLocks noChangeArrowheads="1"/>
            </p:cNvSpPr>
            <p:nvPr/>
          </p:nvSpPr>
          <p:spPr bwMode="auto">
            <a:xfrm>
              <a:off x="1584" y="720"/>
              <a:ext cx="1152" cy="240"/>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（更新后的）设计规格</a:t>
              </a:r>
            </a:p>
          </p:txBody>
        </p:sp>
        <p:sp>
          <p:nvSpPr>
            <p:cNvPr id="3805216" name="AutoShape 9"/>
            <p:cNvSpPr>
              <a:spLocks noChangeArrowheads="1"/>
            </p:cNvSpPr>
            <p:nvPr/>
          </p:nvSpPr>
          <p:spPr bwMode="auto">
            <a:xfrm>
              <a:off x="3168" y="720"/>
              <a:ext cx="1056" cy="240"/>
            </a:xfrm>
            <a:prstGeom prst="roundRect">
              <a:avLst>
                <a:gd name="adj" fmla="val 16667"/>
              </a:avLst>
            </a:prstGeom>
            <a:gradFill rotWithShape="0">
              <a:gsLst>
                <a:gs pos="0">
                  <a:srgbClr val="765E2F"/>
                </a:gs>
                <a:gs pos="50000">
                  <a:srgbClr val="FFCC66"/>
                </a:gs>
                <a:gs pos="100000">
                  <a:srgbClr val="765E2F"/>
                </a:gs>
              </a:gsLst>
              <a:lin ang="5400000" scaled="1"/>
            </a:gradFill>
            <a:ln w="28575">
              <a:solidFill>
                <a:srgbClr val="996633"/>
              </a:solidFill>
              <a:round/>
              <a:headEnd/>
              <a:tailEnd/>
            </a:ln>
          </p:spPr>
          <p:txBody>
            <a:bodyPr wrap="none" anchor="ctr"/>
            <a:lstStyle/>
            <a:p>
              <a:pPr algn="ctr"/>
              <a:r>
                <a:rPr kumimoji="0" lang="en-US" altLang="zh-CN" sz="800">
                  <a:latin typeface="Arial" charset="0"/>
                </a:rPr>
                <a:t>SOW</a:t>
              </a:r>
            </a:p>
          </p:txBody>
        </p:sp>
        <p:sp>
          <p:nvSpPr>
            <p:cNvPr id="3805217" name="Rectangle 10"/>
            <p:cNvSpPr>
              <a:spLocks noChangeArrowheads="1"/>
            </p:cNvSpPr>
            <p:nvPr/>
          </p:nvSpPr>
          <p:spPr bwMode="auto">
            <a:xfrm>
              <a:off x="2544" y="1200"/>
              <a:ext cx="864" cy="208"/>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项目计划</a:t>
              </a:r>
            </a:p>
          </p:txBody>
        </p:sp>
        <p:sp>
          <p:nvSpPr>
            <p:cNvPr id="3805218" name="Rectangle 11"/>
            <p:cNvSpPr>
              <a:spLocks noChangeArrowheads="1"/>
            </p:cNvSpPr>
            <p:nvPr/>
          </p:nvSpPr>
          <p:spPr bwMode="auto">
            <a:xfrm>
              <a:off x="2424" y="1546"/>
              <a:ext cx="1104" cy="208"/>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单板总体设计</a:t>
              </a:r>
            </a:p>
          </p:txBody>
        </p:sp>
        <p:sp>
          <p:nvSpPr>
            <p:cNvPr id="3805219" name="Rectangle 12"/>
            <p:cNvSpPr>
              <a:spLocks noChangeArrowheads="1"/>
            </p:cNvSpPr>
            <p:nvPr/>
          </p:nvSpPr>
          <p:spPr bwMode="auto">
            <a:xfrm>
              <a:off x="2352" y="1893"/>
              <a:ext cx="1248" cy="208"/>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单板硬件详细设计</a:t>
              </a:r>
            </a:p>
          </p:txBody>
        </p:sp>
        <p:sp>
          <p:nvSpPr>
            <p:cNvPr id="3805220" name="Rectangle 13"/>
            <p:cNvSpPr>
              <a:spLocks noChangeArrowheads="1"/>
            </p:cNvSpPr>
            <p:nvPr/>
          </p:nvSpPr>
          <p:spPr bwMode="auto">
            <a:xfrm>
              <a:off x="2496" y="2240"/>
              <a:ext cx="960" cy="208"/>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en-US" altLang="zh-CN" sz="800">
                  <a:latin typeface="Arial" charset="0"/>
                </a:rPr>
                <a:t>PCB</a:t>
              </a:r>
              <a:r>
                <a:rPr kumimoji="0" lang="zh-CN" altLang="en-US" sz="800">
                  <a:latin typeface="Arial" charset="0"/>
                </a:rPr>
                <a:t>设计</a:t>
              </a:r>
            </a:p>
          </p:txBody>
        </p:sp>
        <p:sp>
          <p:nvSpPr>
            <p:cNvPr id="3805221" name="Rectangle 14"/>
            <p:cNvSpPr>
              <a:spLocks noChangeArrowheads="1"/>
            </p:cNvSpPr>
            <p:nvPr/>
          </p:nvSpPr>
          <p:spPr bwMode="auto">
            <a:xfrm>
              <a:off x="2496" y="2586"/>
              <a:ext cx="960" cy="416"/>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单板硬件调试</a:t>
              </a:r>
            </a:p>
            <a:p>
              <a:pPr algn="ctr"/>
              <a:r>
                <a:rPr kumimoji="0" lang="zh-CN" altLang="en-US" sz="800">
                  <a:latin typeface="Arial" charset="0"/>
                </a:rPr>
                <a:t>和单元测试</a:t>
              </a:r>
            </a:p>
          </p:txBody>
        </p:sp>
        <p:sp>
          <p:nvSpPr>
            <p:cNvPr id="3805222" name="Rectangle 15"/>
            <p:cNvSpPr>
              <a:spLocks noChangeArrowheads="1"/>
            </p:cNvSpPr>
            <p:nvPr/>
          </p:nvSpPr>
          <p:spPr bwMode="auto">
            <a:xfrm>
              <a:off x="2496" y="3141"/>
              <a:ext cx="960" cy="208"/>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发　　布</a:t>
              </a:r>
            </a:p>
          </p:txBody>
        </p:sp>
        <p:sp>
          <p:nvSpPr>
            <p:cNvPr id="3805223" name="Rectangle 16"/>
            <p:cNvSpPr>
              <a:spLocks noChangeArrowheads="1"/>
            </p:cNvSpPr>
            <p:nvPr/>
          </p:nvSpPr>
          <p:spPr bwMode="auto">
            <a:xfrm>
              <a:off x="2352" y="3488"/>
              <a:ext cx="1248" cy="208"/>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产品集成工程支持</a:t>
              </a:r>
            </a:p>
          </p:txBody>
        </p:sp>
        <p:sp>
          <p:nvSpPr>
            <p:cNvPr id="3805224" name="Rectangle 17"/>
            <p:cNvSpPr>
              <a:spLocks noChangeArrowheads="1"/>
            </p:cNvSpPr>
            <p:nvPr/>
          </p:nvSpPr>
          <p:spPr bwMode="auto">
            <a:xfrm>
              <a:off x="3840" y="1908"/>
              <a:ext cx="816" cy="192"/>
            </a:xfrm>
            <a:prstGeom prst="rect">
              <a:avLst/>
            </a:prstGeom>
            <a:gradFill rotWithShape="0">
              <a:gsLst>
                <a:gs pos="0">
                  <a:srgbClr val="765E2F"/>
                </a:gs>
                <a:gs pos="50000">
                  <a:srgbClr val="FFCC66"/>
                </a:gs>
                <a:gs pos="100000">
                  <a:srgbClr val="765E2F"/>
                </a:gs>
              </a:gsLst>
              <a:lin ang="5400000" scaled="1"/>
            </a:gradFill>
            <a:ln w="28575">
              <a:solidFill>
                <a:srgbClr val="996633"/>
              </a:solidFill>
              <a:miter lim="800000"/>
              <a:headEnd/>
              <a:tailEnd/>
            </a:ln>
          </p:spPr>
          <p:txBody>
            <a:bodyPr wrap="none" anchor="ctr"/>
            <a:lstStyle/>
            <a:p>
              <a:pPr algn="ctr"/>
              <a:r>
                <a:rPr kumimoji="0" lang="zh-CN" altLang="en-US" sz="800">
                  <a:latin typeface="Arial" charset="0"/>
                </a:rPr>
                <a:t>单元测试计划</a:t>
              </a:r>
            </a:p>
          </p:txBody>
        </p:sp>
        <p:sp>
          <p:nvSpPr>
            <p:cNvPr id="3805225" name="Text Box 18"/>
            <p:cNvSpPr txBox="1">
              <a:spLocks noChangeArrowheads="1"/>
            </p:cNvSpPr>
            <p:nvPr/>
          </p:nvSpPr>
          <p:spPr bwMode="auto">
            <a:xfrm>
              <a:off x="4127" y="720"/>
              <a:ext cx="961" cy="1546"/>
            </a:xfrm>
            <a:prstGeom prst="rect">
              <a:avLst/>
            </a:prstGeom>
            <a:noFill/>
            <a:ln w="28575">
              <a:noFill/>
              <a:miter lim="800000"/>
              <a:headEnd/>
              <a:tailEnd/>
            </a:ln>
          </p:spPr>
          <p:txBody>
            <a:bodyPr>
              <a:spAutoFit/>
            </a:bodyPr>
            <a:lstStyle/>
            <a:p>
              <a:pPr>
                <a:spcBef>
                  <a:spcPct val="50000"/>
                </a:spcBef>
              </a:pPr>
              <a:r>
                <a:rPr kumimoji="0" lang="zh-CN" altLang="en-US" sz="800">
                  <a:latin typeface="Arial" charset="0"/>
                </a:rPr>
                <a:t>（项目任务书）</a:t>
              </a:r>
            </a:p>
          </p:txBody>
        </p:sp>
        <p:cxnSp>
          <p:nvCxnSpPr>
            <p:cNvPr id="3805226" name="AutoShape 19"/>
            <p:cNvCxnSpPr>
              <a:cxnSpLocks noChangeShapeType="1"/>
              <a:stCxn id="3805217" idx="2"/>
              <a:endCxn id="3805218" idx="0"/>
            </p:cNvCxnSpPr>
            <p:nvPr/>
          </p:nvCxnSpPr>
          <p:spPr bwMode="auto">
            <a:xfrm>
              <a:off x="2976" y="1417"/>
              <a:ext cx="0" cy="120"/>
            </a:xfrm>
            <a:prstGeom prst="straightConnector1">
              <a:avLst/>
            </a:prstGeom>
            <a:noFill/>
            <a:ln w="28575">
              <a:solidFill>
                <a:srgbClr val="996633"/>
              </a:solidFill>
              <a:round/>
              <a:headEnd/>
              <a:tailEnd type="triangle" w="med" len="med"/>
            </a:ln>
          </p:spPr>
        </p:cxnSp>
        <p:cxnSp>
          <p:nvCxnSpPr>
            <p:cNvPr id="3805227" name="AutoShape 20"/>
            <p:cNvCxnSpPr>
              <a:cxnSpLocks noChangeShapeType="1"/>
              <a:stCxn id="3805218" idx="2"/>
              <a:endCxn id="3805219" idx="0"/>
            </p:cNvCxnSpPr>
            <p:nvPr/>
          </p:nvCxnSpPr>
          <p:spPr bwMode="auto">
            <a:xfrm>
              <a:off x="2976" y="1763"/>
              <a:ext cx="0" cy="121"/>
            </a:xfrm>
            <a:prstGeom prst="straightConnector1">
              <a:avLst/>
            </a:prstGeom>
            <a:noFill/>
            <a:ln w="28575">
              <a:solidFill>
                <a:srgbClr val="996633"/>
              </a:solidFill>
              <a:round/>
              <a:headEnd/>
              <a:tailEnd type="triangle" w="med" len="med"/>
            </a:ln>
          </p:spPr>
        </p:cxnSp>
        <p:cxnSp>
          <p:nvCxnSpPr>
            <p:cNvPr id="3805228" name="AutoShape 21"/>
            <p:cNvCxnSpPr>
              <a:cxnSpLocks noChangeShapeType="1"/>
              <a:stCxn id="3805219" idx="2"/>
              <a:endCxn id="3805220" idx="0"/>
            </p:cNvCxnSpPr>
            <p:nvPr/>
          </p:nvCxnSpPr>
          <p:spPr bwMode="auto">
            <a:xfrm>
              <a:off x="2976" y="2110"/>
              <a:ext cx="0" cy="121"/>
            </a:xfrm>
            <a:prstGeom prst="straightConnector1">
              <a:avLst/>
            </a:prstGeom>
            <a:noFill/>
            <a:ln w="28575">
              <a:solidFill>
                <a:srgbClr val="996633"/>
              </a:solidFill>
              <a:round/>
              <a:headEnd/>
              <a:tailEnd type="triangle" w="med" len="med"/>
            </a:ln>
          </p:spPr>
        </p:cxnSp>
        <p:cxnSp>
          <p:nvCxnSpPr>
            <p:cNvPr id="3805229" name="AutoShape 22"/>
            <p:cNvCxnSpPr>
              <a:cxnSpLocks noChangeShapeType="1"/>
              <a:stCxn id="3805220" idx="2"/>
              <a:endCxn id="3805221" idx="0"/>
            </p:cNvCxnSpPr>
            <p:nvPr/>
          </p:nvCxnSpPr>
          <p:spPr bwMode="auto">
            <a:xfrm>
              <a:off x="2976" y="2457"/>
              <a:ext cx="0" cy="120"/>
            </a:xfrm>
            <a:prstGeom prst="straightConnector1">
              <a:avLst/>
            </a:prstGeom>
            <a:noFill/>
            <a:ln w="28575">
              <a:solidFill>
                <a:srgbClr val="996633"/>
              </a:solidFill>
              <a:round/>
              <a:headEnd/>
              <a:tailEnd type="triangle" w="med" len="med"/>
            </a:ln>
          </p:spPr>
        </p:cxnSp>
        <p:cxnSp>
          <p:nvCxnSpPr>
            <p:cNvPr id="3805230" name="AutoShape 23"/>
            <p:cNvCxnSpPr>
              <a:cxnSpLocks noChangeShapeType="1"/>
              <a:stCxn id="3805221" idx="2"/>
              <a:endCxn id="3805222" idx="0"/>
            </p:cNvCxnSpPr>
            <p:nvPr/>
          </p:nvCxnSpPr>
          <p:spPr bwMode="auto">
            <a:xfrm>
              <a:off x="2976" y="3011"/>
              <a:ext cx="0" cy="121"/>
            </a:xfrm>
            <a:prstGeom prst="straightConnector1">
              <a:avLst/>
            </a:prstGeom>
            <a:noFill/>
            <a:ln w="28575">
              <a:solidFill>
                <a:srgbClr val="996633"/>
              </a:solidFill>
              <a:round/>
              <a:headEnd/>
              <a:tailEnd type="triangle" w="med" len="med"/>
            </a:ln>
          </p:spPr>
        </p:cxnSp>
        <p:cxnSp>
          <p:nvCxnSpPr>
            <p:cNvPr id="3805231" name="AutoShape 24"/>
            <p:cNvCxnSpPr>
              <a:cxnSpLocks noChangeShapeType="1"/>
              <a:stCxn id="3805222" idx="2"/>
              <a:endCxn id="3805223" idx="0"/>
            </p:cNvCxnSpPr>
            <p:nvPr/>
          </p:nvCxnSpPr>
          <p:spPr bwMode="auto">
            <a:xfrm>
              <a:off x="2976" y="3358"/>
              <a:ext cx="0" cy="121"/>
            </a:xfrm>
            <a:prstGeom prst="straightConnector1">
              <a:avLst/>
            </a:prstGeom>
            <a:noFill/>
            <a:ln w="28575">
              <a:solidFill>
                <a:srgbClr val="996633"/>
              </a:solidFill>
              <a:round/>
              <a:headEnd/>
              <a:tailEnd type="triangle" w="med" len="med"/>
            </a:ln>
          </p:spPr>
        </p:cxnSp>
        <p:cxnSp>
          <p:nvCxnSpPr>
            <p:cNvPr id="3805232" name="AutoShape 25"/>
            <p:cNvCxnSpPr>
              <a:cxnSpLocks noChangeShapeType="1"/>
              <a:stCxn id="3805224" idx="2"/>
              <a:endCxn id="3805221" idx="3"/>
            </p:cNvCxnSpPr>
            <p:nvPr/>
          </p:nvCxnSpPr>
          <p:spPr bwMode="auto">
            <a:xfrm rot="5400000">
              <a:off x="3514" y="2060"/>
              <a:ext cx="685" cy="783"/>
            </a:xfrm>
            <a:prstGeom prst="bentConnector2">
              <a:avLst/>
            </a:prstGeom>
            <a:noFill/>
            <a:ln w="28575">
              <a:solidFill>
                <a:srgbClr val="996633"/>
              </a:solidFill>
              <a:miter lim="800000"/>
              <a:headEnd/>
              <a:tailEnd type="triangle" w="med" len="med"/>
            </a:ln>
          </p:spPr>
        </p:cxnSp>
        <p:sp>
          <p:nvSpPr>
            <p:cNvPr id="3805233" name="Line 26"/>
            <p:cNvSpPr>
              <a:spLocks noChangeShapeType="1"/>
            </p:cNvSpPr>
            <p:nvPr/>
          </p:nvSpPr>
          <p:spPr bwMode="auto">
            <a:xfrm>
              <a:off x="1152" y="1824"/>
              <a:ext cx="3936" cy="0"/>
            </a:xfrm>
            <a:prstGeom prst="line">
              <a:avLst/>
            </a:prstGeom>
            <a:noFill/>
            <a:ln w="28575">
              <a:solidFill>
                <a:srgbClr val="996633"/>
              </a:solidFill>
              <a:round/>
              <a:headEnd/>
              <a:tailEnd/>
            </a:ln>
          </p:spPr>
          <p:txBody>
            <a:bodyPr wrap="none">
              <a:spAutoFit/>
            </a:bodyPr>
            <a:lstStyle/>
            <a:p>
              <a:endParaRPr lang="zh-CN" altLang="en-US"/>
            </a:p>
          </p:txBody>
        </p:sp>
        <p:cxnSp>
          <p:nvCxnSpPr>
            <p:cNvPr id="3805234" name="AutoShape 27"/>
            <p:cNvCxnSpPr>
              <a:cxnSpLocks noChangeShapeType="1"/>
              <a:stCxn id="3805215" idx="2"/>
              <a:endCxn id="3805217" idx="0"/>
            </p:cNvCxnSpPr>
            <p:nvPr/>
          </p:nvCxnSpPr>
          <p:spPr bwMode="auto">
            <a:xfrm rot="16200000" flipH="1">
              <a:off x="2457" y="672"/>
              <a:ext cx="222" cy="816"/>
            </a:xfrm>
            <a:prstGeom prst="bentConnector3">
              <a:avLst>
                <a:gd name="adj1" fmla="val 50000"/>
              </a:avLst>
            </a:prstGeom>
            <a:noFill/>
            <a:ln w="28575">
              <a:solidFill>
                <a:srgbClr val="996633"/>
              </a:solidFill>
              <a:miter lim="800000"/>
              <a:headEnd/>
              <a:tailEnd type="triangle" w="med" len="med"/>
            </a:ln>
          </p:spPr>
        </p:cxnSp>
        <p:cxnSp>
          <p:nvCxnSpPr>
            <p:cNvPr id="3805235" name="AutoShape 28"/>
            <p:cNvCxnSpPr>
              <a:cxnSpLocks noChangeShapeType="1"/>
              <a:stCxn id="3805216" idx="2"/>
              <a:endCxn id="3805217" idx="0"/>
            </p:cNvCxnSpPr>
            <p:nvPr/>
          </p:nvCxnSpPr>
          <p:spPr bwMode="auto">
            <a:xfrm rot="5400000">
              <a:off x="3225" y="720"/>
              <a:ext cx="222" cy="720"/>
            </a:xfrm>
            <a:prstGeom prst="bentConnector3">
              <a:avLst>
                <a:gd name="adj1" fmla="val 50000"/>
              </a:avLst>
            </a:prstGeom>
            <a:noFill/>
            <a:ln w="28575">
              <a:solidFill>
                <a:srgbClr val="996633"/>
              </a:solidFill>
              <a:miter lim="800000"/>
              <a:headEnd/>
              <a:tailEnd type="triangle" w="med" len="med"/>
            </a:ln>
          </p:spPr>
        </p:cxnSp>
      </p:grpSp>
      <p:sp>
        <p:nvSpPr>
          <p:cNvPr id="3805193" name="Line 29"/>
          <p:cNvSpPr>
            <a:spLocks noChangeShapeType="1"/>
          </p:cNvSpPr>
          <p:nvPr/>
        </p:nvSpPr>
        <p:spPr bwMode="auto">
          <a:xfrm>
            <a:off x="179388" y="2781300"/>
            <a:ext cx="8496300" cy="0"/>
          </a:xfrm>
          <a:prstGeom prst="line">
            <a:avLst/>
          </a:prstGeom>
          <a:noFill/>
          <a:ln w="28575">
            <a:solidFill>
              <a:schemeClr val="tx1"/>
            </a:solidFill>
            <a:prstDash val="lgDash"/>
            <a:round/>
            <a:headEnd/>
            <a:tailEnd/>
          </a:ln>
        </p:spPr>
        <p:txBody>
          <a:bodyPr/>
          <a:lstStyle/>
          <a:p>
            <a:endParaRPr lang="zh-CN" altLang="en-US"/>
          </a:p>
        </p:txBody>
      </p:sp>
      <p:sp>
        <p:nvSpPr>
          <p:cNvPr id="3805194" name="Line 30"/>
          <p:cNvSpPr>
            <a:spLocks noChangeShapeType="1"/>
          </p:cNvSpPr>
          <p:nvPr/>
        </p:nvSpPr>
        <p:spPr bwMode="auto">
          <a:xfrm>
            <a:off x="179388" y="4365625"/>
            <a:ext cx="8496300" cy="0"/>
          </a:xfrm>
          <a:prstGeom prst="line">
            <a:avLst/>
          </a:prstGeom>
          <a:noFill/>
          <a:ln w="28575">
            <a:solidFill>
              <a:schemeClr val="tx1"/>
            </a:solidFill>
            <a:prstDash val="lgDash"/>
            <a:round/>
            <a:headEnd/>
            <a:tailEnd/>
          </a:ln>
        </p:spPr>
        <p:txBody>
          <a:bodyPr/>
          <a:lstStyle/>
          <a:p>
            <a:endParaRPr lang="zh-CN" altLang="en-US"/>
          </a:p>
        </p:txBody>
      </p:sp>
      <p:sp>
        <p:nvSpPr>
          <p:cNvPr id="3805195" name="AutoShape 31"/>
          <p:cNvSpPr>
            <a:spLocks noChangeArrowheads="1"/>
          </p:cNvSpPr>
          <p:nvPr/>
        </p:nvSpPr>
        <p:spPr bwMode="auto">
          <a:xfrm>
            <a:off x="2555875" y="1844675"/>
            <a:ext cx="287338" cy="287338"/>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pPr algn="ctr"/>
            <a:endParaRPr lang="zh-CN" altLang="en-US"/>
          </a:p>
        </p:txBody>
      </p:sp>
      <p:sp>
        <p:nvSpPr>
          <p:cNvPr id="3805196" name="AutoShape 32"/>
          <p:cNvSpPr>
            <a:spLocks noChangeArrowheads="1"/>
          </p:cNvSpPr>
          <p:nvPr/>
        </p:nvSpPr>
        <p:spPr bwMode="auto">
          <a:xfrm>
            <a:off x="2555875" y="3717925"/>
            <a:ext cx="431800" cy="287338"/>
          </a:xfrm>
          <a:prstGeom prst="rightArrow">
            <a:avLst>
              <a:gd name="adj1" fmla="val 50000"/>
              <a:gd name="adj2" fmla="val 37569"/>
            </a:avLst>
          </a:prstGeom>
          <a:solidFill>
            <a:srgbClr val="FF0000"/>
          </a:solidFill>
          <a:ln w="9525">
            <a:solidFill>
              <a:schemeClr val="tx1"/>
            </a:solidFill>
            <a:miter lim="800000"/>
            <a:headEnd/>
            <a:tailEnd/>
          </a:ln>
        </p:spPr>
        <p:txBody>
          <a:bodyPr wrap="none" anchor="ctr"/>
          <a:lstStyle/>
          <a:p>
            <a:pPr algn="ctr"/>
            <a:endParaRPr lang="zh-CN" altLang="en-US"/>
          </a:p>
        </p:txBody>
      </p:sp>
      <p:sp>
        <p:nvSpPr>
          <p:cNvPr id="3805197" name="AutoShape 33"/>
          <p:cNvSpPr>
            <a:spLocks noChangeArrowheads="1"/>
          </p:cNvSpPr>
          <p:nvPr/>
        </p:nvSpPr>
        <p:spPr bwMode="auto">
          <a:xfrm>
            <a:off x="2555875" y="5084763"/>
            <a:ext cx="431800" cy="287337"/>
          </a:xfrm>
          <a:prstGeom prst="rightArrow">
            <a:avLst>
              <a:gd name="adj1" fmla="val 50000"/>
              <a:gd name="adj2" fmla="val 37569"/>
            </a:avLst>
          </a:prstGeom>
          <a:solidFill>
            <a:srgbClr val="FF0000"/>
          </a:solidFill>
          <a:ln w="9525">
            <a:solidFill>
              <a:schemeClr val="tx1"/>
            </a:solidFill>
            <a:miter lim="800000"/>
            <a:headEnd/>
            <a:tailEnd/>
          </a:ln>
        </p:spPr>
        <p:txBody>
          <a:bodyPr wrap="none" anchor="ctr"/>
          <a:lstStyle/>
          <a:p>
            <a:pPr algn="ctr"/>
            <a:endParaRPr lang="zh-CN" altLang="en-US"/>
          </a:p>
        </p:txBody>
      </p:sp>
      <p:sp>
        <p:nvSpPr>
          <p:cNvPr id="3805198" name="Text Box 34"/>
          <p:cNvSpPr txBox="1">
            <a:spLocks noChangeArrowheads="1"/>
          </p:cNvSpPr>
          <p:nvPr/>
        </p:nvSpPr>
        <p:spPr bwMode="auto">
          <a:xfrm>
            <a:off x="2627313" y="981075"/>
            <a:ext cx="1250950" cy="304800"/>
          </a:xfrm>
          <a:prstGeom prst="rect">
            <a:avLst/>
          </a:prstGeom>
          <a:noFill/>
          <a:ln w="9525">
            <a:noFill/>
            <a:miter lim="800000"/>
            <a:headEnd/>
            <a:tailEnd/>
          </a:ln>
        </p:spPr>
        <p:txBody>
          <a:bodyPr wrap="none">
            <a:spAutoFit/>
          </a:bodyPr>
          <a:lstStyle/>
          <a:p>
            <a:r>
              <a:rPr kumimoji="0" lang="zh-CN" altLang="en-US" sz="1400" b="1">
                <a:latin typeface="Arial" charset="0"/>
              </a:rPr>
              <a:t>定制项目流程</a:t>
            </a:r>
          </a:p>
        </p:txBody>
      </p:sp>
      <p:sp>
        <p:nvSpPr>
          <p:cNvPr id="3805199" name="Text Box 35"/>
          <p:cNvSpPr txBox="1">
            <a:spLocks noChangeArrowheads="1"/>
          </p:cNvSpPr>
          <p:nvPr/>
        </p:nvSpPr>
        <p:spPr bwMode="auto">
          <a:xfrm>
            <a:off x="2555875" y="3340100"/>
            <a:ext cx="1250950" cy="304800"/>
          </a:xfrm>
          <a:prstGeom prst="rect">
            <a:avLst/>
          </a:prstGeom>
          <a:noFill/>
          <a:ln w="9525">
            <a:noFill/>
            <a:miter lim="800000"/>
            <a:headEnd/>
            <a:tailEnd/>
          </a:ln>
        </p:spPr>
        <p:txBody>
          <a:bodyPr wrap="none">
            <a:spAutoFit/>
          </a:bodyPr>
          <a:lstStyle/>
          <a:p>
            <a:r>
              <a:rPr kumimoji="0" lang="zh-CN" altLang="en-US" sz="1400" b="1">
                <a:latin typeface="Arial" charset="0"/>
              </a:rPr>
              <a:t>产品开发流程</a:t>
            </a:r>
          </a:p>
        </p:txBody>
      </p:sp>
      <p:sp>
        <p:nvSpPr>
          <p:cNvPr id="3805200" name="Text Box 36"/>
          <p:cNvSpPr txBox="1">
            <a:spLocks noChangeArrowheads="1"/>
          </p:cNvSpPr>
          <p:nvPr/>
        </p:nvSpPr>
        <p:spPr bwMode="auto">
          <a:xfrm>
            <a:off x="7451725" y="3500438"/>
            <a:ext cx="1250950" cy="304800"/>
          </a:xfrm>
          <a:prstGeom prst="rect">
            <a:avLst/>
          </a:prstGeom>
          <a:noFill/>
          <a:ln w="9525">
            <a:noFill/>
            <a:miter lim="800000"/>
            <a:headEnd/>
            <a:tailEnd/>
          </a:ln>
        </p:spPr>
        <p:txBody>
          <a:bodyPr wrap="none">
            <a:spAutoFit/>
          </a:bodyPr>
          <a:lstStyle/>
          <a:p>
            <a:r>
              <a:rPr kumimoji="0" lang="zh-CN" altLang="en-US" sz="1400" b="1">
                <a:latin typeface="Arial" charset="0"/>
              </a:rPr>
              <a:t>平台开发流程</a:t>
            </a:r>
          </a:p>
        </p:txBody>
      </p:sp>
      <p:sp>
        <p:nvSpPr>
          <p:cNvPr id="3805201" name="Text Box 37"/>
          <p:cNvSpPr txBox="1">
            <a:spLocks noChangeArrowheads="1"/>
          </p:cNvSpPr>
          <p:nvPr/>
        </p:nvSpPr>
        <p:spPr bwMode="auto">
          <a:xfrm>
            <a:off x="2555875" y="4724400"/>
            <a:ext cx="1655763" cy="304800"/>
          </a:xfrm>
          <a:prstGeom prst="rect">
            <a:avLst/>
          </a:prstGeom>
          <a:noFill/>
          <a:ln w="9525">
            <a:noFill/>
            <a:miter lim="800000"/>
            <a:headEnd/>
            <a:tailEnd/>
          </a:ln>
        </p:spPr>
        <p:txBody>
          <a:bodyPr>
            <a:spAutoFit/>
          </a:bodyPr>
          <a:lstStyle/>
          <a:p>
            <a:r>
              <a:rPr kumimoji="0" lang="zh-CN" altLang="en-US" sz="1400" b="1">
                <a:latin typeface="Arial" charset="0"/>
              </a:rPr>
              <a:t>部件开发流程</a:t>
            </a:r>
          </a:p>
        </p:txBody>
      </p:sp>
      <p:sp>
        <p:nvSpPr>
          <p:cNvPr id="3805202" name="Text Box 38"/>
          <p:cNvSpPr txBox="1">
            <a:spLocks noChangeArrowheads="1"/>
          </p:cNvSpPr>
          <p:nvPr/>
        </p:nvSpPr>
        <p:spPr bwMode="auto">
          <a:xfrm>
            <a:off x="6875463" y="47625"/>
            <a:ext cx="895350" cy="644525"/>
          </a:xfrm>
          <a:prstGeom prst="rect">
            <a:avLst/>
          </a:prstGeom>
          <a:noFill/>
          <a:ln w="9525">
            <a:noFill/>
            <a:miter lim="800000"/>
            <a:headEnd/>
            <a:tailEnd/>
          </a:ln>
        </p:spPr>
        <p:txBody>
          <a:bodyPr wrap="none">
            <a:spAutoFit/>
          </a:bodyPr>
          <a:lstStyle/>
          <a:p>
            <a:pPr>
              <a:lnSpc>
                <a:spcPct val="130000"/>
              </a:lnSpc>
            </a:pPr>
            <a:r>
              <a:rPr kumimoji="0" lang="zh-CN" altLang="en-US" sz="1400">
                <a:latin typeface="Arial" charset="0"/>
              </a:rPr>
              <a:t>内部立项</a:t>
            </a:r>
          </a:p>
          <a:p>
            <a:pPr>
              <a:lnSpc>
                <a:spcPct val="130000"/>
              </a:lnSpc>
            </a:pPr>
            <a:r>
              <a:rPr kumimoji="0" lang="zh-CN" altLang="en-US" sz="1400">
                <a:latin typeface="Arial" charset="0"/>
              </a:rPr>
              <a:t>外部触发</a:t>
            </a:r>
          </a:p>
        </p:txBody>
      </p:sp>
      <p:sp>
        <p:nvSpPr>
          <p:cNvPr id="3805203" name="Rectangle 39"/>
          <p:cNvSpPr>
            <a:spLocks noChangeArrowheads="1"/>
          </p:cNvSpPr>
          <p:nvPr/>
        </p:nvSpPr>
        <p:spPr bwMode="auto">
          <a:xfrm>
            <a:off x="5003800" y="2781300"/>
            <a:ext cx="2089150" cy="719138"/>
          </a:xfrm>
          <a:prstGeom prst="rect">
            <a:avLst/>
          </a:prstGeom>
          <a:solidFill>
            <a:schemeClr val="accent1">
              <a:alpha val="14117"/>
            </a:schemeClr>
          </a:solidFill>
          <a:ln w="9525" algn="ctr">
            <a:solidFill>
              <a:schemeClr val="tx1"/>
            </a:solidFill>
            <a:prstDash val="dash"/>
            <a:miter lim="800000"/>
            <a:headEnd/>
            <a:tailEnd/>
          </a:ln>
        </p:spPr>
        <p:txBody>
          <a:bodyPr wrap="none" anchor="ctr"/>
          <a:lstStyle/>
          <a:p>
            <a:pPr algn="ctr"/>
            <a:endParaRPr lang="zh-CN" altLang="en-US"/>
          </a:p>
        </p:txBody>
      </p:sp>
      <p:sp>
        <p:nvSpPr>
          <p:cNvPr id="3805204" name="Rectangle 40"/>
          <p:cNvSpPr>
            <a:spLocks noChangeArrowheads="1"/>
          </p:cNvSpPr>
          <p:nvPr/>
        </p:nvSpPr>
        <p:spPr bwMode="auto">
          <a:xfrm>
            <a:off x="4572000" y="4437063"/>
            <a:ext cx="3095625" cy="1008062"/>
          </a:xfrm>
          <a:prstGeom prst="rect">
            <a:avLst/>
          </a:prstGeom>
          <a:solidFill>
            <a:schemeClr val="accent1">
              <a:alpha val="14117"/>
            </a:schemeClr>
          </a:solidFill>
          <a:ln w="9525" algn="ctr">
            <a:solidFill>
              <a:schemeClr val="tx1"/>
            </a:solidFill>
            <a:prstDash val="dash"/>
            <a:miter lim="800000"/>
            <a:headEnd/>
            <a:tailEnd/>
          </a:ln>
        </p:spPr>
        <p:txBody>
          <a:bodyPr wrap="none" anchor="ctr"/>
          <a:lstStyle/>
          <a:p>
            <a:pPr algn="ctr"/>
            <a:endParaRPr lang="zh-CN" altLang="en-US"/>
          </a:p>
        </p:txBody>
      </p:sp>
      <p:sp>
        <p:nvSpPr>
          <p:cNvPr id="3805205" name="Text Box 41"/>
          <p:cNvSpPr txBox="1">
            <a:spLocks noChangeArrowheads="1"/>
          </p:cNvSpPr>
          <p:nvPr/>
        </p:nvSpPr>
        <p:spPr bwMode="auto">
          <a:xfrm>
            <a:off x="4716463" y="1468438"/>
            <a:ext cx="2781300" cy="304800"/>
          </a:xfrm>
          <a:prstGeom prst="rect">
            <a:avLst/>
          </a:prstGeom>
          <a:noFill/>
          <a:ln w="9525">
            <a:noFill/>
            <a:miter lim="800000"/>
            <a:headEnd/>
            <a:tailEnd/>
          </a:ln>
        </p:spPr>
        <p:txBody>
          <a:bodyPr wrap="none">
            <a:spAutoFit/>
          </a:bodyPr>
          <a:lstStyle/>
          <a:p>
            <a:r>
              <a:rPr kumimoji="0" lang="zh-CN" altLang="en-US" sz="1400" b="1">
                <a:solidFill>
                  <a:srgbClr val="FF0000"/>
                </a:solidFill>
                <a:latin typeface="Arial" charset="0"/>
              </a:rPr>
              <a:t>系统定制项目</a:t>
            </a:r>
            <a:r>
              <a:rPr kumimoji="0" lang="en-US" altLang="zh-CN" sz="1400" b="1">
                <a:solidFill>
                  <a:srgbClr val="FF0000"/>
                </a:solidFill>
                <a:latin typeface="Arial" charset="0"/>
              </a:rPr>
              <a:t>n</a:t>
            </a:r>
            <a:r>
              <a:rPr kumimoji="0" lang="zh-CN" altLang="en-US" sz="1400" b="1">
                <a:solidFill>
                  <a:srgbClr val="FF0000"/>
                </a:solidFill>
                <a:latin typeface="Arial" charset="0"/>
              </a:rPr>
              <a:t>（一、二级计划）</a:t>
            </a:r>
          </a:p>
        </p:txBody>
      </p:sp>
      <p:sp>
        <p:nvSpPr>
          <p:cNvPr id="3805206" name="Text Box 42"/>
          <p:cNvSpPr txBox="1">
            <a:spLocks noChangeArrowheads="1"/>
          </p:cNvSpPr>
          <p:nvPr/>
        </p:nvSpPr>
        <p:spPr bwMode="auto">
          <a:xfrm>
            <a:off x="5003800" y="2763838"/>
            <a:ext cx="2959100" cy="304800"/>
          </a:xfrm>
          <a:prstGeom prst="rect">
            <a:avLst/>
          </a:prstGeom>
          <a:noFill/>
          <a:ln w="9525">
            <a:noFill/>
            <a:miter lim="800000"/>
            <a:headEnd/>
            <a:tailEnd/>
          </a:ln>
        </p:spPr>
        <p:txBody>
          <a:bodyPr wrap="none">
            <a:spAutoFit/>
          </a:bodyPr>
          <a:lstStyle/>
          <a:p>
            <a:r>
              <a:rPr kumimoji="0" lang="zh-CN" altLang="en-US" sz="1400" b="1">
                <a:solidFill>
                  <a:srgbClr val="FF0000"/>
                </a:solidFill>
                <a:latin typeface="Arial" charset="0"/>
              </a:rPr>
              <a:t>产品开发子项目</a:t>
            </a:r>
            <a:r>
              <a:rPr kumimoji="0" lang="en-US" altLang="zh-CN" sz="1400" b="1">
                <a:solidFill>
                  <a:srgbClr val="FF0000"/>
                </a:solidFill>
                <a:latin typeface="Arial" charset="0"/>
              </a:rPr>
              <a:t>n</a:t>
            </a:r>
            <a:r>
              <a:rPr kumimoji="0" lang="zh-CN" altLang="en-US" sz="1400" b="1">
                <a:solidFill>
                  <a:srgbClr val="FF0000"/>
                </a:solidFill>
                <a:latin typeface="Arial" charset="0"/>
              </a:rPr>
              <a:t>（二、三级计划）</a:t>
            </a:r>
          </a:p>
        </p:txBody>
      </p:sp>
      <p:sp>
        <p:nvSpPr>
          <p:cNvPr id="3805207" name="Text Box 43"/>
          <p:cNvSpPr txBox="1">
            <a:spLocks noChangeArrowheads="1"/>
          </p:cNvSpPr>
          <p:nvPr/>
        </p:nvSpPr>
        <p:spPr bwMode="auto">
          <a:xfrm>
            <a:off x="5003800" y="4365625"/>
            <a:ext cx="2425700" cy="304800"/>
          </a:xfrm>
          <a:prstGeom prst="rect">
            <a:avLst/>
          </a:prstGeom>
          <a:noFill/>
          <a:ln w="9525">
            <a:noFill/>
            <a:miter lim="800000"/>
            <a:headEnd/>
            <a:tailEnd/>
          </a:ln>
        </p:spPr>
        <p:txBody>
          <a:bodyPr wrap="none">
            <a:spAutoFit/>
          </a:bodyPr>
          <a:lstStyle/>
          <a:p>
            <a:r>
              <a:rPr kumimoji="0" lang="zh-CN" altLang="en-US" sz="1400" b="1">
                <a:solidFill>
                  <a:srgbClr val="FF0000"/>
                </a:solidFill>
                <a:latin typeface="Arial" charset="0"/>
              </a:rPr>
              <a:t>单板开发子项目</a:t>
            </a:r>
            <a:r>
              <a:rPr kumimoji="0" lang="en-US" altLang="zh-CN" sz="1400" b="1">
                <a:solidFill>
                  <a:srgbClr val="FF0000"/>
                </a:solidFill>
                <a:latin typeface="Arial" charset="0"/>
              </a:rPr>
              <a:t>n</a:t>
            </a:r>
            <a:r>
              <a:rPr kumimoji="0" lang="zh-CN" altLang="en-US" sz="1400" b="1">
                <a:solidFill>
                  <a:srgbClr val="FF0000"/>
                </a:solidFill>
                <a:latin typeface="Arial" charset="0"/>
              </a:rPr>
              <a:t>（子计划）</a:t>
            </a:r>
          </a:p>
        </p:txBody>
      </p:sp>
      <p:sp>
        <p:nvSpPr>
          <p:cNvPr id="3805208" name="Line 44"/>
          <p:cNvSpPr>
            <a:spLocks noChangeShapeType="1"/>
          </p:cNvSpPr>
          <p:nvPr/>
        </p:nvSpPr>
        <p:spPr bwMode="auto">
          <a:xfrm>
            <a:off x="6156325" y="260350"/>
            <a:ext cx="647700" cy="0"/>
          </a:xfrm>
          <a:prstGeom prst="line">
            <a:avLst/>
          </a:prstGeom>
          <a:noFill/>
          <a:ln w="22225">
            <a:solidFill>
              <a:schemeClr val="tx1"/>
            </a:solidFill>
            <a:round/>
            <a:headEnd/>
            <a:tailEnd type="triangle" w="lg" len="lg"/>
          </a:ln>
        </p:spPr>
        <p:txBody>
          <a:bodyPr/>
          <a:lstStyle/>
          <a:p>
            <a:endParaRPr lang="zh-CN" altLang="en-US"/>
          </a:p>
        </p:txBody>
      </p:sp>
      <p:sp>
        <p:nvSpPr>
          <p:cNvPr id="3805209" name="Line 45"/>
          <p:cNvSpPr>
            <a:spLocks noChangeShapeType="1"/>
          </p:cNvSpPr>
          <p:nvPr/>
        </p:nvSpPr>
        <p:spPr bwMode="auto">
          <a:xfrm>
            <a:off x="6156325" y="549275"/>
            <a:ext cx="647700" cy="0"/>
          </a:xfrm>
          <a:prstGeom prst="line">
            <a:avLst/>
          </a:prstGeom>
          <a:noFill/>
          <a:ln w="22225">
            <a:solidFill>
              <a:schemeClr val="tx1"/>
            </a:solidFill>
            <a:prstDash val="dash"/>
            <a:round/>
            <a:headEnd/>
            <a:tailEnd type="triangle" w="lg" len="lg"/>
          </a:ln>
        </p:spPr>
        <p:txBody>
          <a:bodyPr/>
          <a:lstStyle/>
          <a:p>
            <a:endParaRPr lang="zh-CN" altLang="en-US"/>
          </a:p>
        </p:txBody>
      </p:sp>
      <p:sp>
        <p:nvSpPr>
          <p:cNvPr id="3805210" name="Line 46"/>
          <p:cNvSpPr>
            <a:spLocks noChangeShapeType="1"/>
          </p:cNvSpPr>
          <p:nvPr/>
        </p:nvSpPr>
        <p:spPr bwMode="auto">
          <a:xfrm>
            <a:off x="0" y="5373688"/>
            <a:ext cx="8496300" cy="0"/>
          </a:xfrm>
          <a:prstGeom prst="line">
            <a:avLst/>
          </a:prstGeom>
          <a:noFill/>
          <a:ln w="28575">
            <a:solidFill>
              <a:schemeClr val="tx1"/>
            </a:solidFill>
            <a:prstDash val="lgDash"/>
            <a:round/>
            <a:headEnd/>
            <a:tailEnd/>
          </a:ln>
        </p:spPr>
        <p:txBody>
          <a:bodyPr/>
          <a:lstStyle/>
          <a:p>
            <a:endParaRPr lang="zh-CN" altLang="en-US"/>
          </a:p>
        </p:txBody>
      </p:sp>
      <p:sp>
        <p:nvSpPr>
          <p:cNvPr id="3805211" name="Text Box 47"/>
          <p:cNvSpPr txBox="1">
            <a:spLocks noChangeArrowheads="1"/>
          </p:cNvSpPr>
          <p:nvPr/>
        </p:nvSpPr>
        <p:spPr bwMode="auto">
          <a:xfrm>
            <a:off x="5605463" y="5716588"/>
            <a:ext cx="1008062" cy="304800"/>
          </a:xfrm>
          <a:prstGeom prst="rect">
            <a:avLst/>
          </a:prstGeom>
          <a:noFill/>
          <a:ln w="9525">
            <a:noFill/>
            <a:miter lim="800000"/>
            <a:headEnd/>
            <a:tailEnd/>
          </a:ln>
        </p:spPr>
        <p:txBody>
          <a:bodyPr>
            <a:spAutoFit/>
          </a:bodyPr>
          <a:lstStyle/>
          <a:p>
            <a:r>
              <a:rPr kumimoji="0" lang="zh-CN" altLang="en-US" sz="1400" b="1">
                <a:latin typeface="Arial" charset="0"/>
              </a:rPr>
              <a:t>器件选型</a:t>
            </a:r>
          </a:p>
        </p:txBody>
      </p:sp>
      <p:sp>
        <p:nvSpPr>
          <p:cNvPr id="3805212" name="AutoShape 48"/>
          <p:cNvSpPr>
            <a:spLocks noChangeArrowheads="1"/>
          </p:cNvSpPr>
          <p:nvPr/>
        </p:nvSpPr>
        <p:spPr bwMode="auto">
          <a:xfrm>
            <a:off x="4716463" y="5734050"/>
            <a:ext cx="431800" cy="287338"/>
          </a:xfrm>
          <a:prstGeom prst="rightArrow">
            <a:avLst>
              <a:gd name="adj1" fmla="val 50000"/>
              <a:gd name="adj2" fmla="val 37569"/>
            </a:avLst>
          </a:prstGeom>
          <a:solidFill>
            <a:srgbClr val="FF0000"/>
          </a:solidFill>
          <a:ln w="9525">
            <a:solidFill>
              <a:schemeClr val="tx1"/>
            </a:solidFill>
            <a:miter lim="800000"/>
            <a:headEnd/>
            <a:tailEnd/>
          </a:ln>
        </p:spPr>
        <p:txBody>
          <a:bodyPr wrap="none" anchor="ctr"/>
          <a:lstStyle/>
          <a:p>
            <a:pPr algn="ctr"/>
            <a:endParaRPr lang="zh-CN" altLang="en-US"/>
          </a:p>
        </p:txBody>
      </p:sp>
      <p:cxnSp>
        <p:nvCxnSpPr>
          <p:cNvPr id="3805213" name="AutoShape 49"/>
          <p:cNvCxnSpPr>
            <a:cxnSpLocks noChangeShapeType="1"/>
            <a:stCxn id="3805204" idx="2"/>
            <a:endCxn id="3805211" idx="0"/>
          </p:cNvCxnSpPr>
          <p:nvPr/>
        </p:nvCxnSpPr>
        <p:spPr bwMode="auto">
          <a:xfrm rot="5400000">
            <a:off x="5979319" y="5576094"/>
            <a:ext cx="271463" cy="9525"/>
          </a:xfrm>
          <a:prstGeom prst="bentConnector3">
            <a:avLst>
              <a:gd name="adj1" fmla="val 49708"/>
            </a:avLst>
          </a:prstGeom>
          <a:noFill/>
          <a:ln w="9525">
            <a:solidFill>
              <a:schemeClr val="tx1"/>
            </a:solidFill>
            <a:miter lim="800000"/>
            <a:headEn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21" name="Text Box 2"/>
          <p:cNvSpPr txBox="1">
            <a:spLocks noChangeArrowheads="1"/>
          </p:cNvSpPr>
          <p:nvPr/>
        </p:nvSpPr>
        <p:spPr bwMode="auto">
          <a:xfrm>
            <a:off x="611188" y="115888"/>
            <a:ext cx="4343400" cy="45720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流程的基本切换原则：</a:t>
            </a:r>
          </a:p>
        </p:txBody>
      </p:sp>
      <p:sp>
        <p:nvSpPr>
          <p:cNvPr id="4075522" name="Text Box 3"/>
          <p:cNvSpPr txBox="1">
            <a:spLocks noChangeArrowheads="1"/>
          </p:cNvSpPr>
          <p:nvPr/>
        </p:nvSpPr>
        <p:spPr bwMode="auto">
          <a:xfrm>
            <a:off x="539750" y="1052513"/>
            <a:ext cx="8269288" cy="4803775"/>
          </a:xfrm>
          <a:prstGeom prst="rect">
            <a:avLst/>
          </a:prstGeom>
          <a:noFill/>
          <a:ln w="9525">
            <a:noFill/>
            <a:miter lim="800000"/>
            <a:headEnd/>
            <a:tailEnd/>
          </a:ln>
        </p:spPr>
        <p:txBody>
          <a:bodyPr>
            <a:spAutoFit/>
          </a:bodyPr>
          <a:lstStyle/>
          <a:p>
            <a:pPr marL="342900" indent="-342900">
              <a:lnSpc>
                <a:spcPct val="120000"/>
              </a:lnSpc>
            </a:pPr>
            <a:r>
              <a:rPr kumimoji="0" lang="zh-CN" altLang="en-US" sz="2000">
                <a:solidFill>
                  <a:srgbClr val="000099"/>
                </a:solidFill>
                <a:latin typeface="黑体" pitchFamily="2" charset="-122"/>
                <a:ea typeface="黑体" pitchFamily="2" charset="-122"/>
              </a:rPr>
              <a:t>定制项目到产品之间的转换：</a:t>
            </a:r>
          </a:p>
          <a:p>
            <a:pPr marL="800100" lvl="1" indent="-342900">
              <a:lnSpc>
                <a:spcPct val="120000"/>
              </a:lnSpc>
              <a:buFontTx/>
              <a:buChar char="•"/>
            </a:pPr>
            <a:r>
              <a:rPr kumimoji="0" lang="zh-CN" altLang="en-US" sz="2000">
                <a:solidFill>
                  <a:srgbClr val="000099"/>
                </a:solidFill>
                <a:latin typeface="黑体" pitchFamily="2" charset="-122"/>
                <a:ea typeface="黑体" pitchFamily="2" charset="-122"/>
              </a:rPr>
              <a:t>一种是基于外部需求的市场开发，定制项目当成产品的</a:t>
            </a:r>
            <a:r>
              <a:rPr kumimoji="0" lang="en-US" altLang="zh-CN" sz="2000">
                <a:solidFill>
                  <a:srgbClr val="000099"/>
                </a:solidFill>
                <a:latin typeface="黑体" pitchFamily="2" charset="-122"/>
                <a:ea typeface="黑体" pitchFamily="2" charset="-122"/>
              </a:rPr>
              <a:t>ESP</a:t>
            </a:r>
            <a:r>
              <a:rPr kumimoji="0" lang="zh-CN" altLang="en-US" sz="2000">
                <a:solidFill>
                  <a:srgbClr val="000099"/>
                </a:solidFill>
                <a:latin typeface="黑体" pitchFamily="2" charset="-122"/>
                <a:ea typeface="黑体" pitchFamily="2" charset="-122"/>
              </a:rPr>
              <a:t>，生命周期管理阶段走下一个产品版本</a:t>
            </a:r>
          </a:p>
          <a:p>
            <a:pPr marL="800100" lvl="1" indent="-342900">
              <a:lnSpc>
                <a:spcPct val="120000"/>
              </a:lnSpc>
              <a:buFontTx/>
              <a:buChar char="•"/>
            </a:pPr>
            <a:r>
              <a:rPr kumimoji="0" lang="zh-CN" altLang="en-US" sz="2000">
                <a:solidFill>
                  <a:srgbClr val="000099"/>
                </a:solidFill>
                <a:latin typeface="黑体" pitchFamily="2" charset="-122"/>
                <a:ea typeface="黑体" pitchFamily="2" charset="-122"/>
              </a:rPr>
              <a:t>一种是内部共享化，定制项目分解到产品的底层产品化</a:t>
            </a:r>
          </a:p>
          <a:p>
            <a:pPr marL="342900" indent="-342900">
              <a:lnSpc>
                <a:spcPct val="120000"/>
              </a:lnSpc>
              <a:buFontTx/>
              <a:buChar char="•"/>
            </a:pPr>
            <a:endParaRPr kumimoji="0" lang="zh-CN" altLang="en-US" sz="2000">
              <a:solidFill>
                <a:srgbClr val="000099"/>
              </a:solidFill>
              <a:latin typeface="黑体" pitchFamily="2" charset="-122"/>
              <a:ea typeface="黑体" pitchFamily="2" charset="-122"/>
            </a:endParaRPr>
          </a:p>
          <a:p>
            <a:pPr marL="342900" indent="-342900">
              <a:lnSpc>
                <a:spcPct val="120000"/>
              </a:lnSpc>
            </a:pPr>
            <a:r>
              <a:rPr kumimoji="0" lang="zh-CN" altLang="en-US" sz="2000">
                <a:solidFill>
                  <a:srgbClr val="000099"/>
                </a:solidFill>
                <a:latin typeface="黑体" pitchFamily="2" charset="-122"/>
                <a:ea typeface="黑体" pitchFamily="2" charset="-122"/>
              </a:rPr>
              <a:t>产品开发流程、定制项目流程与预研流程的关系：</a:t>
            </a:r>
          </a:p>
          <a:p>
            <a:pPr marL="800100" lvl="1" indent="-342900">
              <a:lnSpc>
                <a:spcPct val="120000"/>
              </a:lnSpc>
              <a:buFontTx/>
              <a:buChar char="•"/>
            </a:pPr>
            <a:r>
              <a:rPr kumimoji="0" lang="zh-CN" altLang="en-US" sz="2000">
                <a:solidFill>
                  <a:srgbClr val="000099"/>
                </a:solidFill>
                <a:latin typeface="黑体" pitchFamily="2" charset="-122"/>
                <a:ea typeface="黑体" pitchFamily="2" charset="-122"/>
              </a:rPr>
              <a:t>产品开发流程、定制项目流程过程中发现有重要的技术没解决或核心器件没认证，要么项目停下来走预研流程，要么找</a:t>
            </a:r>
            <a:r>
              <a:rPr kumimoji="0" lang="en-US" altLang="zh-CN" sz="2000">
                <a:solidFill>
                  <a:srgbClr val="000099"/>
                </a:solidFill>
                <a:latin typeface="黑体" pitchFamily="2" charset="-122"/>
                <a:ea typeface="黑体" pitchFamily="2" charset="-122"/>
              </a:rPr>
              <a:t>2-3</a:t>
            </a:r>
            <a:r>
              <a:rPr kumimoji="0" lang="zh-CN" altLang="en-US" sz="2000">
                <a:solidFill>
                  <a:srgbClr val="000099"/>
                </a:solidFill>
                <a:latin typeface="黑体" pitchFamily="2" charset="-122"/>
                <a:ea typeface="黑体" pitchFamily="2" charset="-122"/>
              </a:rPr>
              <a:t>个项目组同时做技术攻关</a:t>
            </a:r>
          </a:p>
          <a:p>
            <a:pPr marL="342900" indent="-342900">
              <a:lnSpc>
                <a:spcPct val="120000"/>
              </a:lnSpc>
              <a:buFontTx/>
              <a:buChar char="•"/>
            </a:pPr>
            <a:endParaRPr kumimoji="0" lang="zh-CN" altLang="en-US" sz="1800">
              <a:solidFill>
                <a:srgbClr val="000099"/>
              </a:solidFill>
              <a:latin typeface="黑体" pitchFamily="2" charset="-122"/>
              <a:ea typeface="黑体" pitchFamily="2" charset="-122"/>
            </a:endParaRPr>
          </a:p>
          <a:p>
            <a:pPr marL="342900" indent="-342900">
              <a:lnSpc>
                <a:spcPct val="120000"/>
              </a:lnSpc>
            </a:pPr>
            <a:r>
              <a:rPr kumimoji="0" lang="zh-CN" altLang="en-US" sz="2000">
                <a:solidFill>
                  <a:srgbClr val="000099"/>
                </a:solidFill>
                <a:latin typeface="黑体" pitchFamily="2" charset="-122"/>
                <a:ea typeface="黑体" pitchFamily="2" charset="-122"/>
              </a:rPr>
              <a:t>与平台开发流程的关系：</a:t>
            </a:r>
          </a:p>
          <a:p>
            <a:pPr marL="800100" lvl="1" indent="-342900">
              <a:lnSpc>
                <a:spcPct val="120000"/>
              </a:lnSpc>
              <a:buFontTx/>
              <a:buChar char="•"/>
            </a:pPr>
            <a:r>
              <a:rPr kumimoji="0" lang="zh-CN" altLang="en-US" sz="2000">
                <a:solidFill>
                  <a:srgbClr val="000099"/>
                </a:solidFill>
                <a:latin typeface="黑体" pitchFamily="2" charset="-122"/>
                <a:ea typeface="黑体" pitchFamily="2" charset="-122"/>
              </a:rPr>
              <a:t>直接立项做平台开发流程</a:t>
            </a:r>
          </a:p>
          <a:p>
            <a:pPr marL="800100" lvl="1" indent="-342900">
              <a:lnSpc>
                <a:spcPct val="120000"/>
              </a:lnSpc>
              <a:buFontTx/>
              <a:buChar char="•"/>
            </a:pPr>
            <a:r>
              <a:rPr kumimoji="0" lang="zh-CN" altLang="en-US" sz="2000">
                <a:solidFill>
                  <a:srgbClr val="000099"/>
                </a:solidFill>
                <a:latin typeface="黑体" pitchFamily="2" charset="-122"/>
                <a:ea typeface="黑体" pitchFamily="2" charset="-122"/>
              </a:rPr>
              <a:t>定制项目做完后，生命周期管理阶段同步去做平台</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4243" name="Text Box 2"/>
          <p:cNvSpPr txBox="1">
            <a:spLocks noChangeArrowheads="1"/>
          </p:cNvSpPr>
          <p:nvPr/>
        </p:nvSpPr>
        <p:spPr bwMode="auto">
          <a:xfrm>
            <a:off x="587375" y="115888"/>
            <a:ext cx="7656513" cy="457200"/>
          </a:xfrm>
          <a:prstGeom prst="rect">
            <a:avLst/>
          </a:prstGeom>
          <a:noFill/>
          <a:ln w="9525" algn="ctr">
            <a:noFill/>
            <a:miter lim="800000"/>
            <a:headEnd/>
            <a:tailEnd/>
          </a:ln>
        </p:spPr>
        <p:txBody>
          <a:bodyPr anchor="ctr"/>
          <a:lstStyle/>
          <a:p>
            <a:pPr marL="0" lvl="1"/>
            <a:r>
              <a:rPr lang="zh-CN" altLang="en-US" sz="2400" b="1">
                <a:solidFill>
                  <a:schemeClr val="accent2"/>
                </a:solidFill>
                <a:latin typeface="Arial" charset="0"/>
                <a:ea typeface="黑体" pitchFamily="2" charset="-122"/>
              </a:rPr>
              <a:t>新产品开发和老产品优化的关系</a:t>
            </a:r>
            <a:r>
              <a:rPr lang="en-US" altLang="zh-CN" sz="2400" b="1">
                <a:solidFill>
                  <a:schemeClr val="accent2"/>
                </a:solidFill>
                <a:latin typeface="Arial" charset="0"/>
                <a:ea typeface="黑体" pitchFamily="2" charset="-122"/>
              </a:rPr>
              <a:t>——ABC</a:t>
            </a:r>
            <a:r>
              <a:rPr lang="zh-CN" altLang="en-US" sz="2400" b="1">
                <a:solidFill>
                  <a:schemeClr val="accent2"/>
                </a:solidFill>
                <a:latin typeface="Arial" charset="0"/>
                <a:ea typeface="黑体" pitchFamily="2" charset="-122"/>
              </a:rPr>
              <a:t>类变更</a:t>
            </a:r>
          </a:p>
        </p:txBody>
      </p:sp>
      <p:sp>
        <p:nvSpPr>
          <p:cNvPr id="3974244" name="Rectangle 3"/>
          <p:cNvSpPr>
            <a:spLocks noChangeArrowheads="1"/>
          </p:cNvSpPr>
          <p:nvPr/>
        </p:nvSpPr>
        <p:spPr bwMode="auto">
          <a:xfrm>
            <a:off x="0" y="990600"/>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3974242" name="Object 98"/>
          <p:cNvGraphicFramePr>
            <a:graphicFrameLocks noChangeAspect="1"/>
          </p:cNvGraphicFramePr>
          <p:nvPr/>
        </p:nvGraphicFramePr>
        <p:xfrm>
          <a:off x="179388" y="1673225"/>
          <a:ext cx="8640762" cy="3454400"/>
        </p:xfrm>
        <a:graphic>
          <a:graphicData uri="http://schemas.openxmlformats.org/presentationml/2006/ole">
            <mc:AlternateContent xmlns:mc="http://schemas.openxmlformats.org/markup-compatibility/2006">
              <mc:Choice xmlns:v="urn:schemas-microsoft-com:vml" Requires="v">
                <p:oleObj spid="_x0000_s3974246" name="Visio" r:id="rId3" imgW="12083616" imgH="4831281" progId="">
                  <p:embed/>
                </p:oleObj>
              </mc:Choice>
              <mc:Fallback>
                <p:oleObj name="Visio" r:id="rId3" imgW="12083616" imgH="4831281" progId="">
                  <p:embed/>
                  <p:pic>
                    <p:nvPicPr>
                      <p:cNvPr id="0" name="Picture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673225"/>
                        <a:ext cx="8640762"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7569" name="Rectangle 2"/>
          <p:cNvSpPr>
            <a:spLocks noGrp="1" noChangeArrowheads="1"/>
          </p:cNvSpPr>
          <p:nvPr>
            <p:ph type="title"/>
          </p:nvPr>
        </p:nvSpPr>
        <p:spPr>
          <a:xfrm>
            <a:off x="527050" y="44450"/>
            <a:ext cx="8077200" cy="685800"/>
          </a:xfrm>
        </p:spPr>
        <p:txBody>
          <a:bodyPr/>
          <a:lstStyle/>
          <a:p>
            <a:pPr eaLnBrk="1" hangingPunct="1"/>
            <a:r>
              <a:rPr lang="en-US" altLang="zh-CN" smtClean="0"/>
              <a:t>ABC</a:t>
            </a:r>
            <a:r>
              <a:rPr lang="zh-CN" altLang="en-US" smtClean="0"/>
              <a:t>类变更定义</a:t>
            </a:r>
          </a:p>
        </p:txBody>
      </p:sp>
      <p:sp>
        <p:nvSpPr>
          <p:cNvPr id="4077570" name="Rectangle 3"/>
          <p:cNvSpPr>
            <a:spLocks noGrp="1" noChangeArrowheads="1"/>
          </p:cNvSpPr>
          <p:nvPr>
            <p:ph type="body" idx="1"/>
          </p:nvPr>
        </p:nvSpPr>
        <p:spPr bwMode="auto">
          <a:xfrm>
            <a:off x="457200" y="908050"/>
            <a:ext cx="8229600" cy="5543550"/>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20000"/>
              </a:lnSpc>
              <a:spcBef>
                <a:spcPct val="10000"/>
              </a:spcBef>
              <a:buFontTx/>
              <a:buNone/>
            </a:pPr>
            <a:r>
              <a:rPr lang="en-US" altLang="zh-CN" sz="1600" b="1" smtClean="0">
                <a:solidFill>
                  <a:srgbClr val="FF0000"/>
                </a:solidFill>
                <a:latin typeface="黑体" pitchFamily="2" charset="-122"/>
                <a:ea typeface="黑体" pitchFamily="2" charset="-122"/>
              </a:rPr>
              <a:t>A</a:t>
            </a:r>
            <a:r>
              <a:rPr lang="zh-CN" altLang="en-US" sz="1600" b="1" smtClean="0">
                <a:solidFill>
                  <a:srgbClr val="FF0000"/>
                </a:solidFill>
                <a:latin typeface="黑体" pitchFamily="2" charset="-122"/>
                <a:ea typeface="黑体" pitchFamily="2" charset="-122"/>
              </a:rPr>
              <a:t>类变更</a:t>
            </a:r>
            <a:r>
              <a:rPr lang="zh-CN" altLang="en-US" sz="1600" b="1" smtClean="0">
                <a:solidFill>
                  <a:srgbClr val="000099"/>
                </a:solidFill>
              </a:rPr>
              <a:t>：</a:t>
            </a:r>
            <a:r>
              <a:rPr lang="zh-CN" altLang="en-US" sz="1400" b="1" smtClean="0">
                <a:solidFill>
                  <a:srgbClr val="000099"/>
                </a:solidFill>
              </a:rPr>
              <a:t>产品（项目）的主要需求发生重大变化，或者产品（项目）定位的细分客户群发生变化；并且当前产品（项目）开发无法支撑此类变化的变更。</a:t>
            </a:r>
            <a:r>
              <a:rPr lang="zh-CN" altLang="en-US" sz="1200" smtClean="0">
                <a:solidFill>
                  <a:srgbClr val="000099"/>
                </a:solidFill>
              </a:rPr>
              <a:t>例如：</a:t>
            </a:r>
          </a:p>
          <a:p>
            <a:pPr lvl="1" eaLnBrk="1" hangingPunct="1">
              <a:lnSpc>
                <a:spcPct val="120000"/>
              </a:lnSpc>
              <a:spcBef>
                <a:spcPct val="10000"/>
              </a:spcBef>
            </a:pPr>
            <a:r>
              <a:rPr lang="zh-CN" altLang="en-US" sz="1000" smtClean="0">
                <a:solidFill>
                  <a:srgbClr val="000099"/>
                </a:solidFill>
              </a:rPr>
              <a:t>产品（项目）的主要需求发生了重大变化；例如需求由原来的解决口渴的问题，变为解决肚子饿的问题。</a:t>
            </a:r>
          </a:p>
          <a:p>
            <a:pPr lvl="1" eaLnBrk="1" hangingPunct="1">
              <a:lnSpc>
                <a:spcPct val="120000"/>
              </a:lnSpc>
              <a:spcBef>
                <a:spcPct val="10000"/>
              </a:spcBef>
            </a:pPr>
            <a:r>
              <a:rPr lang="zh-CN" altLang="en-US" sz="1000" smtClean="0">
                <a:solidFill>
                  <a:srgbClr val="000099"/>
                </a:solidFill>
              </a:rPr>
              <a:t>产品（项目）定位的客户群发生了改变；例如由原来的面向低端客户的低端产品，变为面向高端客户的高端产品。</a:t>
            </a:r>
          </a:p>
          <a:p>
            <a:pPr eaLnBrk="1" hangingPunct="1">
              <a:lnSpc>
                <a:spcPct val="120000"/>
              </a:lnSpc>
              <a:spcBef>
                <a:spcPct val="10000"/>
              </a:spcBef>
              <a:buFontTx/>
              <a:buNone/>
            </a:pPr>
            <a:r>
              <a:rPr lang="zh-CN" altLang="en-US" sz="1200" smtClean="0">
                <a:solidFill>
                  <a:srgbClr val="000099"/>
                </a:solidFill>
              </a:rPr>
              <a:t>	此类变更相当于一个新产品（项目）的开发，需要通过研发与市场委员会（或产品部）决策评审，需要重新立项并成立</a:t>
            </a:r>
            <a:r>
              <a:rPr lang="en-US" altLang="zh-CN" sz="1200" smtClean="0">
                <a:solidFill>
                  <a:srgbClr val="000099"/>
                </a:solidFill>
              </a:rPr>
              <a:t>PDT</a:t>
            </a:r>
            <a:r>
              <a:rPr lang="zh-CN" altLang="en-US" sz="1200" smtClean="0">
                <a:solidFill>
                  <a:srgbClr val="000099"/>
                </a:solidFill>
              </a:rPr>
              <a:t>团队进行产品开发（定制项目）流程。</a:t>
            </a:r>
          </a:p>
          <a:p>
            <a:pPr eaLnBrk="1" hangingPunct="1">
              <a:lnSpc>
                <a:spcPct val="120000"/>
              </a:lnSpc>
              <a:spcBef>
                <a:spcPct val="10000"/>
              </a:spcBef>
              <a:buFontTx/>
              <a:buNone/>
            </a:pPr>
            <a:r>
              <a:rPr lang="en-US" altLang="zh-CN" sz="1600" b="1" smtClean="0">
                <a:solidFill>
                  <a:srgbClr val="FF0000"/>
                </a:solidFill>
                <a:latin typeface="黑体" pitchFamily="2" charset="-122"/>
                <a:ea typeface="黑体" pitchFamily="2" charset="-122"/>
              </a:rPr>
              <a:t>B</a:t>
            </a:r>
            <a:r>
              <a:rPr lang="zh-CN" altLang="en-US" sz="1600" b="1" smtClean="0">
                <a:solidFill>
                  <a:srgbClr val="FF0000"/>
                </a:solidFill>
                <a:latin typeface="黑体" pitchFamily="2" charset="-122"/>
                <a:ea typeface="黑体" pitchFamily="2" charset="-122"/>
              </a:rPr>
              <a:t>类变更</a:t>
            </a:r>
            <a:r>
              <a:rPr lang="zh-CN" altLang="en-US" sz="1600" b="1" smtClean="0">
                <a:solidFill>
                  <a:srgbClr val="000099"/>
                </a:solidFill>
              </a:rPr>
              <a:t>：</a:t>
            </a:r>
            <a:r>
              <a:rPr lang="zh-CN" altLang="en-US" sz="1400" b="1" smtClean="0">
                <a:solidFill>
                  <a:srgbClr val="000099"/>
                </a:solidFill>
              </a:rPr>
              <a:t>产品（项目）的需求发生变化，不能在当前概要设计下实现这部分需求；但在当前产品（项目）的系统平台下是可以实现的。</a:t>
            </a:r>
            <a:r>
              <a:rPr lang="zh-CN" altLang="en-US" sz="1200" smtClean="0">
                <a:solidFill>
                  <a:srgbClr val="000099"/>
                </a:solidFill>
              </a:rPr>
              <a:t>例如：</a:t>
            </a:r>
          </a:p>
          <a:p>
            <a:pPr lvl="1" eaLnBrk="1" hangingPunct="1">
              <a:lnSpc>
                <a:spcPct val="120000"/>
              </a:lnSpc>
              <a:spcBef>
                <a:spcPct val="10000"/>
              </a:spcBef>
            </a:pPr>
            <a:r>
              <a:rPr lang="zh-CN" altLang="en-US" sz="1000" smtClean="0">
                <a:solidFill>
                  <a:srgbClr val="000099"/>
                </a:solidFill>
              </a:rPr>
              <a:t>在当前产品的基础上添加了基于此技术平台的新功能模块；</a:t>
            </a:r>
          </a:p>
          <a:p>
            <a:pPr lvl="1" eaLnBrk="1" hangingPunct="1">
              <a:lnSpc>
                <a:spcPct val="120000"/>
              </a:lnSpc>
              <a:spcBef>
                <a:spcPct val="10000"/>
              </a:spcBef>
            </a:pPr>
            <a:r>
              <a:rPr lang="zh-CN" altLang="en-US" sz="1000" smtClean="0">
                <a:solidFill>
                  <a:srgbClr val="000099"/>
                </a:solidFill>
              </a:rPr>
              <a:t>在当前产品的基础上某个模块的需求发生变更，此模块变更需要重新进行概要设计；</a:t>
            </a:r>
          </a:p>
          <a:p>
            <a:pPr lvl="1" eaLnBrk="1" hangingPunct="1">
              <a:lnSpc>
                <a:spcPct val="120000"/>
              </a:lnSpc>
              <a:spcBef>
                <a:spcPct val="10000"/>
              </a:spcBef>
            </a:pPr>
            <a:r>
              <a:rPr lang="zh-CN" altLang="en-US" sz="1000" smtClean="0">
                <a:solidFill>
                  <a:srgbClr val="000099"/>
                </a:solidFill>
              </a:rPr>
              <a:t>影响到关键路径二级计划的设计变更；</a:t>
            </a:r>
          </a:p>
          <a:p>
            <a:pPr lvl="1" eaLnBrk="1" hangingPunct="1">
              <a:lnSpc>
                <a:spcPct val="120000"/>
              </a:lnSpc>
              <a:spcBef>
                <a:spcPct val="10000"/>
              </a:spcBef>
            </a:pPr>
            <a:r>
              <a:rPr lang="zh-CN" altLang="en-US" sz="1000" smtClean="0">
                <a:solidFill>
                  <a:srgbClr val="000099"/>
                </a:solidFill>
              </a:rPr>
              <a:t>没有成熟的共享模块基础的变更；</a:t>
            </a:r>
          </a:p>
          <a:p>
            <a:pPr eaLnBrk="1" hangingPunct="1">
              <a:lnSpc>
                <a:spcPct val="120000"/>
              </a:lnSpc>
              <a:spcBef>
                <a:spcPct val="10000"/>
              </a:spcBef>
              <a:buFontTx/>
              <a:buNone/>
            </a:pPr>
            <a:r>
              <a:rPr lang="zh-CN" altLang="en-US" sz="1200" smtClean="0">
                <a:solidFill>
                  <a:srgbClr val="000099"/>
                </a:solidFill>
              </a:rPr>
              <a:t>	此类变更一般会影响到一级计划的变更，在明确需求的前提下需要从计划阶段开始重新往下走；需要重新进行系统设计和概要设计，并修订一级计划；此类变更也需要通过上级部门严格审批，并将修改后的一级计划上报计划部；此类变更的审批与此项目原来审批一致；</a:t>
            </a:r>
            <a:endParaRPr lang="zh-CN" altLang="en-US" sz="1200" b="1" smtClean="0">
              <a:solidFill>
                <a:srgbClr val="000099"/>
              </a:solidFill>
            </a:endParaRPr>
          </a:p>
          <a:p>
            <a:pPr eaLnBrk="1" hangingPunct="1">
              <a:lnSpc>
                <a:spcPct val="120000"/>
              </a:lnSpc>
              <a:spcBef>
                <a:spcPct val="10000"/>
              </a:spcBef>
              <a:buFontTx/>
              <a:buNone/>
            </a:pPr>
            <a:r>
              <a:rPr lang="en-US" altLang="zh-CN" sz="1600" b="1" smtClean="0">
                <a:solidFill>
                  <a:srgbClr val="FF0000"/>
                </a:solidFill>
                <a:latin typeface="黑体" pitchFamily="2" charset="-122"/>
                <a:ea typeface="黑体" pitchFamily="2" charset="-122"/>
              </a:rPr>
              <a:t>C</a:t>
            </a:r>
            <a:r>
              <a:rPr lang="zh-CN" altLang="en-US" sz="1600" b="1" smtClean="0">
                <a:solidFill>
                  <a:srgbClr val="FF0000"/>
                </a:solidFill>
                <a:latin typeface="黑体" pitchFamily="2" charset="-122"/>
                <a:ea typeface="黑体" pitchFamily="2" charset="-122"/>
              </a:rPr>
              <a:t>类变更</a:t>
            </a:r>
            <a:r>
              <a:rPr lang="zh-CN" altLang="en-US" sz="1600" b="1" smtClean="0">
                <a:solidFill>
                  <a:srgbClr val="000099"/>
                </a:solidFill>
              </a:rPr>
              <a:t>：</a:t>
            </a:r>
            <a:r>
              <a:rPr lang="zh-CN" altLang="en-US" sz="1400" b="1" smtClean="0">
                <a:solidFill>
                  <a:srgbClr val="000099"/>
                </a:solidFill>
              </a:rPr>
              <a:t>产品（项目）开发过程中不会涉及到概要设计变化的变更；此类变更不会影响要关键路径的二级计划的变更。</a:t>
            </a:r>
            <a:r>
              <a:rPr lang="zh-CN" altLang="en-US" sz="1200" smtClean="0">
                <a:solidFill>
                  <a:srgbClr val="000099"/>
                </a:solidFill>
              </a:rPr>
              <a:t>例如：</a:t>
            </a:r>
          </a:p>
          <a:p>
            <a:pPr lvl="1" eaLnBrk="1" hangingPunct="1">
              <a:lnSpc>
                <a:spcPct val="120000"/>
              </a:lnSpc>
              <a:spcBef>
                <a:spcPct val="10000"/>
              </a:spcBef>
            </a:pPr>
            <a:r>
              <a:rPr lang="zh-CN" altLang="en-US" sz="1000" smtClean="0">
                <a:solidFill>
                  <a:srgbClr val="000099"/>
                </a:solidFill>
              </a:rPr>
              <a:t>不会影响到关键路径二级计划的设计变更；</a:t>
            </a:r>
          </a:p>
          <a:p>
            <a:pPr lvl="1" eaLnBrk="1" hangingPunct="1">
              <a:lnSpc>
                <a:spcPct val="120000"/>
              </a:lnSpc>
              <a:spcBef>
                <a:spcPct val="10000"/>
              </a:spcBef>
            </a:pPr>
            <a:r>
              <a:rPr lang="zh-CN" altLang="en-US" sz="1000" smtClean="0">
                <a:solidFill>
                  <a:srgbClr val="000099"/>
                </a:solidFill>
              </a:rPr>
              <a:t>非关键元器件的变更；</a:t>
            </a:r>
          </a:p>
          <a:p>
            <a:pPr lvl="1" eaLnBrk="1" hangingPunct="1">
              <a:lnSpc>
                <a:spcPct val="120000"/>
              </a:lnSpc>
              <a:spcBef>
                <a:spcPct val="10000"/>
              </a:spcBef>
            </a:pPr>
            <a:r>
              <a:rPr lang="zh-CN" altLang="en-US" sz="1000" smtClean="0">
                <a:solidFill>
                  <a:srgbClr val="000099"/>
                </a:solidFill>
              </a:rPr>
              <a:t>成熟货架模块替换的变更；</a:t>
            </a:r>
          </a:p>
          <a:p>
            <a:pPr eaLnBrk="1" hangingPunct="1">
              <a:lnSpc>
                <a:spcPct val="120000"/>
              </a:lnSpc>
              <a:spcBef>
                <a:spcPct val="10000"/>
              </a:spcBef>
              <a:buFontTx/>
              <a:buNone/>
            </a:pPr>
            <a:r>
              <a:rPr lang="zh-CN" altLang="en-US" sz="1200" smtClean="0">
                <a:solidFill>
                  <a:srgbClr val="000099"/>
                </a:solidFill>
              </a:rPr>
              <a:t>	此类变更不会对一级计划产生影响，此类变更一般要从开发阶段切入，重新进行详细设计。此类变更经过产品经理审批即可。</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8865" name="Rectangle 2"/>
          <p:cNvSpPr>
            <a:spLocks noGrp="1" noChangeArrowheads="1"/>
          </p:cNvSpPr>
          <p:nvPr>
            <p:ph type="body" idx="1"/>
          </p:nvPr>
        </p:nvSpPr>
        <p:spPr bwMode="auto">
          <a:xfrm>
            <a:off x="457200" y="1066800"/>
            <a:ext cx="8229600" cy="452596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541338" indent="-541338" eaLnBrk="1" hangingPunct="1">
              <a:lnSpc>
                <a:spcPct val="130000"/>
              </a:lnSpc>
              <a:spcBef>
                <a:spcPct val="50000"/>
              </a:spcBef>
            </a:pPr>
            <a:r>
              <a:rPr lang="en-US" altLang="zh-CN" sz="2400" dirty="0" smtClean="0">
                <a:solidFill>
                  <a:srgbClr val="000099"/>
                </a:solidFill>
                <a:latin typeface="黑体" pitchFamily="2" charset="-122"/>
                <a:ea typeface="黑体" pitchFamily="2" charset="-122"/>
              </a:rPr>
              <a:t>IPD</a:t>
            </a:r>
            <a:r>
              <a:rPr lang="zh-CN" altLang="en-US" sz="2400" dirty="0" smtClean="0">
                <a:solidFill>
                  <a:srgbClr val="000099"/>
                </a:solidFill>
                <a:latin typeface="黑体" pitchFamily="2" charset="-122"/>
                <a:ea typeface="黑体" pitchFamily="2" charset="-122"/>
              </a:rPr>
              <a:t>（集成产品开发）的思想来源于美国</a:t>
            </a:r>
            <a:r>
              <a:rPr lang="en-US" altLang="zh-CN" sz="2400" dirty="0" smtClean="0">
                <a:solidFill>
                  <a:srgbClr val="000099"/>
                </a:solidFill>
                <a:latin typeface="黑体" pitchFamily="2" charset="-122"/>
                <a:ea typeface="黑体" pitchFamily="2" charset="-122"/>
              </a:rPr>
              <a:t>PRTM</a:t>
            </a:r>
            <a:r>
              <a:rPr lang="zh-CN" altLang="en-US" sz="2400" dirty="0" smtClean="0">
                <a:solidFill>
                  <a:srgbClr val="000099"/>
                </a:solidFill>
                <a:latin typeface="黑体" pitchFamily="2" charset="-122"/>
                <a:ea typeface="黑体" pitchFamily="2" charset="-122"/>
              </a:rPr>
              <a:t>公司的</a:t>
            </a:r>
            <a:r>
              <a:rPr lang="en-US" altLang="zh-CN" sz="2400" dirty="0" smtClean="0">
                <a:solidFill>
                  <a:srgbClr val="000099"/>
                </a:solidFill>
                <a:latin typeface="黑体" pitchFamily="2" charset="-122"/>
                <a:ea typeface="黑体" pitchFamily="2" charset="-122"/>
              </a:rPr>
              <a:t>PACE</a:t>
            </a:r>
            <a:r>
              <a:rPr lang="zh-CN" altLang="en-US" sz="2400" dirty="0" smtClean="0">
                <a:solidFill>
                  <a:srgbClr val="000099"/>
                </a:solidFill>
                <a:latin typeface="黑体" pitchFamily="2" charset="-122"/>
                <a:ea typeface="黑体" pitchFamily="2" charset="-122"/>
              </a:rPr>
              <a:t>理论，在这套理论中详细描述了业界最佳的产品开发模式所包含的各个方面。</a:t>
            </a:r>
          </a:p>
          <a:p>
            <a:pPr marL="541338" indent="-541338" eaLnBrk="1" hangingPunct="1">
              <a:lnSpc>
                <a:spcPct val="130000"/>
              </a:lnSpc>
              <a:spcBef>
                <a:spcPct val="50000"/>
              </a:spcBef>
            </a:pPr>
            <a:r>
              <a:rPr lang="zh-CN" altLang="en-US" sz="2400" dirty="0" smtClean="0">
                <a:solidFill>
                  <a:srgbClr val="000099"/>
                </a:solidFill>
                <a:latin typeface="黑体" pitchFamily="2" charset="-122"/>
                <a:ea typeface="黑体" pitchFamily="2" charset="-122"/>
              </a:rPr>
              <a:t>经过</a:t>
            </a:r>
            <a:r>
              <a:rPr lang="en-US" altLang="zh-CN" sz="2400" dirty="0" smtClean="0">
                <a:solidFill>
                  <a:srgbClr val="000099"/>
                </a:solidFill>
                <a:latin typeface="黑体" pitchFamily="2" charset="-122"/>
                <a:ea typeface="黑体" pitchFamily="2" charset="-122"/>
              </a:rPr>
              <a:t>IBM</a:t>
            </a:r>
            <a:r>
              <a:rPr lang="zh-CN" altLang="en-US" sz="2400" dirty="0" smtClean="0">
                <a:solidFill>
                  <a:srgbClr val="000099"/>
                </a:solidFill>
                <a:latin typeface="黑体" pitchFamily="2" charset="-122"/>
                <a:ea typeface="黑体" pitchFamily="2" charset="-122"/>
              </a:rPr>
              <a:t>公司的实践，</a:t>
            </a:r>
            <a:r>
              <a:rPr lang="en-US" altLang="zh-CN" sz="2400" dirty="0" smtClean="0">
                <a:solidFill>
                  <a:srgbClr val="000099"/>
                </a:solidFill>
                <a:latin typeface="黑体" pitchFamily="2" charset="-122"/>
                <a:ea typeface="黑体" pitchFamily="2" charset="-122"/>
              </a:rPr>
              <a:t>IPD</a:t>
            </a:r>
            <a:r>
              <a:rPr lang="zh-CN" altLang="en-US" sz="2400" dirty="0" smtClean="0">
                <a:solidFill>
                  <a:srgbClr val="000099"/>
                </a:solidFill>
                <a:latin typeface="黑体" pitchFamily="2" charset="-122"/>
                <a:ea typeface="黑体" pitchFamily="2" charset="-122"/>
              </a:rPr>
              <a:t>已经成为一套包含企业产品开发的</a:t>
            </a:r>
            <a:r>
              <a:rPr lang="zh-CN" altLang="en-US" sz="2400" b="1" dirty="0" smtClean="0">
                <a:solidFill>
                  <a:srgbClr val="000099"/>
                </a:solidFill>
                <a:latin typeface="黑体" pitchFamily="2" charset="-122"/>
                <a:ea typeface="黑体" pitchFamily="2" charset="-122"/>
              </a:rPr>
              <a:t>思想、模式、工具</a:t>
            </a:r>
            <a:r>
              <a:rPr lang="zh-CN" altLang="en-US" sz="2400" dirty="0" smtClean="0">
                <a:solidFill>
                  <a:srgbClr val="000099"/>
                </a:solidFill>
                <a:latin typeface="黑体" pitchFamily="2" charset="-122"/>
                <a:ea typeface="黑体" pitchFamily="2" charset="-122"/>
              </a:rPr>
              <a:t>的系统工程。</a:t>
            </a:r>
          </a:p>
          <a:p>
            <a:pPr marL="541338" indent="-541338" eaLnBrk="1" hangingPunct="1">
              <a:lnSpc>
                <a:spcPct val="130000"/>
              </a:lnSpc>
            </a:pPr>
            <a:r>
              <a:rPr lang="en-US" altLang="zh-CN" sz="2400" dirty="0" smtClean="0">
                <a:solidFill>
                  <a:srgbClr val="000099"/>
                </a:solidFill>
                <a:latin typeface="黑体" pitchFamily="2" charset="-122"/>
                <a:ea typeface="黑体" pitchFamily="2" charset="-122"/>
              </a:rPr>
              <a:t>IPD</a:t>
            </a:r>
            <a:r>
              <a:rPr lang="zh-CN" altLang="en-US" sz="2400" dirty="0" smtClean="0">
                <a:solidFill>
                  <a:srgbClr val="000099"/>
                </a:solidFill>
                <a:latin typeface="黑体" pitchFamily="2" charset="-122"/>
                <a:ea typeface="黑体" pitchFamily="2" charset="-122"/>
              </a:rPr>
              <a:t>强调以</a:t>
            </a:r>
            <a:r>
              <a:rPr lang="zh-CN" altLang="en-US" sz="2400" b="1" dirty="0" smtClean="0">
                <a:solidFill>
                  <a:srgbClr val="000099"/>
                </a:solidFill>
                <a:latin typeface="黑体" pitchFamily="2" charset="-122"/>
                <a:ea typeface="黑体" pitchFamily="2" charset="-122"/>
              </a:rPr>
              <a:t>市场需求</a:t>
            </a:r>
            <a:r>
              <a:rPr lang="zh-CN" altLang="en-US" sz="2400" dirty="0" smtClean="0">
                <a:solidFill>
                  <a:srgbClr val="000099"/>
                </a:solidFill>
                <a:latin typeface="黑体" pitchFamily="2" charset="-122"/>
                <a:ea typeface="黑体" pitchFamily="2" charset="-122"/>
              </a:rPr>
              <a:t>作为产品开发的驱动力，将产品开发作为一项</a:t>
            </a:r>
            <a:r>
              <a:rPr lang="zh-CN" altLang="en-US" sz="2400" b="1" dirty="0" smtClean="0">
                <a:solidFill>
                  <a:srgbClr val="000099"/>
                </a:solidFill>
                <a:latin typeface="黑体" pitchFamily="2" charset="-122"/>
                <a:ea typeface="黑体" pitchFamily="2" charset="-122"/>
              </a:rPr>
              <a:t>投资</a:t>
            </a:r>
            <a:r>
              <a:rPr lang="zh-CN" altLang="en-US" sz="2400" dirty="0" smtClean="0">
                <a:solidFill>
                  <a:srgbClr val="000099"/>
                </a:solidFill>
                <a:latin typeface="黑体" pitchFamily="2" charset="-122"/>
                <a:ea typeface="黑体" pitchFamily="2" charset="-122"/>
              </a:rPr>
              <a:t>来管理。</a:t>
            </a:r>
          </a:p>
        </p:txBody>
      </p:sp>
      <p:sp>
        <p:nvSpPr>
          <p:cNvPr id="3748866" name="Rectangle 3"/>
          <p:cNvSpPr>
            <a:spLocks noChangeArrowheads="1"/>
          </p:cNvSpPr>
          <p:nvPr/>
        </p:nvSpPr>
        <p:spPr bwMode="auto">
          <a:xfrm>
            <a:off x="609600" y="76200"/>
            <a:ext cx="8077200" cy="685800"/>
          </a:xfrm>
          <a:prstGeom prst="rect">
            <a:avLst/>
          </a:prstGeom>
          <a:noFill/>
          <a:ln w="9525">
            <a:noFill/>
            <a:miter lim="800000"/>
            <a:headEnd/>
            <a:tailEnd/>
          </a:ln>
        </p:spPr>
        <p:txBody>
          <a:bodyPr anchor="ctr"/>
          <a:lstStyle/>
          <a:p>
            <a:endParaRPr lang="zh-CN" altLang="zh-CN" sz="3200" b="1">
              <a:solidFill>
                <a:schemeClr val="accent2"/>
              </a:solidFill>
              <a:latin typeface="Arial" charset="0"/>
              <a:ea typeface="黑体" pitchFamily="2" charset="-122"/>
            </a:endParaRPr>
          </a:p>
        </p:txBody>
      </p:sp>
      <p:sp>
        <p:nvSpPr>
          <p:cNvPr id="3748867" name="Rectangle 4"/>
          <p:cNvSpPr>
            <a:spLocks noGrp="1" noChangeArrowheads="1"/>
          </p:cNvSpPr>
          <p:nvPr>
            <p:ph type="title"/>
          </p:nvPr>
        </p:nvSpPr>
        <p:spPr/>
        <p:txBody>
          <a:bodyPr/>
          <a:lstStyle/>
          <a:p>
            <a:pPr eaLnBrk="1" hangingPunct="1"/>
            <a:r>
              <a:rPr lang="zh-CN" altLang="en-US" smtClean="0"/>
              <a:t>什么是</a:t>
            </a:r>
            <a:r>
              <a:rPr lang="en-US" altLang="zh-CN" smtClean="0"/>
              <a:t>IPD</a:t>
            </a:r>
            <a:r>
              <a:rPr lang="zh-CN" altLang="en-US" smtClean="0"/>
              <a:t>？</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6933" name="Rectangle 2"/>
          <p:cNvSpPr>
            <a:spLocks noGrp="1" noChangeArrowheads="1"/>
          </p:cNvSpPr>
          <p:nvPr>
            <p:ph type="title"/>
          </p:nvPr>
        </p:nvSpPr>
        <p:spPr/>
        <p:txBody>
          <a:bodyPr/>
          <a:lstStyle/>
          <a:p>
            <a:pPr eaLnBrk="1" hangingPunct="1"/>
            <a:r>
              <a:rPr lang="zh-CN" altLang="en-US" smtClean="0"/>
              <a:t>目录</a:t>
            </a:r>
          </a:p>
        </p:txBody>
      </p:sp>
      <p:sp>
        <p:nvSpPr>
          <p:cNvPr id="3836934" name="Text Box 3"/>
          <p:cNvSpPr txBox="1">
            <a:spLocks noChangeArrowheads="1"/>
          </p:cNvSpPr>
          <p:nvPr/>
        </p:nvSpPr>
        <p:spPr bwMode="auto">
          <a:xfrm>
            <a:off x="1979613" y="1196975"/>
            <a:ext cx="6408737" cy="3013075"/>
          </a:xfrm>
          <a:prstGeom prst="rect">
            <a:avLst/>
          </a:prstGeom>
          <a:noFill/>
          <a:ln w="9525">
            <a:noFill/>
            <a:miter lim="800000"/>
            <a:headEnd/>
            <a:tailEnd/>
          </a:ln>
        </p:spPr>
        <p:txBody>
          <a:bodyPr>
            <a:spAutoFit/>
          </a:bodyPr>
          <a:lstStyle/>
          <a:p>
            <a:pPr marL="609600" indent="-609600">
              <a:lnSpc>
                <a:spcPct val="120000"/>
              </a:lnSpc>
              <a:spcBef>
                <a:spcPct val="50000"/>
              </a:spcBef>
              <a:buFontTx/>
              <a:buAutoNum type="ea1JpnChsDbPeriod"/>
            </a:pPr>
            <a:r>
              <a:rPr lang="en-US" altLang="zh-CN" sz="2400" b="1">
                <a:solidFill>
                  <a:schemeClr val="accent2"/>
                </a:solidFill>
                <a:latin typeface="黑体" pitchFamily="2" charset="-122"/>
                <a:ea typeface="黑体" pitchFamily="2" charset="-122"/>
              </a:rPr>
              <a:t>IPD</a:t>
            </a:r>
            <a:r>
              <a:rPr lang="zh-CN" altLang="en-US" sz="2400" b="1">
                <a:solidFill>
                  <a:schemeClr val="accent2"/>
                </a:solidFill>
                <a:latin typeface="黑体" pitchFamily="2" charset="-122"/>
                <a:ea typeface="黑体" pitchFamily="2" charset="-122"/>
              </a:rPr>
              <a:t>简介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结构化端到端的流程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研发体系的流程关系</a:t>
            </a:r>
          </a:p>
          <a:p>
            <a:pPr marL="609600" indent="-609600">
              <a:lnSpc>
                <a:spcPct val="120000"/>
              </a:lnSpc>
              <a:spcBef>
                <a:spcPct val="50000"/>
              </a:spcBef>
              <a:buFontTx/>
              <a:buAutoNum type="ea1JpnChsDbPeriod"/>
            </a:pPr>
            <a:r>
              <a:rPr lang="zh-CN" altLang="en-US" sz="2400" b="1">
                <a:solidFill>
                  <a:srgbClr val="FF0000"/>
                </a:solidFill>
                <a:latin typeface="黑体" pitchFamily="2" charset="-122"/>
                <a:ea typeface="黑体" pitchFamily="2" charset="-122"/>
              </a:rPr>
              <a:t>产品开发流程各阶段关键活动介绍</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流程管理的角色与职责</a:t>
            </a:r>
          </a:p>
        </p:txBody>
      </p:sp>
      <p:graphicFrame>
        <p:nvGraphicFramePr>
          <p:cNvPr id="3836932" name="Object 4"/>
          <p:cNvGraphicFramePr>
            <a:graphicFrameLocks noChangeAspect="1"/>
          </p:cNvGraphicFramePr>
          <p:nvPr/>
        </p:nvGraphicFramePr>
        <p:xfrm>
          <a:off x="1042988" y="3213100"/>
          <a:ext cx="866775" cy="349250"/>
        </p:xfrm>
        <a:graphic>
          <a:graphicData uri="http://schemas.openxmlformats.org/presentationml/2006/ole">
            <mc:AlternateContent xmlns:mc="http://schemas.openxmlformats.org/markup-compatibility/2006">
              <mc:Choice xmlns:v="urn:schemas-microsoft-com:vml" Requires="v">
                <p:oleObj spid="_x0000_s3836936" name="绘图" r:id="rId4" imgW="954000" imgH="349200" progId="">
                  <p:embed/>
                </p:oleObj>
              </mc:Choice>
              <mc:Fallback>
                <p:oleObj name="绘图" r:id="rId4" imgW="954000" imgH="349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213100"/>
                        <a:ext cx="8667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8660" name="Text Box 2"/>
          <p:cNvSpPr txBox="1">
            <a:spLocks noChangeArrowheads="1"/>
          </p:cNvSpPr>
          <p:nvPr/>
        </p:nvSpPr>
        <p:spPr bwMode="auto">
          <a:xfrm>
            <a:off x="1908175" y="857250"/>
            <a:ext cx="6121400" cy="4948238"/>
          </a:xfrm>
          <a:prstGeom prst="rect">
            <a:avLst/>
          </a:prstGeom>
          <a:noFill/>
          <a:ln w="9525">
            <a:noFill/>
            <a:miter lim="800000"/>
            <a:headEnd/>
            <a:tailEnd/>
          </a:ln>
        </p:spPr>
        <p:txBody>
          <a:bodyPr>
            <a:spAutoFit/>
          </a:bodyPr>
          <a:lstStyle/>
          <a:p>
            <a:pPr marL="1066800" lvl="1" indent="-609600">
              <a:lnSpc>
                <a:spcPct val="190000"/>
              </a:lnSpc>
            </a:pPr>
            <a:r>
              <a:rPr lang="zh-CN" altLang="en-US" sz="2400" b="1">
                <a:solidFill>
                  <a:srgbClr val="FF0000"/>
                </a:solidFill>
                <a:latin typeface="黑体" pitchFamily="2" charset="-122"/>
                <a:ea typeface="黑体" pitchFamily="2" charset="-122"/>
              </a:rPr>
              <a:t>单元一：</a:t>
            </a:r>
            <a:r>
              <a:rPr lang="en-US" altLang="zh-CN" sz="2400" b="1">
                <a:solidFill>
                  <a:srgbClr val="FF0000"/>
                </a:solidFill>
                <a:latin typeface="黑体" pitchFamily="2" charset="-122"/>
                <a:ea typeface="黑体" pitchFamily="2" charset="-122"/>
              </a:rPr>
              <a:t>IPD</a:t>
            </a:r>
            <a:r>
              <a:rPr lang="zh-CN" altLang="en-US" sz="2400" b="1">
                <a:solidFill>
                  <a:srgbClr val="FF0000"/>
                </a:solidFill>
                <a:latin typeface="黑体" pitchFamily="2" charset="-122"/>
                <a:ea typeface="黑体" pitchFamily="2" charset="-122"/>
              </a:rPr>
              <a:t>总体流程</a:t>
            </a:r>
          </a:p>
          <a:p>
            <a:pPr marL="1066800" lvl="1" indent="-609600">
              <a:lnSpc>
                <a:spcPct val="190000"/>
              </a:lnSpc>
            </a:pPr>
            <a:r>
              <a:rPr lang="zh-CN" altLang="en-US" sz="2400" b="1">
                <a:latin typeface="黑体" pitchFamily="2" charset="-122"/>
                <a:ea typeface="黑体" pitchFamily="2" charset="-122"/>
              </a:rPr>
              <a:t>单元二：概念阶段流程</a:t>
            </a:r>
          </a:p>
          <a:p>
            <a:pPr marL="1066800" lvl="1" indent="-609600">
              <a:lnSpc>
                <a:spcPct val="190000"/>
              </a:lnSpc>
            </a:pPr>
            <a:r>
              <a:rPr lang="zh-CN" altLang="en-US" sz="2400" b="1">
                <a:solidFill>
                  <a:schemeClr val="tx2"/>
                </a:solidFill>
                <a:latin typeface="黑体" pitchFamily="2" charset="-122"/>
                <a:ea typeface="黑体" pitchFamily="2" charset="-122"/>
              </a:rPr>
              <a:t>单元三：计划阶段流程</a:t>
            </a:r>
          </a:p>
          <a:p>
            <a:pPr marL="1066800" lvl="1" indent="-609600">
              <a:lnSpc>
                <a:spcPct val="190000"/>
              </a:lnSpc>
            </a:pPr>
            <a:r>
              <a:rPr lang="zh-CN" altLang="en-US" sz="2400" b="1">
                <a:latin typeface="黑体" pitchFamily="2" charset="-122"/>
                <a:ea typeface="黑体" pitchFamily="2" charset="-122"/>
              </a:rPr>
              <a:t>单元四：开发及验证阶段流程</a:t>
            </a:r>
          </a:p>
          <a:p>
            <a:pPr marL="1066800" lvl="1" indent="-609600">
              <a:lnSpc>
                <a:spcPct val="190000"/>
              </a:lnSpc>
            </a:pPr>
            <a:r>
              <a:rPr lang="zh-CN" altLang="en-US" sz="2400" b="1">
                <a:latin typeface="黑体" pitchFamily="2" charset="-122"/>
                <a:ea typeface="黑体" pitchFamily="2" charset="-122"/>
              </a:rPr>
              <a:t>单元五：发布阶段流程</a:t>
            </a:r>
          </a:p>
          <a:p>
            <a:pPr marL="1066800" lvl="1" indent="-609600">
              <a:lnSpc>
                <a:spcPct val="190000"/>
              </a:lnSpc>
            </a:pPr>
            <a:r>
              <a:rPr lang="zh-CN" altLang="en-US" sz="2400" b="1">
                <a:latin typeface="黑体" pitchFamily="2" charset="-122"/>
                <a:ea typeface="黑体" pitchFamily="2" charset="-122"/>
              </a:rPr>
              <a:t>单元六：生命周期管理流程</a:t>
            </a:r>
          </a:p>
          <a:p>
            <a:pPr marL="1066800" lvl="1" indent="-609600">
              <a:lnSpc>
                <a:spcPct val="190000"/>
              </a:lnSpc>
            </a:pPr>
            <a:endParaRPr lang="en-US" altLang="zh-CN" sz="2400" b="1">
              <a:latin typeface="黑体" pitchFamily="2" charset="-122"/>
              <a:ea typeface="黑体" pitchFamily="2" charset="-122"/>
            </a:endParaRPr>
          </a:p>
        </p:txBody>
      </p:sp>
      <p:graphicFrame>
        <p:nvGraphicFramePr>
          <p:cNvPr id="4038659" name="Object 3"/>
          <p:cNvGraphicFramePr>
            <a:graphicFrameLocks noChangeAspect="1"/>
          </p:cNvGraphicFramePr>
          <p:nvPr/>
        </p:nvGraphicFramePr>
        <p:xfrm>
          <a:off x="1547813" y="1268413"/>
          <a:ext cx="719137" cy="349250"/>
        </p:xfrm>
        <a:graphic>
          <a:graphicData uri="http://schemas.openxmlformats.org/presentationml/2006/ole">
            <mc:AlternateContent xmlns:mc="http://schemas.openxmlformats.org/markup-compatibility/2006">
              <mc:Choice xmlns:v="urn:schemas-microsoft-com:vml" Requires="v">
                <p:oleObj spid="_x0000_s4038663" name="绘图" r:id="rId3" imgW="954000" imgH="349200" progId="">
                  <p:embed/>
                </p:oleObj>
              </mc:Choice>
              <mc:Fallback>
                <p:oleObj name="绘图" r:id="rId3" imgW="954000" imgH="349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268413"/>
                        <a:ext cx="7191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38661" name="Rectangle 4"/>
          <p:cNvSpPr>
            <a:spLocks noChangeArrowheads="1"/>
          </p:cNvSpPr>
          <p:nvPr/>
        </p:nvSpPr>
        <p:spPr bwMode="auto">
          <a:xfrm>
            <a:off x="609600" y="82550"/>
            <a:ext cx="8077200" cy="60960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第一部分子目录</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2932" name="Text Box 2"/>
          <p:cNvSpPr txBox="1">
            <a:spLocks noChangeArrowheads="1"/>
          </p:cNvSpPr>
          <p:nvPr/>
        </p:nvSpPr>
        <p:spPr bwMode="auto">
          <a:xfrm>
            <a:off x="444500" y="163513"/>
            <a:ext cx="6791325" cy="457200"/>
          </a:xfrm>
          <a:prstGeom prst="rect">
            <a:avLst/>
          </a:prstGeom>
          <a:noFill/>
          <a:ln w="9525" algn="ctr">
            <a:noFill/>
            <a:miter lim="800000"/>
            <a:headEnd/>
            <a:tailEnd/>
          </a:ln>
        </p:spPr>
        <p:txBody>
          <a:bodyPr anchor="ctr"/>
          <a:lstStyle/>
          <a:p>
            <a:pPr algn="ctr"/>
            <a:r>
              <a:rPr lang="zh-CN" altLang="en-US" sz="2600" b="1">
                <a:solidFill>
                  <a:srgbClr val="000099"/>
                </a:solidFill>
                <a:ea typeface="黑体" pitchFamily="2" charset="-122"/>
              </a:rPr>
              <a:t>样例：端到端流程详解</a:t>
            </a:r>
          </a:p>
        </p:txBody>
      </p:sp>
      <p:graphicFrame>
        <p:nvGraphicFramePr>
          <p:cNvPr id="4092930" name="Object 2">
            <a:hlinkClick r:id="" action="ppaction://ole?verb=0"/>
          </p:cNvPr>
          <p:cNvGraphicFramePr>
            <a:graphicFrameLocks noChangeAspect="1"/>
          </p:cNvGraphicFramePr>
          <p:nvPr/>
        </p:nvGraphicFramePr>
        <p:xfrm>
          <a:off x="1979613" y="2025650"/>
          <a:ext cx="2328862" cy="1746250"/>
        </p:xfrm>
        <a:graphic>
          <a:graphicData uri="http://schemas.openxmlformats.org/presentationml/2006/ole">
            <mc:AlternateContent xmlns:mc="http://schemas.openxmlformats.org/markup-compatibility/2006">
              <mc:Choice xmlns:v="urn:schemas-microsoft-com:vml" Requires="v">
                <p:oleObj spid="_x0000_s4092938" name="演示文稿" showAsIcon="1" r:id="rId3" imgW="914400" imgH="685800" progId="PowerPoint.Show.8">
                  <p:embed/>
                </p:oleObj>
              </mc:Choice>
              <mc:Fallback>
                <p:oleObj name="演示文稿" showAsIcon="1" r:id="rId3" imgW="914400" imgH="685800" progId="PowerPoint.Show.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025650"/>
                        <a:ext cx="2328862" cy="174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2931" name="Object 3"/>
          <p:cNvGraphicFramePr>
            <a:graphicFrameLocks noChangeAspect="1"/>
          </p:cNvGraphicFramePr>
          <p:nvPr/>
        </p:nvGraphicFramePr>
        <p:xfrm>
          <a:off x="4856163" y="2038350"/>
          <a:ext cx="1679575" cy="1247775"/>
        </p:xfrm>
        <a:graphic>
          <a:graphicData uri="http://schemas.openxmlformats.org/presentationml/2006/ole">
            <mc:AlternateContent xmlns:mc="http://schemas.openxmlformats.org/markup-compatibility/2006">
              <mc:Choice xmlns:v="urn:schemas-microsoft-com:vml" Requires="v">
                <p:oleObj spid="_x0000_s4092939" name="Visio" showAsIcon="1" r:id="rId5" imgW="914400" imgH="685800" progId="">
                  <p:embed/>
                </p:oleObj>
              </mc:Choice>
              <mc:Fallback>
                <p:oleObj name="Visio" showAsIcon="1" r:id="rId5" imgW="914400" imgH="6858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6163" y="2038350"/>
                        <a:ext cx="1679575"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3955" name="Text Box 2"/>
          <p:cNvSpPr txBox="1">
            <a:spLocks noChangeArrowheads="1"/>
          </p:cNvSpPr>
          <p:nvPr/>
        </p:nvSpPr>
        <p:spPr bwMode="auto">
          <a:xfrm>
            <a:off x="395288" y="163513"/>
            <a:ext cx="8353425" cy="457200"/>
          </a:xfrm>
          <a:prstGeom prst="rect">
            <a:avLst/>
          </a:prstGeom>
          <a:noFill/>
          <a:ln w="9525" algn="ctr">
            <a:noFill/>
            <a:miter lim="800000"/>
            <a:headEnd/>
            <a:tailEnd/>
          </a:ln>
        </p:spPr>
        <p:txBody>
          <a:bodyPr anchor="ctr"/>
          <a:lstStyle/>
          <a:p>
            <a:pPr algn="ctr"/>
            <a:r>
              <a:rPr lang="zh-CN" altLang="en-US" sz="2600" b="1">
                <a:solidFill>
                  <a:srgbClr val="000099"/>
                </a:solidFill>
                <a:ea typeface="黑体" pitchFamily="2" charset="-122"/>
              </a:rPr>
              <a:t>样例：面向角色对象的二级支持流程</a:t>
            </a:r>
            <a:r>
              <a:rPr lang="en-US" altLang="zh-CN" sz="2600" b="1">
                <a:solidFill>
                  <a:srgbClr val="000099"/>
                </a:solidFill>
                <a:ea typeface="黑体" pitchFamily="2" charset="-122"/>
              </a:rPr>
              <a:t>——</a:t>
            </a:r>
            <a:r>
              <a:rPr lang="zh-CN" altLang="en-US" sz="2600" b="1">
                <a:solidFill>
                  <a:srgbClr val="000099"/>
                </a:solidFill>
                <a:ea typeface="黑体" pitchFamily="2" charset="-122"/>
              </a:rPr>
              <a:t>待修订</a:t>
            </a:r>
          </a:p>
        </p:txBody>
      </p:sp>
      <p:graphicFrame>
        <p:nvGraphicFramePr>
          <p:cNvPr id="4093954" name="Object 2">
            <a:hlinkClick r:id="" action="ppaction://ole?verb=0"/>
          </p:cNvPr>
          <p:cNvGraphicFramePr>
            <a:graphicFrameLocks noChangeAspect="1"/>
          </p:cNvGraphicFramePr>
          <p:nvPr/>
        </p:nvGraphicFramePr>
        <p:xfrm>
          <a:off x="3419475" y="2420938"/>
          <a:ext cx="2016125" cy="1512887"/>
        </p:xfrm>
        <a:graphic>
          <a:graphicData uri="http://schemas.openxmlformats.org/presentationml/2006/ole">
            <mc:AlternateContent xmlns:mc="http://schemas.openxmlformats.org/markup-compatibility/2006">
              <mc:Choice xmlns:v="urn:schemas-microsoft-com:vml" Requires="v">
                <p:oleObj spid="_x0000_s4093958" name="演示文稿" showAsIcon="1" r:id="rId3" imgW="914400" imgH="685800" progId="PowerPoint.Show.8">
                  <p:embed/>
                </p:oleObj>
              </mc:Choice>
              <mc:Fallback>
                <p:oleObj name="演示文稿" showAsIcon="1" r:id="rId3" imgW="914400" imgH="685800" progId="PowerPoint.Show.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420938"/>
                        <a:ext cx="2016125" cy="151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4980" name="Rectangle 2"/>
          <p:cNvSpPr>
            <a:spLocks noGrp="1" noChangeArrowheads="1"/>
          </p:cNvSpPr>
          <p:nvPr>
            <p:ph type="title"/>
          </p:nvPr>
        </p:nvSpPr>
        <p:spPr>
          <a:xfrm>
            <a:off x="468313" y="76200"/>
            <a:ext cx="8077200" cy="685800"/>
          </a:xfrm>
        </p:spPr>
        <p:txBody>
          <a:bodyPr/>
          <a:lstStyle/>
          <a:p>
            <a:pPr eaLnBrk="1" hangingPunct="1"/>
            <a:r>
              <a:rPr lang="zh-CN" altLang="en-US" sz="2600" smtClean="0">
                <a:solidFill>
                  <a:srgbClr val="000099"/>
                </a:solidFill>
              </a:rPr>
              <a:t>样例：流程操作指导书，流程管理制度文件</a:t>
            </a:r>
          </a:p>
        </p:txBody>
      </p:sp>
      <p:graphicFrame>
        <p:nvGraphicFramePr>
          <p:cNvPr id="4094978" name="Object 2"/>
          <p:cNvGraphicFramePr>
            <a:graphicFrameLocks noChangeAspect="1"/>
          </p:cNvGraphicFramePr>
          <p:nvPr/>
        </p:nvGraphicFramePr>
        <p:xfrm>
          <a:off x="2338388" y="1646238"/>
          <a:ext cx="2520950" cy="1890712"/>
        </p:xfrm>
        <a:graphic>
          <a:graphicData uri="http://schemas.openxmlformats.org/presentationml/2006/ole">
            <mc:AlternateContent xmlns:mc="http://schemas.openxmlformats.org/markup-compatibility/2006">
              <mc:Choice xmlns:v="urn:schemas-microsoft-com:vml" Requires="v">
                <p:oleObj spid="_x0000_s4094986" name="Document" showAsIcon="1" r:id="rId3" imgW="914400" imgH="685800" progId="Word.Document.8">
                  <p:embed/>
                </p:oleObj>
              </mc:Choice>
              <mc:Fallback>
                <p:oleObj name="Document" showAsIcon="1" r:id="rId3" imgW="914400" imgH="68580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88" y="1646238"/>
                        <a:ext cx="2520950" cy="189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4979" name="Object 3"/>
          <p:cNvGraphicFramePr>
            <a:graphicFrameLocks noChangeAspect="1"/>
          </p:cNvGraphicFramePr>
          <p:nvPr/>
        </p:nvGraphicFramePr>
        <p:xfrm>
          <a:off x="2411413" y="3573463"/>
          <a:ext cx="2447925" cy="1836737"/>
        </p:xfrm>
        <a:graphic>
          <a:graphicData uri="http://schemas.openxmlformats.org/presentationml/2006/ole">
            <mc:AlternateContent xmlns:mc="http://schemas.openxmlformats.org/markup-compatibility/2006">
              <mc:Choice xmlns:v="urn:schemas-microsoft-com:vml" Requires="v">
                <p:oleObj spid="_x0000_s4094987" name="Document" showAsIcon="1" r:id="rId5" imgW="914400" imgH="685800" progId="Word.Document.8">
                  <p:embed/>
                </p:oleObj>
              </mc:Choice>
              <mc:Fallback>
                <p:oleObj name="Document" showAsIcon="1" r:id="rId5" imgW="914400" imgH="685800" progId="Word.Document.8">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3573463"/>
                        <a:ext cx="2447925" cy="183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8980" name="Text Box 2"/>
          <p:cNvSpPr txBox="1">
            <a:spLocks noChangeArrowheads="1"/>
          </p:cNvSpPr>
          <p:nvPr/>
        </p:nvSpPr>
        <p:spPr bwMode="auto">
          <a:xfrm>
            <a:off x="1908175" y="857250"/>
            <a:ext cx="6121400" cy="4948238"/>
          </a:xfrm>
          <a:prstGeom prst="rect">
            <a:avLst/>
          </a:prstGeom>
          <a:noFill/>
          <a:ln w="9525">
            <a:noFill/>
            <a:miter lim="800000"/>
            <a:headEnd/>
            <a:tailEnd/>
          </a:ln>
        </p:spPr>
        <p:txBody>
          <a:bodyPr>
            <a:spAutoFit/>
          </a:bodyPr>
          <a:lstStyle/>
          <a:p>
            <a:pPr marL="1066800" lvl="1" indent="-609600">
              <a:lnSpc>
                <a:spcPct val="190000"/>
              </a:lnSpc>
            </a:pPr>
            <a:r>
              <a:rPr lang="zh-CN" altLang="en-US" sz="2400" b="1">
                <a:latin typeface="黑体" pitchFamily="2" charset="-122"/>
                <a:ea typeface="黑体" pitchFamily="2" charset="-122"/>
              </a:rPr>
              <a:t>单元一：</a:t>
            </a:r>
            <a:r>
              <a:rPr lang="en-US" altLang="zh-CN" sz="2400" b="1">
                <a:latin typeface="黑体" pitchFamily="2" charset="-122"/>
                <a:ea typeface="黑体" pitchFamily="2" charset="-122"/>
              </a:rPr>
              <a:t>IPD</a:t>
            </a:r>
            <a:r>
              <a:rPr lang="zh-CN" altLang="en-US" sz="2400" b="1">
                <a:latin typeface="黑体" pitchFamily="2" charset="-122"/>
                <a:ea typeface="黑体" pitchFamily="2" charset="-122"/>
              </a:rPr>
              <a:t>总体流程</a:t>
            </a:r>
          </a:p>
          <a:p>
            <a:pPr marL="1066800" lvl="1" indent="-609600">
              <a:lnSpc>
                <a:spcPct val="190000"/>
              </a:lnSpc>
            </a:pPr>
            <a:r>
              <a:rPr lang="zh-CN" altLang="en-US" sz="2400" b="1">
                <a:solidFill>
                  <a:srgbClr val="FF0B0B"/>
                </a:solidFill>
                <a:latin typeface="黑体" pitchFamily="2" charset="-122"/>
                <a:ea typeface="黑体" pitchFamily="2" charset="-122"/>
              </a:rPr>
              <a:t>单元二：概念阶段流程</a:t>
            </a:r>
          </a:p>
          <a:p>
            <a:pPr marL="1066800" lvl="1" indent="-609600">
              <a:lnSpc>
                <a:spcPct val="190000"/>
              </a:lnSpc>
            </a:pPr>
            <a:r>
              <a:rPr lang="zh-CN" altLang="en-US" sz="2400" b="1">
                <a:solidFill>
                  <a:schemeClr val="tx2"/>
                </a:solidFill>
                <a:latin typeface="黑体" pitchFamily="2" charset="-122"/>
                <a:ea typeface="黑体" pitchFamily="2" charset="-122"/>
              </a:rPr>
              <a:t>单元三：计划阶段流程</a:t>
            </a:r>
          </a:p>
          <a:p>
            <a:pPr marL="1066800" lvl="1" indent="-609600">
              <a:lnSpc>
                <a:spcPct val="190000"/>
              </a:lnSpc>
            </a:pPr>
            <a:r>
              <a:rPr lang="zh-CN" altLang="en-US" sz="2400" b="1">
                <a:latin typeface="黑体" pitchFamily="2" charset="-122"/>
                <a:ea typeface="黑体" pitchFamily="2" charset="-122"/>
              </a:rPr>
              <a:t>单元四：开发及验证阶段流程</a:t>
            </a:r>
          </a:p>
          <a:p>
            <a:pPr marL="1066800" lvl="1" indent="-609600">
              <a:lnSpc>
                <a:spcPct val="190000"/>
              </a:lnSpc>
            </a:pPr>
            <a:r>
              <a:rPr lang="zh-CN" altLang="en-US" sz="2400" b="1">
                <a:latin typeface="黑体" pitchFamily="2" charset="-122"/>
                <a:ea typeface="黑体" pitchFamily="2" charset="-122"/>
              </a:rPr>
              <a:t>单元五：发布阶段流程</a:t>
            </a:r>
          </a:p>
          <a:p>
            <a:pPr marL="1066800" lvl="1" indent="-609600">
              <a:lnSpc>
                <a:spcPct val="190000"/>
              </a:lnSpc>
            </a:pPr>
            <a:r>
              <a:rPr lang="zh-CN" altLang="en-US" sz="2400" b="1">
                <a:latin typeface="黑体" pitchFamily="2" charset="-122"/>
                <a:ea typeface="黑体" pitchFamily="2" charset="-122"/>
              </a:rPr>
              <a:t>单元六：生命周期管理流程</a:t>
            </a:r>
          </a:p>
          <a:p>
            <a:pPr marL="1066800" lvl="1" indent="-609600">
              <a:lnSpc>
                <a:spcPct val="190000"/>
              </a:lnSpc>
            </a:pPr>
            <a:endParaRPr lang="en-US" altLang="zh-CN" sz="2400" b="1">
              <a:latin typeface="黑体" pitchFamily="2" charset="-122"/>
              <a:ea typeface="黑体" pitchFamily="2" charset="-122"/>
            </a:endParaRPr>
          </a:p>
        </p:txBody>
      </p:sp>
      <p:graphicFrame>
        <p:nvGraphicFramePr>
          <p:cNvPr id="3838979" name="Object 3"/>
          <p:cNvGraphicFramePr>
            <a:graphicFrameLocks noChangeAspect="1"/>
          </p:cNvGraphicFramePr>
          <p:nvPr/>
        </p:nvGraphicFramePr>
        <p:xfrm>
          <a:off x="1547813" y="2060575"/>
          <a:ext cx="719137" cy="349250"/>
        </p:xfrm>
        <a:graphic>
          <a:graphicData uri="http://schemas.openxmlformats.org/presentationml/2006/ole">
            <mc:AlternateContent xmlns:mc="http://schemas.openxmlformats.org/markup-compatibility/2006">
              <mc:Choice xmlns:v="urn:schemas-microsoft-com:vml" Requires="v">
                <p:oleObj spid="_x0000_s3838983" name="绘图" r:id="rId3" imgW="954000" imgH="349200" progId="">
                  <p:embed/>
                </p:oleObj>
              </mc:Choice>
              <mc:Fallback>
                <p:oleObj name="绘图" r:id="rId3" imgW="954000" imgH="349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060575"/>
                        <a:ext cx="7191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38981" name="Rectangle 4"/>
          <p:cNvSpPr>
            <a:spLocks noChangeArrowheads="1"/>
          </p:cNvSpPr>
          <p:nvPr/>
        </p:nvSpPr>
        <p:spPr bwMode="auto">
          <a:xfrm>
            <a:off x="609600" y="82550"/>
            <a:ext cx="8077200" cy="60960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第一部分子目录</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025" name="Rectangle 2"/>
          <p:cNvSpPr>
            <a:spLocks noGrp="1" noChangeArrowheads="1"/>
          </p:cNvSpPr>
          <p:nvPr>
            <p:ph type="title"/>
          </p:nvPr>
        </p:nvSpPr>
        <p:spPr>
          <a:xfrm>
            <a:off x="539750" y="-26988"/>
            <a:ext cx="7772400" cy="792163"/>
          </a:xfrm>
        </p:spPr>
        <p:txBody>
          <a:bodyPr/>
          <a:lstStyle/>
          <a:p>
            <a:pPr eaLnBrk="1" hangingPunct="1"/>
            <a:r>
              <a:rPr lang="zh-CN" altLang="en-US" smtClean="0"/>
              <a:t>概念阶段的目标、关注点和交付物</a:t>
            </a:r>
          </a:p>
        </p:txBody>
      </p:sp>
      <p:sp>
        <p:nvSpPr>
          <p:cNvPr id="3840003" name="Rectangle 3"/>
          <p:cNvSpPr>
            <a:spLocks noChangeArrowheads="1"/>
          </p:cNvSpPr>
          <p:nvPr/>
        </p:nvSpPr>
        <p:spPr bwMode="auto">
          <a:xfrm>
            <a:off x="684213" y="1196975"/>
            <a:ext cx="708025" cy="720725"/>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lnSpc>
                <a:spcPct val="110000"/>
              </a:lnSpc>
              <a:spcAft>
                <a:spcPct val="30000"/>
              </a:spcAft>
              <a:buClr>
                <a:schemeClr val="tx1"/>
              </a:buClr>
              <a:buSzPct val="60000"/>
              <a:buFont typeface="Wingdings" pitchFamily="2" charset="2"/>
              <a:buNone/>
              <a:defRPr/>
            </a:pPr>
            <a:r>
              <a:rPr kumimoji="0" lang="zh-CN" altLang="en-US" sz="2000">
                <a:solidFill>
                  <a:srgbClr val="000000"/>
                </a:solidFill>
                <a:latin typeface="宋体" pitchFamily="2" charset="-122"/>
              </a:rPr>
              <a:t>目标</a:t>
            </a:r>
          </a:p>
        </p:txBody>
      </p:sp>
      <p:sp>
        <p:nvSpPr>
          <p:cNvPr id="3840004" name="Text Box 4"/>
          <p:cNvSpPr txBox="1">
            <a:spLocks noChangeArrowheads="1"/>
          </p:cNvSpPr>
          <p:nvPr/>
        </p:nvSpPr>
        <p:spPr bwMode="auto">
          <a:xfrm>
            <a:off x="1403350" y="1216025"/>
            <a:ext cx="6853238" cy="719138"/>
          </a:xfrm>
          <a:prstGeom prst="rect">
            <a:avLst/>
          </a:prstGeom>
          <a:noFill/>
          <a:ln w="9525">
            <a:solidFill>
              <a:srgbClr val="C0C0C0"/>
            </a:solidFill>
            <a:miter lim="800000"/>
            <a:headEnd/>
            <a:tailEnd/>
          </a:ln>
        </p:spPr>
        <p:txBody>
          <a:bodyPr>
            <a:spAutoFit/>
          </a:bodyPr>
          <a:lstStyle/>
          <a:p>
            <a:pPr>
              <a:lnSpc>
                <a:spcPct val="110000"/>
              </a:lnSpc>
              <a:spcAft>
                <a:spcPct val="5000"/>
              </a:spcAft>
              <a:buFont typeface="Wingdings" pitchFamily="2" charset="2"/>
              <a:buChar char="p"/>
            </a:pPr>
            <a:r>
              <a:rPr kumimoji="0" lang="en-US" altLang="zh-CN" sz="1800">
                <a:latin typeface="宋体" pitchFamily="2" charset="-122"/>
              </a:rPr>
              <a:t>  </a:t>
            </a:r>
            <a:r>
              <a:rPr kumimoji="0" lang="zh-CN" altLang="en-US" sz="1800">
                <a:latin typeface="宋体" pitchFamily="2" charset="-122"/>
              </a:rPr>
              <a:t>对产品机会的总体吸引力及是否符合公司的总体策略做出快速  </a:t>
            </a:r>
          </a:p>
          <a:p>
            <a:pPr>
              <a:lnSpc>
                <a:spcPct val="110000"/>
              </a:lnSpc>
              <a:spcAft>
                <a:spcPct val="5000"/>
              </a:spcAft>
              <a:buFont typeface="Wingdings" pitchFamily="2" charset="2"/>
              <a:buNone/>
            </a:pPr>
            <a:r>
              <a:rPr kumimoji="0" lang="zh-CN" altLang="en-US" sz="1800">
                <a:latin typeface="宋体" pitchFamily="2" charset="-122"/>
              </a:rPr>
              <a:t>     评估。</a:t>
            </a:r>
          </a:p>
        </p:txBody>
      </p:sp>
      <p:sp>
        <p:nvSpPr>
          <p:cNvPr id="3840005" name="Rectangle 5"/>
          <p:cNvSpPr>
            <a:spLocks noChangeArrowheads="1"/>
          </p:cNvSpPr>
          <p:nvPr/>
        </p:nvSpPr>
        <p:spPr bwMode="auto">
          <a:xfrm>
            <a:off x="684213" y="2208213"/>
            <a:ext cx="708025" cy="201295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2000">
                <a:solidFill>
                  <a:srgbClr val="000000"/>
                </a:solidFill>
                <a:latin typeface="宋体" pitchFamily="2" charset="-122"/>
              </a:rPr>
              <a:t>关注</a:t>
            </a:r>
          </a:p>
        </p:txBody>
      </p:sp>
      <p:sp>
        <p:nvSpPr>
          <p:cNvPr id="3840006" name="Text Box 6"/>
          <p:cNvSpPr txBox="1">
            <a:spLocks noChangeArrowheads="1"/>
          </p:cNvSpPr>
          <p:nvPr/>
        </p:nvSpPr>
        <p:spPr bwMode="auto">
          <a:xfrm>
            <a:off x="1403350" y="2208213"/>
            <a:ext cx="6853238" cy="2038350"/>
          </a:xfrm>
          <a:prstGeom prst="rect">
            <a:avLst/>
          </a:prstGeom>
          <a:noFill/>
          <a:ln w="9525" algn="ctr">
            <a:solidFill>
              <a:srgbClr val="C0C0C0"/>
            </a:solidFill>
            <a:miter lim="800000"/>
            <a:headEnd/>
            <a:tailEnd/>
          </a:ln>
        </p:spPr>
        <p:txBody>
          <a:bodyPr>
            <a:spAutoFit/>
          </a:bodyPr>
          <a:lstStyle/>
          <a:p>
            <a:pPr>
              <a:lnSpc>
                <a:spcPct val="125000"/>
              </a:lnSpc>
              <a:spcBef>
                <a:spcPct val="20000"/>
              </a:spcBef>
              <a:buFont typeface="Wingdings" pitchFamily="2" charset="2"/>
              <a:buChar char="p"/>
            </a:pPr>
            <a:r>
              <a:rPr kumimoji="0" lang="en-US" altLang="zh-CN" sz="1800">
                <a:latin typeface="宋体" pitchFamily="2" charset="-122"/>
              </a:rPr>
              <a:t>  </a:t>
            </a:r>
            <a:r>
              <a:rPr kumimoji="0" lang="zh-CN" altLang="en-US" sz="1800">
                <a:latin typeface="宋体" pitchFamily="2" charset="-122"/>
              </a:rPr>
              <a:t>主要关注于分析市场机会，包括估计的财务结果、成功的理由</a:t>
            </a:r>
          </a:p>
          <a:p>
            <a:pPr>
              <a:lnSpc>
                <a:spcPct val="125000"/>
              </a:lnSpc>
              <a:spcBef>
                <a:spcPct val="20000"/>
              </a:spcBef>
              <a:buFont typeface="Wingdings" pitchFamily="2" charset="2"/>
              <a:buNone/>
            </a:pPr>
            <a:r>
              <a:rPr kumimoji="0" lang="zh-CN" altLang="en-US" sz="1800">
                <a:latin typeface="宋体" pitchFamily="2" charset="-122"/>
              </a:rPr>
              <a:t>     及风险，主要是策略</a:t>
            </a:r>
          </a:p>
          <a:p>
            <a:pPr>
              <a:lnSpc>
                <a:spcPct val="125000"/>
              </a:lnSpc>
              <a:spcBef>
                <a:spcPct val="20000"/>
              </a:spcBef>
              <a:buFont typeface="Wingdings" pitchFamily="2" charset="2"/>
              <a:buChar char="p"/>
            </a:pPr>
            <a:r>
              <a:rPr kumimoji="0" lang="zh-CN" altLang="en-US" sz="1800">
                <a:latin typeface="宋体" pitchFamily="2" charset="-122"/>
              </a:rPr>
              <a:t>  是基于有效的假设，而不是详细的数据。</a:t>
            </a:r>
          </a:p>
          <a:p>
            <a:pPr lvl="1">
              <a:lnSpc>
                <a:spcPct val="125000"/>
              </a:lnSpc>
              <a:spcBef>
                <a:spcPct val="20000"/>
              </a:spcBef>
              <a:buFont typeface="Wingdings" pitchFamily="2" charset="2"/>
              <a:buChar char="Ø"/>
            </a:pPr>
            <a:r>
              <a:rPr kumimoji="0" lang="zh-CN" altLang="en-US" sz="1800">
                <a:latin typeface="宋体" pitchFamily="2" charset="-122"/>
              </a:rPr>
              <a:t>  若概念得到批准，则在计划阶段将对假设进行证实；</a:t>
            </a:r>
          </a:p>
          <a:p>
            <a:pPr lvl="1">
              <a:lnSpc>
                <a:spcPct val="125000"/>
              </a:lnSpc>
              <a:spcBef>
                <a:spcPct val="20000"/>
              </a:spcBef>
              <a:buFont typeface="Wingdings" pitchFamily="2" charset="2"/>
              <a:buChar char="Ø"/>
            </a:pPr>
            <a:r>
              <a:rPr kumimoji="0" lang="zh-CN" altLang="en-US" sz="1800">
                <a:latin typeface="宋体" pitchFamily="2" charset="-122"/>
              </a:rPr>
              <a:t>  若概念没有得到批准，则不浪费资源。</a:t>
            </a:r>
          </a:p>
        </p:txBody>
      </p:sp>
      <p:sp>
        <p:nvSpPr>
          <p:cNvPr id="3840007" name="Rectangle 7"/>
          <p:cNvSpPr>
            <a:spLocks noChangeArrowheads="1"/>
          </p:cNvSpPr>
          <p:nvPr/>
        </p:nvSpPr>
        <p:spPr bwMode="auto">
          <a:xfrm>
            <a:off x="698500" y="4497388"/>
            <a:ext cx="708025" cy="1452562"/>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600">
                <a:solidFill>
                  <a:srgbClr val="000000"/>
                </a:solidFill>
                <a:latin typeface="宋体" pitchFamily="2" charset="-122"/>
              </a:rPr>
              <a:t>交付</a:t>
            </a:r>
          </a:p>
        </p:txBody>
      </p:sp>
      <p:sp>
        <p:nvSpPr>
          <p:cNvPr id="3840008" name="Text Box 8"/>
          <p:cNvSpPr txBox="1">
            <a:spLocks noChangeArrowheads="1"/>
          </p:cNvSpPr>
          <p:nvPr/>
        </p:nvSpPr>
        <p:spPr bwMode="auto">
          <a:xfrm>
            <a:off x="1417638" y="4511675"/>
            <a:ext cx="6827837" cy="1447800"/>
          </a:xfrm>
          <a:prstGeom prst="rect">
            <a:avLst/>
          </a:prstGeom>
          <a:noFill/>
          <a:ln w="9525" algn="ctr">
            <a:solidFill>
              <a:srgbClr val="C0C0C0"/>
            </a:solidFill>
            <a:miter lim="800000"/>
            <a:headEnd/>
            <a:tailEnd/>
          </a:ln>
        </p:spPr>
        <p:txBody>
          <a:bodyPr>
            <a:spAutoFit/>
          </a:bodyPr>
          <a:lstStyle/>
          <a:p>
            <a:pPr>
              <a:lnSpc>
                <a:spcPct val="110000"/>
              </a:lnSpc>
              <a:spcBef>
                <a:spcPct val="20000"/>
              </a:spcBef>
              <a:spcAft>
                <a:spcPct val="5000"/>
              </a:spcAft>
              <a:buFont typeface="Wingdings" pitchFamily="2" charset="2"/>
              <a:buChar char="p"/>
            </a:pPr>
            <a:r>
              <a:rPr kumimoji="0" lang="en-US" altLang="zh-CN" sz="1800">
                <a:latin typeface="宋体" pitchFamily="2" charset="-122"/>
              </a:rPr>
              <a:t> </a:t>
            </a:r>
            <a:r>
              <a:rPr kumimoji="0" lang="zh-CN" altLang="en-US" sz="1800">
                <a:latin typeface="宋体" pitchFamily="2" charset="-122"/>
              </a:rPr>
              <a:t>初步业务计划</a:t>
            </a:r>
          </a:p>
          <a:p>
            <a:pPr>
              <a:lnSpc>
                <a:spcPct val="110000"/>
              </a:lnSpc>
              <a:spcBef>
                <a:spcPct val="20000"/>
              </a:spcBef>
              <a:spcAft>
                <a:spcPct val="5000"/>
              </a:spcAft>
              <a:buFont typeface="Wingdings" pitchFamily="2" charset="2"/>
              <a:buChar char="p"/>
            </a:pPr>
            <a:r>
              <a:rPr kumimoji="0" lang="zh-CN" altLang="en-US" sz="1800">
                <a:latin typeface="宋体" pitchFamily="2" charset="-122"/>
              </a:rPr>
              <a:t> 端到端</a:t>
            </a:r>
            <a:r>
              <a:rPr kumimoji="0" lang="en-US" altLang="zh-CN" sz="1800">
                <a:latin typeface="宋体" pitchFamily="2" charset="-122"/>
              </a:rPr>
              <a:t>2</a:t>
            </a:r>
            <a:r>
              <a:rPr kumimoji="0" lang="zh-CN" altLang="en-US" sz="1800">
                <a:latin typeface="宋体" pitchFamily="2" charset="-122"/>
              </a:rPr>
              <a:t>级项目计划，产品开发一级计划初稿</a:t>
            </a:r>
          </a:p>
          <a:p>
            <a:pPr>
              <a:lnSpc>
                <a:spcPct val="110000"/>
              </a:lnSpc>
              <a:spcBef>
                <a:spcPct val="20000"/>
              </a:spcBef>
              <a:spcAft>
                <a:spcPct val="5000"/>
              </a:spcAft>
              <a:buFont typeface="Wingdings" pitchFamily="2" charset="2"/>
              <a:buChar char="p"/>
            </a:pPr>
            <a:r>
              <a:rPr kumimoji="0" lang="zh-CN" altLang="en-US" sz="1800">
                <a:latin typeface="宋体" pitchFamily="2" charset="-122"/>
              </a:rPr>
              <a:t> 产品包输求分析说明书（可分成二块（产品市场规格说明书或叫产品定义，系统需求说明书（含技术，服务，制造，采购）</a:t>
            </a:r>
          </a:p>
        </p:txBody>
      </p:sp>
      <p:sp>
        <p:nvSpPr>
          <p:cNvPr id="3840009" name="Text Box 9"/>
          <p:cNvSpPr txBox="1">
            <a:spLocks noChangeArrowheads="1"/>
          </p:cNvSpPr>
          <p:nvPr/>
        </p:nvSpPr>
        <p:spPr bwMode="auto">
          <a:xfrm rot="-2253188">
            <a:off x="6589713" y="4437063"/>
            <a:ext cx="1955800" cy="1006475"/>
          </a:xfrm>
          <a:prstGeom prst="rect">
            <a:avLst/>
          </a:prstGeom>
          <a:noFill/>
          <a:ln w="9525">
            <a:noFill/>
            <a:miter lim="800000"/>
            <a:headEnd/>
            <a:tailEnd/>
          </a:ln>
        </p:spPr>
        <p:txBody>
          <a:bodyPr>
            <a:spAutoFit/>
          </a:bodyPr>
          <a:lstStyle/>
          <a:p>
            <a:pPr>
              <a:spcBef>
                <a:spcPct val="50000"/>
              </a:spcBef>
            </a:pPr>
            <a:r>
              <a:rPr kumimoji="0" lang="zh-CN" altLang="en-US" sz="6000">
                <a:solidFill>
                  <a:srgbClr val="CCCC00"/>
                </a:solidFill>
                <a:latin typeface="华文彩云"/>
                <a:ea typeface="华文彩云"/>
                <a:cs typeface="华文彩云"/>
              </a:rPr>
              <a:t>概念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840004"/>
                                        </p:tgtEl>
                                        <p:attrNameLst>
                                          <p:attrName>style.visibility</p:attrName>
                                        </p:attrNameLst>
                                      </p:cBhvr>
                                      <p:to>
                                        <p:strVal val="visible"/>
                                      </p:to>
                                    </p:set>
                                    <p:anim calcmode="lin" valueType="num">
                                      <p:cBhvr>
                                        <p:cTn id="7" dur="500" fill="hold"/>
                                        <p:tgtEl>
                                          <p:spTgt spid="3840004"/>
                                        </p:tgtEl>
                                        <p:attrNameLst>
                                          <p:attrName>ppt_w</p:attrName>
                                        </p:attrNameLst>
                                      </p:cBhvr>
                                      <p:tavLst>
                                        <p:tav tm="0">
                                          <p:val>
                                            <p:fltVal val="0"/>
                                          </p:val>
                                        </p:tav>
                                        <p:tav tm="100000">
                                          <p:val>
                                            <p:strVal val="#ppt_w"/>
                                          </p:val>
                                        </p:tav>
                                      </p:tavLst>
                                    </p:anim>
                                    <p:anim calcmode="lin" valueType="num">
                                      <p:cBhvr>
                                        <p:cTn id="8" dur="500" fill="hold"/>
                                        <p:tgtEl>
                                          <p:spTgt spid="384000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840006"/>
                                        </p:tgtEl>
                                        <p:attrNameLst>
                                          <p:attrName>style.visibility</p:attrName>
                                        </p:attrNameLst>
                                      </p:cBhvr>
                                      <p:to>
                                        <p:strVal val="visible"/>
                                      </p:to>
                                    </p:set>
                                    <p:anim calcmode="lin" valueType="num">
                                      <p:cBhvr>
                                        <p:cTn id="13" dur="500" fill="hold"/>
                                        <p:tgtEl>
                                          <p:spTgt spid="3840006"/>
                                        </p:tgtEl>
                                        <p:attrNameLst>
                                          <p:attrName>ppt_w</p:attrName>
                                        </p:attrNameLst>
                                      </p:cBhvr>
                                      <p:tavLst>
                                        <p:tav tm="0">
                                          <p:val>
                                            <p:fltVal val="0"/>
                                          </p:val>
                                        </p:tav>
                                        <p:tav tm="100000">
                                          <p:val>
                                            <p:strVal val="#ppt_w"/>
                                          </p:val>
                                        </p:tav>
                                      </p:tavLst>
                                    </p:anim>
                                    <p:anim calcmode="lin" valueType="num">
                                      <p:cBhvr>
                                        <p:cTn id="14" dur="500" fill="hold"/>
                                        <p:tgtEl>
                                          <p:spTgt spid="384000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840008"/>
                                        </p:tgtEl>
                                        <p:attrNameLst>
                                          <p:attrName>style.visibility</p:attrName>
                                        </p:attrNameLst>
                                      </p:cBhvr>
                                      <p:to>
                                        <p:strVal val="visible"/>
                                      </p:to>
                                    </p:set>
                                    <p:anim calcmode="lin" valueType="num">
                                      <p:cBhvr>
                                        <p:cTn id="19" dur="500" fill="hold"/>
                                        <p:tgtEl>
                                          <p:spTgt spid="3840008"/>
                                        </p:tgtEl>
                                        <p:attrNameLst>
                                          <p:attrName>ppt_w</p:attrName>
                                        </p:attrNameLst>
                                      </p:cBhvr>
                                      <p:tavLst>
                                        <p:tav tm="0">
                                          <p:val>
                                            <p:fltVal val="0"/>
                                          </p:val>
                                        </p:tav>
                                        <p:tav tm="100000">
                                          <p:val>
                                            <p:strVal val="#ppt_w"/>
                                          </p:val>
                                        </p:tav>
                                      </p:tavLst>
                                    </p:anim>
                                    <p:anim calcmode="lin" valueType="num">
                                      <p:cBhvr>
                                        <p:cTn id="20" dur="500" fill="hold"/>
                                        <p:tgtEl>
                                          <p:spTgt spid="384000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3840009"/>
                                        </p:tgtEl>
                                        <p:attrNameLst>
                                          <p:attrName>style.visibility</p:attrName>
                                        </p:attrNameLst>
                                      </p:cBhvr>
                                      <p:to>
                                        <p:strVal val="visible"/>
                                      </p:to>
                                    </p:set>
                                    <p:animEffect transition="in" filter="fade">
                                      <p:cBhvr>
                                        <p:cTn id="25" dur="1000"/>
                                        <p:tgtEl>
                                          <p:spTgt spid="3840009"/>
                                        </p:tgtEl>
                                      </p:cBhvr>
                                    </p:animEffect>
                                    <p:anim calcmode="lin" valueType="num">
                                      <p:cBhvr>
                                        <p:cTn id="26" dur="1000" fill="hold"/>
                                        <p:tgtEl>
                                          <p:spTgt spid="3840009"/>
                                        </p:tgtEl>
                                        <p:attrNameLst>
                                          <p:attrName>style.rotation</p:attrName>
                                        </p:attrNameLst>
                                      </p:cBhvr>
                                      <p:tavLst>
                                        <p:tav tm="0">
                                          <p:val>
                                            <p:fltVal val="720"/>
                                          </p:val>
                                        </p:tav>
                                        <p:tav tm="100000">
                                          <p:val>
                                            <p:fltVal val="0"/>
                                          </p:val>
                                        </p:tav>
                                      </p:tavLst>
                                    </p:anim>
                                    <p:anim calcmode="lin" valueType="num">
                                      <p:cBhvr>
                                        <p:cTn id="27" dur="1000" fill="hold"/>
                                        <p:tgtEl>
                                          <p:spTgt spid="3840009"/>
                                        </p:tgtEl>
                                        <p:attrNameLst>
                                          <p:attrName>ppt_h</p:attrName>
                                        </p:attrNameLst>
                                      </p:cBhvr>
                                      <p:tavLst>
                                        <p:tav tm="0">
                                          <p:val>
                                            <p:fltVal val="0"/>
                                          </p:val>
                                        </p:tav>
                                        <p:tav tm="100000">
                                          <p:val>
                                            <p:strVal val="#ppt_h"/>
                                          </p:val>
                                        </p:tav>
                                      </p:tavLst>
                                    </p:anim>
                                    <p:anim calcmode="lin" valueType="num">
                                      <p:cBhvr>
                                        <p:cTn id="28" dur="1000" fill="hold"/>
                                        <p:tgtEl>
                                          <p:spTgt spid="384000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04" grpId="0" animBg="1"/>
      <p:bldP spid="3840006" grpId="0" animBg="1"/>
      <p:bldP spid="3840008" grpId="0" animBg="1"/>
      <p:bldP spid="38400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1028" name="Rectangle 2"/>
          <p:cNvSpPr>
            <a:spLocks noGrp="1" noChangeArrowheads="1"/>
          </p:cNvSpPr>
          <p:nvPr>
            <p:ph type="title"/>
          </p:nvPr>
        </p:nvSpPr>
        <p:spPr/>
        <p:txBody>
          <a:bodyPr/>
          <a:lstStyle/>
          <a:p>
            <a:pPr eaLnBrk="1" hangingPunct="1"/>
            <a:r>
              <a:rPr lang="zh-CN" altLang="en-US" smtClean="0"/>
              <a:t>概念阶段主要活动</a:t>
            </a:r>
          </a:p>
        </p:txBody>
      </p:sp>
      <p:graphicFrame>
        <p:nvGraphicFramePr>
          <p:cNvPr id="3841027" name="Object 3"/>
          <p:cNvGraphicFramePr>
            <a:graphicFrameLocks noGrp="1" noChangeAspect="1"/>
          </p:cNvGraphicFramePr>
          <p:nvPr>
            <p:ph idx="1"/>
          </p:nvPr>
        </p:nvGraphicFramePr>
        <p:xfrm>
          <a:off x="6350" y="1187450"/>
          <a:ext cx="9131300" cy="4781550"/>
        </p:xfrm>
        <a:graphic>
          <a:graphicData uri="http://schemas.openxmlformats.org/presentationml/2006/ole">
            <mc:AlternateContent xmlns:mc="http://schemas.openxmlformats.org/markup-compatibility/2006">
              <mc:Choice xmlns:v="urn:schemas-microsoft-com:vml" Requires="v">
                <p:oleObj spid="_x0000_s3841031" name="绘图" r:id="rId3" imgW="2419200" imgH="1267200" progId="">
                  <p:embed/>
                </p:oleObj>
              </mc:Choice>
              <mc:Fallback>
                <p:oleObj name="绘图" r:id="rId3" imgW="2419200" imgH="1267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 y="1187450"/>
                        <a:ext cx="9131300" cy="4781550"/>
                      </a:xfrm>
                      <a:prstGeom prst="rect">
                        <a:avLst/>
                      </a:prstGeom>
                      <a:noFill/>
                      <a:effectLst/>
                      <a:extLst>
                        <a:ext uri="{909E8E84-426E-40DD-AFC4-6F175D3DCCD1}">
                          <a14:hiddenFill xmlns:a14="http://schemas.microsoft.com/office/drawing/2010/main">
                            <a:gradFill rotWithShape="0">
                              <a:gsLst>
                                <a:gs pos="0">
                                  <a:srgbClr val="00CCFF"/>
                                </a:gs>
                                <a:gs pos="100000">
                                  <a:srgbClr val="0099FF"/>
                                </a:gs>
                              </a:gsLst>
                              <a:lin ang="5400000" scaled="1"/>
                            </a:gra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2050" name="Object 2"/>
          <p:cNvGraphicFramePr>
            <a:graphicFrameLocks noGrp="1" noChangeAspect="1"/>
          </p:cNvGraphicFramePr>
          <p:nvPr>
            <p:ph idx="1"/>
          </p:nvPr>
        </p:nvGraphicFramePr>
        <p:xfrm>
          <a:off x="395288" y="1196975"/>
          <a:ext cx="7997825" cy="5011738"/>
        </p:xfrm>
        <a:graphic>
          <a:graphicData uri="http://schemas.openxmlformats.org/presentationml/2006/ole">
            <mc:AlternateContent xmlns:mc="http://schemas.openxmlformats.org/markup-compatibility/2006">
              <mc:Choice xmlns:v="urn:schemas-microsoft-com:vml" Requires="v">
                <p:oleObj spid="_x0000_s3842054" name="简报" r:id="rId3" imgW="3103200" imgH="1944000" progId="">
                  <p:embed/>
                </p:oleObj>
              </mc:Choice>
              <mc:Fallback>
                <p:oleObj name="简报" r:id="rId3" imgW="3103200" imgH="1944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7997825" cy="501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42051" name="Text Box 3"/>
          <p:cNvSpPr txBox="1">
            <a:spLocks noChangeArrowheads="1"/>
          </p:cNvSpPr>
          <p:nvPr/>
        </p:nvSpPr>
        <p:spPr bwMode="auto">
          <a:xfrm>
            <a:off x="539750" y="44450"/>
            <a:ext cx="5292725" cy="604838"/>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概念阶段（</a:t>
            </a:r>
            <a:r>
              <a:rPr lang="en-US" altLang="zh-CN" sz="2400" b="1">
                <a:solidFill>
                  <a:schemeClr val="accent2"/>
                </a:solidFill>
                <a:latin typeface="Arial" charset="0"/>
                <a:ea typeface="黑体" pitchFamily="2" charset="-122"/>
              </a:rPr>
              <a:t>1</a:t>
            </a:r>
            <a:r>
              <a:rPr lang="zh-CN" altLang="en-US" sz="2400" b="1">
                <a:solidFill>
                  <a:schemeClr val="accent2"/>
                </a:solidFill>
                <a:latin typeface="Arial" charset="0"/>
                <a:ea typeface="黑体" pitchFamily="2" charset="-122"/>
              </a:rPr>
              <a:t>）</a:t>
            </a:r>
          </a:p>
        </p:txBody>
      </p:sp>
      <p:sp>
        <p:nvSpPr>
          <p:cNvPr id="3842052" name="Rectangle 4"/>
          <p:cNvSpPr>
            <a:spLocks noChangeArrowheads="1"/>
          </p:cNvSpPr>
          <p:nvPr/>
        </p:nvSpPr>
        <p:spPr bwMode="auto">
          <a:xfrm>
            <a:off x="493713" y="828675"/>
            <a:ext cx="1374775" cy="396875"/>
          </a:xfrm>
          <a:prstGeom prst="rect">
            <a:avLst/>
          </a:prstGeom>
          <a:noFill/>
          <a:ln w="9525" algn="ctr">
            <a:noFill/>
            <a:miter lim="800000"/>
            <a:headEnd/>
            <a:tailEnd/>
          </a:ln>
        </p:spPr>
        <p:txBody>
          <a:bodyPr wrap="none">
            <a:spAutoFit/>
          </a:bodyPr>
          <a:lstStyle/>
          <a:p>
            <a:r>
              <a:rPr lang="en-US" altLang="zh-CN" sz="2000" b="1">
                <a:solidFill>
                  <a:srgbClr val="333399"/>
                </a:solidFill>
              </a:rPr>
              <a:t>--</a:t>
            </a:r>
            <a:r>
              <a:rPr lang="zh-CN" altLang="en-US" sz="2000" b="1">
                <a:solidFill>
                  <a:srgbClr val="333399"/>
                </a:solidFill>
              </a:rPr>
              <a:t>组建团队</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3074" name="Object 2"/>
          <p:cNvGraphicFramePr>
            <a:graphicFrameLocks noGrp="1" noChangeAspect="1"/>
          </p:cNvGraphicFramePr>
          <p:nvPr>
            <p:ph/>
          </p:nvPr>
        </p:nvGraphicFramePr>
        <p:xfrm>
          <a:off x="444500" y="1727200"/>
          <a:ext cx="8520113" cy="4294188"/>
        </p:xfrm>
        <a:graphic>
          <a:graphicData uri="http://schemas.openxmlformats.org/presentationml/2006/ole">
            <mc:AlternateContent xmlns:mc="http://schemas.openxmlformats.org/markup-compatibility/2006">
              <mc:Choice xmlns:v="urn:schemas-microsoft-com:vml" Requires="v">
                <p:oleObj spid="_x0000_s3843078" name="绘图" r:id="rId3" imgW="2563200" imgH="1292400" progId="">
                  <p:embed/>
                </p:oleObj>
              </mc:Choice>
              <mc:Fallback>
                <p:oleObj name="绘图" r:id="rId3" imgW="2563200" imgH="1292400"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727200"/>
                        <a:ext cx="8520113" cy="429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43075" name="Text Box 3"/>
          <p:cNvSpPr txBox="1">
            <a:spLocks noChangeArrowheads="1"/>
          </p:cNvSpPr>
          <p:nvPr/>
        </p:nvSpPr>
        <p:spPr bwMode="auto">
          <a:xfrm>
            <a:off x="539750" y="188913"/>
            <a:ext cx="7200900" cy="45720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概念阶段（</a:t>
            </a:r>
            <a:r>
              <a:rPr lang="en-US" altLang="zh-CN" sz="2400" b="1">
                <a:latin typeface="Arial" charset="0"/>
                <a:ea typeface="黑体" pitchFamily="2" charset="-122"/>
              </a:rPr>
              <a:t>2</a:t>
            </a:r>
            <a:r>
              <a:rPr lang="zh-CN" altLang="en-US" sz="2400" b="1">
                <a:latin typeface="Arial" charset="0"/>
                <a:ea typeface="黑体" pitchFamily="2" charset="-122"/>
              </a:rPr>
              <a:t>）</a:t>
            </a:r>
          </a:p>
        </p:txBody>
      </p:sp>
      <p:sp>
        <p:nvSpPr>
          <p:cNvPr id="3843076" name="Text Box 4"/>
          <p:cNvSpPr txBox="1">
            <a:spLocks noChangeArrowheads="1"/>
          </p:cNvSpPr>
          <p:nvPr/>
        </p:nvSpPr>
        <p:spPr bwMode="auto">
          <a:xfrm>
            <a:off x="258763" y="1655763"/>
            <a:ext cx="504825" cy="1266825"/>
          </a:xfrm>
          <a:prstGeom prst="rect">
            <a:avLst/>
          </a:prstGeom>
          <a:noFill/>
          <a:ln w="9525" algn="ctr">
            <a:noFill/>
            <a:miter lim="800000"/>
            <a:headEnd/>
            <a:tailEnd/>
          </a:ln>
        </p:spPr>
        <p:txBody>
          <a:bodyPr>
            <a:spAutoFit/>
          </a:bodyPr>
          <a:lstStyle/>
          <a:p>
            <a:pPr algn="ctr">
              <a:lnSpc>
                <a:spcPct val="120000"/>
              </a:lnSpc>
              <a:spcBef>
                <a:spcPct val="50000"/>
              </a:spcBef>
            </a:pPr>
            <a:r>
              <a:rPr lang="zh-CN" altLang="en-US" sz="1600" b="1"/>
              <a:t>技术层面</a:t>
            </a:r>
          </a:p>
        </p:txBody>
      </p:sp>
      <p:sp>
        <p:nvSpPr>
          <p:cNvPr id="3843077" name="Rectangle 5"/>
          <p:cNvSpPr>
            <a:spLocks noChangeArrowheads="1"/>
          </p:cNvSpPr>
          <p:nvPr/>
        </p:nvSpPr>
        <p:spPr bwMode="auto">
          <a:xfrm>
            <a:off x="611188" y="908050"/>
            <a:ext cx="5080000" cy="396875"/>
          </a:xfrm>
          <a:prstGeom prst="rect">
            <a:avLst/>
          </a:prstGeom>
          <a:noFill/>
          <a:ln w="9525" algn="ctr">
            <a:noFill/>
            <a:miter lim="800000"/>
            <a:headEnd/>
            <a:tailEnd/>
          </a:ln>
        </p:spPr>
        <p:txBody>
          <a:bodyPr>
            <a:spAutoFit/>
          </a:bodyPr>
          <a:lstStyle/>
          <a:p>
            <a:r>
              <a:rPr lang="en-US" altLang="zh-CN" sz="2000" b="1">
                <a:solidFill>
                  <a:srgbClr val="333399"/>
                </a:solidFill>
              </a:rPr>
              <a:t>----</a:t>
            </a:r>
            <a:r>
              <a:rPr lang="zh-CN" altLang="en-US" sz="2000" b="1">
                <a:solidFill>
                  <a:srgbClr val="333399"/>
                </a:solidFill>
              </a:rPr>
              <a:t>共同开发产品包需求，进行</a:t>
            </a:r>
            <a:r>
              <a:rPr lang="en-US" altLang="zh-CN" sz="2000" b="1">
                <a:solidFill>
                  <a:srgbClr val="333399"/>
                </a:solidFill>
              </a:rPr>
              <a:t>TR1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9889" name="Rectangle 2"/>
          <p:cNvSpPr>
            <a:spLocks noGrp="1" noChangeArrowheads="1"/>
          </p:cNvSpPr>
          <p:nvPr>
            <p:ph type="title"/>
          </p:nvPr>
        </p:nvSpPr>
        <p:spPr/>
        <p:txBody>
          <a:bodyPr/>
          <a:lstStyle/>
          <a:p>
            <a:pPr eaLnBrk="1" hangingPunct="1"/>
            <a:r>
              <a:rPr lang="en-US" altLang="zh-CN" smtClean="0"/>
              <a:t>IPD</a:t>
            </a:r>
            <a:r>
              <a:rPr lang="zh-CN" altLang="en-US" smtClean="0"/>
              <a:t>的核心目标 </a:t>
            </a:r>
          </a:p>
        </p:txBody>
      </p:sp>
      <p:sp>
        <p:nvSpPr>
          <p:cNvPr id="3749890" name="Rectangle 3"/>
          <p:cNvSpPr>
            <a:spLocks noGrp="1" noChangeArrowheads="1"/>
          </p:cNvSpPr>
          <p:nvPr>
            <p:ph type="body" idx="1"/>
          </p:nvPr>
        </p:nvSpPr>
        <p:spPr bwMode="auto">
          <a:xfrm>
            <a:off x="468313" y="1052513"/>
            <a:ext cx="8229600" cy="452596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70000"/>
              </a:lnSpc>
              <a:buFontTx/>
              <a:buNone/>
            </a:pPr>
            <a:r>
              <a:rPr lang="en-US" altLang="zh-CN" sz="2800" smtClean="0">
                <a:solidFill>
                  <a:srgbClr val="000099"/>
                </a:solidFill>
                <a:latin typeface="黑体" pitchFamily="2" charset="-122"/>
                <a:ea typeface="黑体" pitchFamily="2" charset="-122"/>
              </a:rPr>
              <a:t>IPD</a:t>
            </a:r>
            <a:r>
              <a:rPr lang="zh-CN" altLang="en-US" sz="2800" smtClean="0">
                <a:solidFill>
                  <a:srgbClr val="000099"/>
                </a:solidFill>
                <a:latin typeface="黑体" pitchFamily="2" charset="-122"/>
                <a:ea typeface="黑体" pitchFamily="2" charset="-122"/>
              </a:rPr>
              <a:t>的目标是实现产品开发的</a:t>
            </a:r>
            <a:r>
              <a:rPr lang="zh-CN" altLang="en-US" sz="2800" smtClean="0">
                <a:solidFill>
                  <a:srgbClr val="FF0000"/>
                </a:solidFill>
                <a:latin typeface="黑体" pitchFamily="2" charset="-122"/>
                <a:ea typeface="黑体" pitchFamily="2" charset="-122"/>
              </a:rPr>
              <a:t>准、快、低</a:t>
            </a:r>
          </a:p>
          <a:p>
            <a:pPr marL="990600" lvl="1" indent="-533400" eaLnBrk="1" hangingPunct="1">
              <a:lnSpc>
                <a:spcPct val="170000"/>
              </a:lnSpc>
              <a:buFontTx/>
              <a:buNone/>
            </a:pPr>
            <a:r>
              <a:rPr lang="zh-CN" altLang="en-US" sz="2400" smtClean="0">
                <a:solidFill>
                  <a:srgbClr val="FF0000"/>
                </a:solidFill>
                <a:latin typeface="黑体" pitchFamily="2" charset="-122"/>
                <a:ea typeface="黑体" pitchFamily="2" charset="-122"/>
              </a:rPr>
              <a:t>准</a:t>
            </a:r>
            <a:r>
              <a:rPr lang="zh-CN" altLang="en-US" sz="2400" smtClean="0">
                <a:solidFill>
                  <a:srgbClr val="000099"/>
                </a:solidFill>
                <a:latin typeface="黑体" pitchFamily="2" charset="-122"/>
                <a:ea typeface="黑体" pitchFamily="2" charset="-122"/>
              </a:rPr>
              <a:t>：开发满足细分市场客户需求的产品。</a:t>
            </a:r>
          </a:p>
          <a:p>
            <a:pPr marL="990600" lvl="1" indent="-533400" eaLnBrk="1" hangingPunct="1">
              <a:lnSpc>
                <a:spcPct val="170000"/>
              </a:lnSpc>
              <a:buFontTx/>
              <a:buNone/>
            </a:pPr>
            <a:r>
              <a:rPr lang="zh-CN" altLang="en-US" sz="2400" smtClean="0">
                <a:solidFill>
                  <a:srgbClr val="FF0000"/>
                </a:solidFill>
                <a:latin typeface="黑体" pitchFamily="2" charset="-122"/>
                <a:ea typeface="黑体" pitchFamily="2" charset="-122"/>
              </a:rPr>
              <a:t>快</a:t>
            </a:r>
            <a:r>
              <a:rPr lang="zh-CN" altLang="en-US" sz="2400" smtClean="0">
                <a:solidFill>
                  <a:srgbClr val="000099"/>
                </a:solidFill>
                <a:latin typeface="黑体" pitchFamily="2" charset="-122"/>
                <a:ea typeface="黑体" pitchFamily="2" charset="-122"/>
              </a:rPr>
              <a:t>：向市场快速提供成功的产品。</a:t>
            </a:r>
          </a:p>
          <a:p>
            <a:pPr marL="990600" lvl="1" indent="-533400" eaLnBrk="1" hangingPunct="1">
              <a:lnSpc>
                <a:spcPct val="170000"/>
              </a:lnSpc>
              <a:buFontTx/>
              <a:buNone/>
            </a:pPr>
            <a:r>
              <a:rPr lang="zh-CN" altLang="en-US" sz="2400" smtClean="0">
                <a:solidFill>
                  <a:srgbClr val="FF0000"/>
                </a:solidFill>
                <a:latin typeface="黑体" pitchFamily="2" charset="-122"/>
                <a:ea typeface="黑体" pitchFamily="2" charset="-122"/>
              </a:rPr>
              <a:t>低</a:t>
            </a:r>
            <a:r>
              <a:rPr lang="zh-CN" altLang="en-US" sz="2400" smtClean="0">
                <a:solidFill>
                  <a:srgbClr val="000099"/>
                </a:solidFill>
                <a:latin typeface="黑体" pitchFamily="2" charset="-122"/>
                <a:ea typeface="黑体" pitchFamily="2" charset="-122"/>
              </a:rPr>
              <a:t>：实现低成本的产品开发以及产品的低成本设计。</a:t>
            </a: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4100" name="Rectangle 2"/>
          <p:cNvSpPr>
            <a:spLocks noGrp="1" noChangeArrowheads="1"/>
          </p:cNvSpPr>
          <p:nvPr>
            <p:ph type="title"/>
          </p:nvPr>
        </p:nvSpPr>
        <p:spPr>
          <a:xfrm>
            <a:off x="455613" y="115888"/>
            <a:ext cx="8077200" cy="685800"/>
          </a:xfrm>
        </p:spPr>
        <p:txBody>
          <a:bodyPr/>
          <a:lstStyle/>
          <a:p>
            <a:pPr eaLnBrk="1" hangingPunct="1"/>
            <a:r>
              <a:rPr lang="zh-CN" altLang="en-US" smtClean="0"/>
              <a:t>概念阶段（</a:t>
            </a:r>
            <a:r>
              <a:rPr lang="en-US" altLang="zh-CN" smtClean="0"/>
              <a:t>3</a:t>
            </a:r>
            <a:r>
              <a:rPr lang="zh-CN" altLang="en-US" smtClean="0"/>
              <a:t>）</a:t>
            </a:r>
          </a:p>
        </p:txBody>
      </p:sp>
      <p:graphicFrame>
        <p:nvGraphicFramePr>
          <p:cNvPr id="3844099" name="Object 3"/>
          <p:cNvGraphicFramePr>
            <a:graphicFrameLocks noGrp="1" noChangeAspect="1"/>
          </p:cNvGraphicFramePr>
          <p:nvPr>
            <p:ph idx="1"/>
          </p:nvPr>
        </p:nvGraphicFramePr>
        <p:xfrm>
          <a:off x="179388" y="1628775"/>
          <a:ext cx="8604250" cy="3765550"/>
        </p:xfrm>
        <a:graphic>
          <a:graphicData uri="http://schemas.openxmlformats.org/presentationml/2006/ole">
            <mc:AlternateContent xmlns:mc="http://schemas.openxmlformats.org/markup-compatibility/2006">
              <mc:Choice xmlns:v="urn:schemas-microsoft-com:vml" Requires="v">
                <p:oleObj spid="_x0000_s3844103" name="绘图" r:id="rId3" imgW="3736800" imgH="1634400" progId="">
                  <p:embed/>
                </p:oleObj>
              </mc:Choice>
              <mc:Fallback>
                <p:oleObj name="绘图" r:id="rId3" imgW="3736800" imgH="1634400" progId="">
                  <p:embed/>
                  <p:pic>
                    <p:nvPicPr>
                      <p:cNvPr id="0" name="Picture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628775"/>
                        <a:ext cx="8604250" cy="376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44101" name="Text Box 4"/>
          <p:cNvSpPr txBox="1">
            <a:spLocks noChangeArrowheads="1"/>
          </p:cNvSpPr>
          <p:nvPr/>
        </p:nvSpPr>
        <p:spPr bwMode="auto">
          <a:xfrm>
            <a:off x="179388" y="3573463"/>
            <a:ext cx="504825" cy="1266825"/>
          </a:xfrm>
          <a:prstGeom prst="rect">
            <a:avLst/>
          </a:prstGeom>
          <a:noFill/>
          <a:ln w="9525" algn="ctr">
            <a:noFill/>
            <a:miter lim="800000"/>
            <a:headEnd/>
            <a:tailEnd/>
          </a:ln>
        </p:spPr>
        <p:txBody>
          <a:bodyPr>
            <a:spAutoFit/>
          </a:bodyPr>
          <a:lstStyle/>
          <a:p>
            <a:pPr algn="ctr">
              <a:lnSpc>
                <a:spcPct val="120000"/>
              </a:lnSpc>
              <a:spcBef>
                <a:spcPct val="50000"/>
              </a:spcBef>
            </a:pPr>
            <a:r>
              <a:rPr lang="zh-CN" altLang="en-US" sz="1600" b="1"/>
              <a:t>业务层面</a:t>
            </a:r>
          </a:p>
        </p:txBody>
      </p:sp>
      <p:sp>
        <p:nvSpPr>
          <p:cNvPr id="3844102" name="Text Box 5"/>
          <p:cNvSpPr txBox="1">
            <a:spLocks noChangeArrowheads="1"/>
          </p:cNvSpPr>
          <p:nvPr/>
        </p:nvSpPr>
        <p:spPr bwMode="auto">
          <a:xfrm>
            <a:off x="323850" y="908050"/>
            <a:ext cx="3960813" cy="396875"/>
          </a:xfrm>
          <a:prstGeom prst="rect">
            <a:avLst/>
          </a:prstGeom>
          <a:noFill/>
          <a:ln w="9525" algn="ctr">
            <a:noFill/>
            <a:miter lim="800000"/>
            <a:headEnd/>
            <a:tailEnd/>
          </a:ln>
        </p:spPr>
        <p:txBody>
          <a:bodyPr>
            <a:spAutoFit/>
          </a:bodyPr>
          <a:lstStyle/>
          <a:p>
            <a:r>
              <a:rPr lang="en-US" altLang="zh-CN" sz="2000" b="1">
                <a:solidFill>
                  <a:srgbClr val="333399"/>
                </a:solidFill>
              </a:rPr>
              <a:t>----</a:t>
            </a:r>
            <a:r>
              <a:rPr lang="zh-CN" altLang="en-US" sz="2000" b="1">
                <a:solidFill>
                  <a:srgbClr val="333399"/>
                </a:solidFill>
              </a:rPr>
              <a:t>完成业务计划书，进行</a:t>
            </a:r>
            <a:r>
              <a:rPr lang="en-US" altLang="zh-CN" sz="2000" b="1">
                <a:solidFill>
                  <a:srgbClr val="333399"/>
                </a:solidFill>
              </a:rPr>
              <a:t>CPCP</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145" name="Rectangle 2"/>
          <p:cNvSpPr>
            <a:spLocks noGrp="1" noChangeArrowheads="1"/>
          </p:cNvSpPr>
          <p:nvPr>
            <p:ph type="title"/>
          </p:nvPr>
        </p:nvSpPr>
        <p:spPr>
          <a:xfrm>
            <a:off x="468313" y="6350"/>
            <a:ext cx="8077200" cy="685800"/>
          </a:xfrm>
        </p:spPr>
        <p:txBody>
          <a:bodyPr/>
          <a:lstStyle/>
          <a:p>
            <a:pPr eaLnBrk="1" hangingPunct="1"/>
            <a:r>
              <a:rPr lang="zh-CN" altLang="en-US" smtClean="0"/>
              <a:t>概念阶段重点关注</a:t>
            </a:r>
            <a:r>
              <a:rPr lang="en-US" altLang="zh-CN" smtClean="0"/>
              <a:t>1——</a:t>
            </a:r>
            <a:r>
              <a:rPr lang="zh-CN" altLang="en-US" smtClean="0"/>
              <a:t>资源分配和开工会议 </a:t>
            </a:r>
          </a:p>
        </p:txBody>
      </p:sp>
      <p:sp>
        <p:nvSpPr>
          <p:cNvPr id="4069379"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10000"/>
              </a:lnSpc>
              <a:buFontTx/>
              <a:buNone/>
            </a:pPr>
            <a:r>
              <a:rPr lang="zh-CN" altLang="en-US" sz="2800" smtClean="0">
                <a:solidFill>
                  <a:srgbClr val="000099"/>
                </a:solidFill>
                <a:latin typeface="黑体" pitchFamily="2" charset="-122"/>
                <a:ea typeface="黑体" pitchFamily="2" charset="-122"/>
              </a:rPr>
              <a:t>强调项目管理与产品开发同绩效管理的结合： </a:t>
            </a:r>
            <a:endParaRPr lang="zh-CN" altLang="en-US" sz="2000" smtClean="0">
              <a:solidFill>
                <a:srgbClr val="000099"/>
              </a:solidFill>
              <a:latin typeface="黑体" pitchFamily="2" charset="-122"/>
              <a:ea typeface="黑体" pitchFamily="2" charset="-122"/>
            </a:endParaRPr>
          </a:p>
          <a:p>
            <a:pPr marL="801688" lvl="1" indent="-533400" eaLnBrk="1" hangingPunct="1">
              <a:lnSpc>
                <a:spcPct val="110000"/>
              </a:lnSpc>
              <a:buFontTx/>
              <a:buAutoNum type="arabicPeriod"/>
            </a:pPr>
            <a:r>
              <a:rPr lang="zh-CN" altLang="en-US" sz="2400" smtClean="0">
                <a:solidFill>
                  <a:srgbClr val="000099"/>
                </a:solidFill>
                <a:latin typeface="黑体" pitchFamily="2" charset="-122"/>
                <a:ea typeface="黑体" pitchFamily="2" charset="-122"/>
              </a:rPr>
              <a:t>每一阶段都要做；</a:t>
            </a:r>
          </a:p>
          <a:p>
            <a:pPr marL="1460500" lvl="2" indent="-457200" eaLnBrk="1" hangingPunct="1">
              <a:lnSpc>
                <a:spcPct val="110000"/>
              </a:lnSpc>
              <a:buFontTx/>
              <a:buChar char="–"/>
            </a:pPr>
            <a:r>
              <a:rPr lang="zh-CN" altLang="en-US" sz="2000" smtClean="0">
                <a:solidFill>
                  <a:srgbClr val="000099"/>
                </a:solidFill>
                <a:latin typeface="黑体" pitchFamily="2" charset="-122"/>
                <a:ea typeface="黑体" pitchFamily="2" charset="-122"/>
              </a:rPr>
              <a:t>但概念阶段可能会涉及到多概念选择的几个小组；如果方案比较明确，也可能直接明确系统工程师</a:t>
            </a:r>
          </a:p>
          <a:p>
            <a:pPr marL="801688" lvl="1" indent="-533400" eaLnBrk="1" hangingPunct="1">
              <a:lnSpc>
                <a:spcPct val="110000"/>
              </a:lnSpc>
              <a:buFontTx/>
              <a:buAutoNum type="arabicPeriod"/>
            </a:pPr>
            <a:r>
              <a:rPr lang="zh-CN" altLang="en-US" sz="2400" smtClean="0">
                <a:solidFill>
                  <a:srgbClr val="000099"/>
                </a:solidFill>
                <a:latin typeface="黑体" pitchFamily="2" charset="-122"/>
                <a:ea typeface="黑体" pitchFamily="2" charset="-122"/>
              </a:rPr>
              <a:t>要求明确每个项目组成员是强矩阵还是弱矩阵；</a:t>
            </a:r>
          </a:p>
          <a:p>
            <a:pPr marL="801688" lvl="1" indent="-533400" eaLnBrk="1" hangingPunct="1">
              <a:lnSpc>
                <a:spcPct val="110000"/>
              </a:lnSpc>
              <a:buFontTx/>
              <a:buAutoNum type="arabicPeriod"/>
            </a:pPr>
            <a:r>
              <a:rPr lang="zh-CN" altLang="en-US" sz="2400" smtClean="0">
                <a:solidFill>
                  <a:srgbClr val="000099"/>
                </a:solidFill>
                <a:latin typeface="黑体" pitchFamily="2" charset="-122"/>
                <a:ea typeface="黑体" pitchFamily="2" charset="-122"/>
              </a:rPr>
              <a:t>评估项目组成员的工作量所占比重；</a:t>
            </a:r>
          </a:p>
          <a:p>
            <a:pPr marL="801688" lvl="1" indent="-533400" eaLnBrk="1" hangingPunct="1">
              <a:lnSpc>
                <a:spcPct val="110000"/>
              </a:lnSpc>
              <a:buFontTx/>
              <a:buAutoNum type="arabicPeriod"/>
            </a:pPr>
            <a:r>
              <a:rPr lang="zh-CN" altLang="en-US" sz="2400" smtClean="0">
                <a:solidFill>
                  <a:srgbClr val="000099"/>
                </a:solidFill>
                <a:latin typeface="黑体" pitchFamily="2" charset="-122"/>
                <a:ea typeface="黑体" pitchFamily="2" charset="-122"/>
              </a:rPr>
              <a:t>确定项目组成员的考核办法，并制定</a:t>
            </a:r>
            <a:r>
              <a:rPr lang="en-US" altLang="zh-CN" sz="2400" smtClean="0">
                <a:solidFill>
                  <a:srgbClr val="000099"/>
                </a:solidFill>
                <a:latin typeface="黑体" pitchFamily="2" charset="-122"/>
                <a:ea typeface="黑体" pitchFamily="2" charset="-122"/>
              </a:rPr>
              <a:t>PBC</a:t>
            </a:r>
            <a:r>
              <a:rPr lang="zh-CN" altLang="en-US" sz="2400" smtClean="0">
                <a:solidFill>
                  <a:srgbClr val="000099"/>
                </a:solidFill>
                <a:latin typeface="黑体" pitchFamily="2" charset="-122"/>
                <a:ea typeface="黑体" pitchFamily="2" charset="-122"/>
              </a:rPr>
              <a:t>。</a:t>
            </a:r>
          </a:p>
          <a:p>
            <a:pPr marL="609600" indent="-609600" eaLnBrk="1" hangingPunct="1">
              <a:lnSpc>
                <a:spcPct val="110000"/>
              </a:lnSpc>
            </a:pPr>
            <a:endParaRPr lang="en-US" altLang="zh-CN" sz="24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69379">
                                            <p:txEl>
                                              <p:pRg st="0" end="0"/>
                                            </p:txEl>
                                          </p:spTgt>
                                        </p:tgtEl>
                                        <p:attrNameLst>
                                          <p:attrName>style.visibility</p:attrName>
                                        </p:attrNameLst>
                                      </p:cBhvr>
                                      <p:to>
                                        <p:strVal val="visible"/>
                                      </p:to>
                                    </p:set>
                                    <p:anim calcmode="lin" valueType="num">
                                      <p:cBhvr additive="base">
                                        <p:cTn id="7" dur="500" fill="hold"/>
                                        <p:tgtEl>
                                          <p:spTgt spid="4069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69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69379">
                                            <p:txEl>
                                              <p:pRg st="1" end="1"/>
                                            </p:txEl>
                                          </p:spTgt>
                                        </p:tgtEl>
                                        <p:attrNameLst>
                                          <p:attrName>style.visibility</p:attrName>
                                        </p:attrNameLst>
                                      </p:cBhvr>
                                      <p:to>
                                        <p:strVal val="visible"/>
                                      </p:to>
                                    </p:set>
                                    <p:anim calcmode="lin" valueType="num">
                                      <p:cBhvr additive="base">
                                        <p:cTn id="13" dur="500" fill="hold"/>
                                        <p:tgtEl>
                                          <p:spTgt spid="40693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693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69379">
                                            <p:txEl>
                                              <p:pRg st="2" end="2"/>
                                            </p:txEl>
                                          </p:spTgt>
                                        </p:tgtEl>
                                        <p:attrNameLst>
                                          <p:attrName>style.visibility</p:attrName>
                                        </p:attrNameLst>
                                      </p:cBhvr>
                                      <p:to>
                                        <p:strVal val="visible"/>
                                      </p:to>
                                    </p:set>
                                    <p:anim calcmode="lin" valueType="num">
                                      <p:cBhvr additive="base">
                                        <p:cTn id="19" dur="500" fill="hold"/>
                                        <p:tgtEl>
                                          <p:spTgt spid="40693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693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69379">
                                            <p:txEl>
                                              <p:pRg st="3" end="3"/>
                                            </p:txEl>
                                          </p:spTgt>
                                        </p:tgtEl>
                                        <p:attrNameLst>
                                          <p:attrName>style.visibility</p:attrName>
                                        </p:attrNameLst>
                                      </p:cBhvr>
                                      <p:to>
                                        <p:strVal val="visible"/>
                                      </p:to>
                                    </p:set>
                                    <p:anim calcmode="lin" valueType="num">
                                      <p:cBhvr additive="base">
                                        <p:cTn id="25" dur="500" fill="hold"/>
                                        <p:tgtEl>
                                          <p:spTgt spid="40693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693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69379">
                                            <p:txEl>
                                              <p:pRg st="4" end="4"/>
                                            </p:txEl>
                                          </p:spTgt>
                                        </p:tgtEl>
                                        <p:attrNameLst>
                                          <p:attrName>style.visibility</p:attrName>
                                        </p:attrNameLst>
                                      </p:cBhvr>
                                      <p:to>
                                        <p:strVal val="visible"/>
                                      </p:to>
                                    </p:set>
                                    <p:anim calcmode="lin" valueType="num">
                                      <p:cBhvr additive="base">
                                        <p:cTn id="31" dur="500" fill="hold"/>
                                        <p:tgtEl>
                                          <p:spTgt spid="40693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693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069379">
                                            <p:txEl>
                                              <p:pRg st="5" end="5"/>
                                            </p:txEl>
                                          </p:spTgt>
                                        </p:tgtEl>
                                        <p:attrNameLst>
                                          <p:attrName>style.visibility</p:attrName>
                                        </p:attrNameLst>
                                      </p:cBhvr>
                                      <p:to>
                                        <p:strVal val="visible"/>
                                      </p:to>
                                    </p:set>
                                    <p:anim calcmode="lin" valueType="num">
                                      <p:cBhvr additive="base">
                                        <p:cTn id="37" dur="500" fill="hold"/>
                                        <p:tgtEl>
                                          <p:spTgt spid="40693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693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169" name="Rectangle 2"/>
          <p:cNvSpPr>
            <a:spLocks noGrp="1" noChangeArrowheads="1"/>
          </p:cNvSpPr>
          <p:nvPr>
            <p:ph type="title"/>
          </p:nvPr>
        </p:nvSpPr>
        <p:spPr>
          <a:xfrm>
            <a:off x="468313" y="6350"/>
            <a:ext cx="8077200" cy="685800"/>
          </a:xfrm>
        </p:spPr>
        <p:txBody>
          <a:bodyPr/>
          <a:lstStyle/>
          <a:p>
            <a:pPr eaLnBrk="1" hangingPunct="1"/>
            <a:r>
              <a:rPr lang="zh-CN" altLang="en-US" smtClean="0"/>
              <a:t>概念阶段重点关注</a:t>
            </a:r>
            <a:r>
              <a:rPr lang="en-US" altLang="zh-CN" smtClean="0"/>
              <a:t>2——</a:t>
            </a:r>
            <a:r>
              <a:rPr lang="zh-CN" altLang="en-US" smtClean="0"/>
              <a:t>多概念选择及质量计划与监控</a:t>
            </a:r>
          </a:p>
        </p:txBody>
      </p:sp>
      <p:sp>
        <p:nvSpPr>
          <p:cNvPr id="4070403"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30000"/>
              </a:lnSpc>
              <a:buFontTx/>
              <a:buNone/>
            </a:pPr>
            <a:r>
              <a:rPr lang="zh-CN" altLang="en-US" sz="2000" smtClean="0">
                <a:solidFill>
                  <a:srgbClr val="000099"/>
                </a:solidFill>
                <a:latin typeface="黑体" pitchFamily="2" charset="-122"/>
                <a:ea typeface="黑体" pitchFamily="2" charset="-122"/>
              </a:rPr>
              <a:t>分析功能需求，然后多个小组选择最接近的一个概念（方案），去评定： </a:t>
            </a:r>
            <a:endParaRPr lang="zh-CN" altLang="en-US" sz="1600" smtClean="0">
              <a:solidFill>
                <a:srgbClr val="000099"/>
              </a:solidFill>
              <a:latin typeface="黑体" pitchFamily="2" charset="-122"/>
              <a:ea typeface="黑体" pitchFamily="2" charset="-122"/>
            </a:endParaRPr>
          </a:p>
          <a:p>
            <a:pPr marL="801688" lvl="1" indent="-533400" eaLnBrk="1" hangingPunct="1">
              <a:lnSpc>
                <a:spcPct val="130000"/>
              </a:lnSpc>
              <a:buFontTx/>
              <a:buAutoNum type="arabicPeriod"/>
            </a:pPr>
            <a:r>
              <a:rPr lang="zh-CN" altLang="en-US" sz="1800" smtClean="0">
                <a:solidFill>
                  <a:srgbClr val="000099"/>
                </a:solidFill>
                <a:latin typeface="黑体" pitchFamily="2" charset="-122"/>
                <a:ea typeface="黑体" pitchFamily="2" charset="-122"/>
              </a:rPr>
              <a:t>分析需求功能；</a:t>
            </a:r>
          </a:p>
          <a:p>
            <a:pPr marL="801688" lvl="1" indent="-533400" eaLnBrk="1" hangingPunct="1">
              <a:lnSpc>
                <a:spcPct val="130000"/>
              </a:lnSpc>
              <a:buFontTx/>
              <a:buAutoNum type="arabicPeriod"/>
            </a:pPr>
            <a:r>
              <a:rPr lang="zh-CN" altLang="en-US" sz="1800" smtClean="0">
                <a:solidFill>
                  <a:srgbClr val="000099"/>
                </a:solidFill>
                <a:latin typeface="黑体" pitchFamily="2" charset="-122"/>
                <a:ea typeface="黑体" pitchFamily="2" charset="-122"/>
              </a:rPr>
              <a:t>选择多个备选概念：依据以往的经验先选一个初始系统概念，然后再找出现有系统和新系统之间在功能上的差距。解决这些差距可以有不同的方法，包括重新设计或者甚至干脆放弃并替换现有系统的某些部分；</a:t>
            </a:r>
          </a:p>
          <a:p>
            <a:pPr marL="801688" lvl="1" indent="-533400" eaLnBrk="1" hangingPunct="1">
              <a:lnSpc>
                <a:spcPct val="130000"/>
              </a:lnSpc>
              <a:buFontTx/>
              <a:buAutoNum type="arabicPeriod"/>
            </a:pPr>
            <a:r>
              <a:rPr lang="zh-CN" altLang="en-US" sz="1800" smtClean="0">
                <a:solidFill>
                  <a:srgbClr val="000099"/>
                </a:solidFill>
                <a:latin typeface="黑体" pitchFamily="2" charset="-122"/>
                <a:ea typeface="黑体" pitchFamily="2" charset="-122"/>
              </a:rPr>
              <a:t>初步确定各方案的功能分解，一直要找到可能的技术；</a:t>
            </a:r>
          </a:p>
          <a:p>
            <a:pPr marL="801688" lvl="1" indent="-533400" eaLnBrk="1" hangingPunct="1">
              <a:lnSpc>
                <a:spcPct val="130000"/>
              </a:lnSpc>
              <a:buFontTx/>
              <a:buAutoNum type="arabicPeriod"/>
            </a:pPr>
            <a:r>
              <a:rPr lang="zh-CN" altLang="en-US" sz="1800" smtClean="0">
                <a:solidFill>
                  <a:srgbClr val="000099"/>
                </a:solidFill>
                <a:latin typeface="黑体" pitchFamily="2" charset="-122"/>
                <a:ea typeface="黑体" pitchFamily="2" charset="-122"/>
              </a:rPr>
              <a:t>根据实际情况，公司经多个系统工程师一起评定（可以根据进度，资源以及方案的研发或更改难度，以及可维护和可安装以及可生产性以及成本等），选择一个概念；</a:t>
            </a:r>
          </a:p>
          <a:p>
            <a:pPr marL="801688" lvl="1" indent="-533400" eaLnBrk="1" hangingPunct="1">
              <a:lnSpc>
                <a:spcPct val="130000"/>
              </a:lnSpc>
              <a:buFontTx/>
              <a:buAutoNum type="arabicPeriod"/>
            </a:pPr>
            <a:r>
              <a:rPr lang="zh-CN" altLang="en-US" sz="1800" smtClean="0">
                <a:solidFill>
                  <a:srgbClr val="000099"/>
                </a:solidFill>
                <a:latin typeface="黑体" pitchFamily="2" charset="-122"/>
                <a:ea typeface="黑体" pitchFamily="2" charset="-122"/>
              </a:rPr>
              <a:t>确定一个系统级工程师开始产品包的需求说明书或再次进行验证；之后其他系统级工程师进行评审；</a:t>
            </a:r>
          </a:p>
          <a:p>
            <a:pPr marL="801688" lvl="1" indent="-533400" eaLnBrk="1" hangingPunct="1">
              <a:lnSpc>
                <a:spcPct val="130000"/>
              </a:lnSpc>
              <a:buFontTx/>
              <a:buAutoNum type="arabicPeriod"/>
            </a:pPr>
            <a:r>
              <a:rPr lang="zh-CN" altLang="en-US" sz="1800" smtClean="0">
                <a:solidFill>
                  <a:srgbClr val="000099"/>
                </a:solidFill>
                <a:latin typeface="黑体" pitchFamily="2" charset="-122"/>
                <a:ea typeface="黑体" pitchFamily="2" charset="-122"/>
              </a:rPr>
              <a:t>并确定质量计划的监控重点。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0403">
                                            <p:txEl>
                                              <p:pRg st="0" end="0"/>
                                            </p:txEl>
                                          </p:spTgt>
                                        </p:tgtEl>
                                        <p:attrNameLst>
                                          <p:attrName>style.visibility</p:attrName>
                                        </p:attrNameLst>
                                      </p:cBhvr>
                                      <p:to>
                                        <p:strVal val="visible"/>
                                      </p:to>
                                    </p:set>
                                    <p:anim calcmode="lin" valueType="num">
                                      <p:cBhvr additive="base">
                                        <p:cTn id="7" dur="500" fill="hold"/>
                                        <p:tgtEl>
                                          <p:spTgt spid="4070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0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0403">
                                            <p:txEl>
                                              <p:pRg st="1" end="1"/>
                                            </p:txEl>
                                          </p:spTgt>
                                        </p:tgtEl>
                                        <p:attrNameLst>
                                          <p:attrName>style.visibility</p:attrName>
                                        </p:attrNameLst>
                                      </p:cBhvr>
                                      <p:to>
                                        <p:strVal val="visible"/>
                                      </p:to>
                                    </p:set>
                                    <p:anim calcmode="lin" valueType="num">
                                      <p:cBhvr additive="base">
                                        <p:cTn id="13" dur="500" fill="hold"/>
                                        <p:tgtEl>
                                          <p:spTgt spid="40704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04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0403">
                                            <p:txEl>
                                              <p:pRg st="2" end="2"/>
                                            </p:txEl>
                                          </p:spTgt>
                                        </p:tgtEl>
                                        <p:attrNameLst>
                                          <p:attrName>style.visibility</p:attrName>
                                        </p:attrNameLst>
                                      </p:cBhvr>
                                      <p:to>
                                        <p:strVal val="visible"/>
                                      </p:to>
                                    </p:set>
                                    <p:anim calcmode="lin" valueType="num">
                                      <p:cBhvr additive="base">
                                        <p:cTn id="19" dur="500" fill="hold"/>
                                        <p:tgtEl>
                                          <p:spTgt spid="40704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04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70403">
                                            <p:txEl>
                                              <p:pRg st="3" end="3"/>
                                            </p:txEl>
                                          </p:spTgt>
                                        </p:tgtEl>
                                        <p:attrNameLst>
                                          <p:attrName>style.visibility</p:attrName>
                                        </p:attrNameLst>
                                      </p:cBhvr>
                                      <p:to>
                                        <p:strVal val="visible"/>
                                      </p:to>
                                    </p:set>
                                    <p:anim calcmode="lin" valueType="num">
                                      <p:cBhvr additive="base">
                                        <p:cTn id="25" dur="500" fill="hold"/>
                                        <p:tgtEl>
                                          <p:spTgt spid="40704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704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70403">
                                            <p:txEl>
                                              <p:pRg st="4" end="4"/>
                                            </p:txEl>
                                          </p:spTgt>
                                        </p:tgtEl>
                                        <p:attrNameLst>
                                          <p:attrName>style.visibility</p:attrName>
                                        </p:attrNameLst>
                                      </p:cBhvr>
                                      <p:to>
                                        <p:strVal val="visible"/>
                                      </p:to>
                                    </p:set>
                                    <p:anim calcmode="lin" valueType="num">
                                      <p:cBhvr additive="base">
                                        <p:cTn id="31" dur="500" fill="hold"/>
                                        <p:tgtEl>
                                          <p:spTgt spid="40704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7040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070403">
                                            <p:txEl>
                                              <p:pRg st="5" end="5"/>
                                            </p:txEl>
                                          </p:spTgt>
                                        </p:tgtEl>
                                        <p:attrNameLst>
                                          <p:attrName>style.visibility</p:attrName>
                                        </p:attrNameLst>
                                      </p:cBhvr>
                                      <p:to>
                                        <p:strVal val="visible"/>
                                      </p:to>
                                    </p:set>
                                    <p:anim calcmode="lin" valueType="num">
                                      <p:cBhvr additive="base">
                                        <p:cTn id="37" dur="500" fill="hold"/>
                                        <p:tgtEl>
                                          <p:spTgt spid="407040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704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70403">
                                            <p:txEl>
                                              <p:pRg st="6" end="6"/>
                                            </p:txEl>
                                          </p:spTgt>
                                        </p:tgtEl>
                                        <p:attrNameLst>
                                          <p:attrName>style.visibility</p:attrName>
                                        </p:attrNameLst>
                                      </p:cBhvr>
                                      <p:to>
                                        <p:strVal val="visible"/>
                                      </p:to>
                                    </p:set>
                                    <p:anim calcmode="lin" valueType="num">
                                      <p:cBhvr additive="base">
                                        <p:cTn id="43" dur="500" fill="hold"/>
                                        <p:tgtEl>
                                          <p:spTgt spid="407040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7040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193" name="Rectangle 2"/>
          <p:cNvSpPr>
            <a:spLocks noGrp="1" noChangeArrowheads="1"/>
          </p:cNvSpPr>
          <p:nvPr>
            <p:ph type="title"/>
          </p:nvPr>
        </p:nvSpPr>
        <p:spPr>
          <a:xfrm>
            <a:off x="468313" y="76200"/>
            <a:ext cx="8153400" cy="533400"/>
          </a:xfrm>
        </p:spPr>
        <p:txBody>
          <a:bodyPr/>
          <a:lstStyle/>
          <a:p>
            <a:pPr eaLnBrk="1" hangingPunct="1"/>
            <a:r>
              <a:rPr lang="zh-CN" altLang="en-US" smtClean="0"/>
              <a:t>概念选择的分解</a:t>
            </a:r>
          </a:p>
        </p:txBody>
      </p:sp>
      <p:pic>
        <p:nvPicPr>
          <p:cNvPr id="4104194" name="Picture 3"/>
          <p:cNvPicPr>
            <a:picLocks noChangeAspect="1" noChangeArrowheads="1"/>
          </p:cNvPicPr>
          <p:nvPr/>
        </p:nvPicPr>
        <p:blipFill>
          <a:blip r:embed="rId2"/>
          <a:srcRect l="-854" t="-1880" r="-854" b="-4074"/>
          <a:stretch>
            <a:fillRect/>
          </a:stretch>
        </p:blipFill>
        <p:spPr bwMode="auto">
          <a:xfrm>
            <a:off x="34925" y="1844675"/>
            <a:ext cx="9144000" cy="4330700"/>
          </a:xfrm>
          <a:prstGeom prst="rect">
            <a:avLst/>
          </a:prstGeom>
          <a:noFill/>
          <a:ln w="9525">
            <a:noFill/>
            <a:miter lim="800000"/>
            <a:headEnd/>
            <a:tailEnd/>
          </a:ln>
        </p:spPr>
      </p:pic>
      <p:sp>
        <p:nvSpPr>
          <p:cNvPr id="4104195" name="Text Box 4"/>
          <p:cNvSpPr txBox="1">
            <a:spLocks noChangeArrowheads="1"/>
          </p:cNvSpPr>
          <p:nvPr/>
        </p:nvSpPr>
        <p:spPr bwMode="auto">
          <a:xfrm>
            <a:off x="395288" y="908050"/>
            <a:ext cx="8424862" cy="1082675"/>
          </a:xfrm>
          <a:prstGeom prst="rect">
            <a:avLst/>
          </a:prstGeom>
          <a:noFill/>
          <a:ln w="9525" algn="ctr">
            <a:noFill/>
            <a:miter lim="800000"/>
            <a:headEnd/>
            <a:tailEnd/>
          </a:ln>
        </p:spPr>
        <p:txBody>
          <a:bodyPr>
            <a:spAutoFit/>
          </a:bodyPr>
          <a:lstStyle/>
          <a:p>
            <a:pPr>
              <a:lnSpc>
                <a:spcPct val="120000"/>
              </a:lnSpc>
              <a:spcBef>
                <a:spcPct val="50000"/>
              </a:spcBef>
            </a:pPr>
            <a:r>
              <a:rPr lang="zh-CN" altLang="en-US" sz="1800">
                <a:solidFill>
                  <a:srgbClr val="000099"/>
                </a:solidFill>
                <a:latin typeface="黑体" pitchFamily="2" charset="-122"/>
                <a:ea typeface="黑体" pitchFamily="2" charset="-122"/>
              </a:rPr>
              <a:t>备选概念的讨论可以自上而下进行也可以自下而上进行，或者两种方式兼而有之。自上而下的设计从系统所要求的全套功能开始，再将它们分为适当的子项，直至为它们各自找到了可能的技术。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217" name="Rectangle 2"/>
          <p:cNvSpPr>
            <a:spLocks noGrp="1" noChangeArrowheads="1"/>
          </p:cNvSpPr>
          <p:nvPr>
            <p:ph type="title"/>
          </p:nvPr>
        </p:nvSpPr>
        <p:spPr>
          <a:xfrm>
            <a:off x="468313" y="6350"/>
            <a:ext cx="8077200" cy="685800"/>
          </a:xfrm>
        </p:spPr>
        <p:txBody>
          <a:bodyPr/>
          <a:lstStyle/>
          <a:p>
            <a:pPr eaLnBrk="1" hangingPunct="1"/>
            <a:r>
              <a:rPr lang="zh-CN" altLang="en-US" smtClean="0"/>
              <a:t>概念阶段重点关注</a:t>
            </a:r>
            <a:r>
              <a:rPr lang="en-US" altLang="zh-CN" smtClean="0"/>
              <a:t>3——TR1</a:t>
            </a:r>
            <a:r>
              <a:rPr lang="zh-CN" altLang="en-US" smtClean="0"/>
              <a:t>评审 </a:t>
            </a:r>
          </a:p>
        </p:txBody>
      </p:sp>
      <p:sp>
        <p:nvSpPr>
          <p:cNvPr id="4071427"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30000"/>
              </a:lnSpc>
              <a:buFontTx/>
              <a:buNone/>
            </a:pPr>
            <a:endParaRPr lang="en-US" altLang="zh-CN" sz="2000" smtClean="0">
              <a:solidFill>
                <a:srgbClr val="000099"/>
              </a:solidFill>
              <a:latin typeface="黑体" pitchFamily="2" charset="-122"/>
              <a:ea typeface="黑体" pitchFamily="2" charset="-122"/>
            </a:endParaRPr>
          </a:p>
          <a:p>
            <a:pPr marL="801688" lvl="1" indent="-533400" eaLnBrk="1" hangingPunct="1">
              <a:lnSpc>
                <a:spcPct val="130000"/>
              </a:lnSpc>
              <a:buFontTx/>
              <a:buAutoNum type="arabicPeriod"/>
            </a:pPr>
            <a:r>
              <a:rPr lang="zh-CN" altLang="en-US" sz="2400" smtClean="0">
                <a:solidFill>
                  <a:srgbClr val="000099"/>
                </a:solidFill>
                <a:latin typeface="黑体" pitchFamily="2" charset="-122"/>
                <a:ea typeface="黑体" pitchFamily="2" charset="-122"/>
              </a:rPr>
              <a:t>分层次评审产品的成熟度</a:t>
            </a:r>
          </a:p>
          <a:p>
            <a:pPr marL="801688" lvl="1" indent="-533400" eaLnBrk="1" hangingPunct="1">
              <a:lnSpc>
                <a:spcPct val="130000"/>
              </a:lnSpc>
              <a:buFontTx/>
              <a:buAutoNum type="arabicPeriod"/>
            </a:pPr>
            <a:r>
              <a:rPr lang="zh-CN" altLang="en-US" sz="2400" smtClean="0">
                <a:solidFill>
                  <a:srgbClr val="000099"/>
                </a:solidFill>
                <a:latin typeface="黑体" pitchFamily="2" charset="-122"/>
                <a:ea typeface="黑体" pitchFamily="2" charset="-122"/>
              </a:rPr>
              <a:t>要求共享模块能否达到比例要求（比如：</a:t>
            </a:r>
            <a:r>
              <a:rPr lang="en-US" altLang="zh-CN" sz="2400" smtClean="0">
                <a:solidFill>
                  <a:srgbClr val="000099"/>
                </a:solidFill>
                <a:latin typeface="黑体" pitchFamily="2" charset="-122"/>
                <a:ea typeface="黑体" pitchFamily="2" charset="-122"/>
              </a:rPr>
              <a:t>50%</a:t>
            </a:r>
            <a:r>
              <a:rPr lang="zh-CN" altLang="en-US" sz="2400" smtClean="0">
                <a:solidFill>
                  <a:srgbClr val="000099"/>
                </a:solidFill>
                <a:latin typeface="黑体" pitchFamily="2" charset="-122"/>
                <a:ea typeface="黑体" pitchFamily="2" charset="-122"/>
              </a:rPr>
              <a:t>以上）</a:t>
            </a:r>
          </a:p>
          <a:p>
            <a:pPr marL="801688" lvl="1" indent="-533400" eaLnBrk="1" hangingPunct="1">
              <a:lnSpc>
                <a:spcPct val="130000"/>
              </a:lnSpc>
              <a:buFontTx/>
              <a:buAutoNum type="arabicPeriod"/>
            </a:pPr>
            <a:r>
              <a:rPr lang="zh-CN" altLang="en-US" sz="2400" smtClean="0">
                <a:solidFill>
                  <a:srgbClr val="000099"/>
                </a:solidFill>
                <a:latin typeface="黑体" pitchFamily="2" charset="-122"/>
                <a:ea typeface="黑体" pitchFamily="2" charset="-122"/>
              </a:rPr>
              <a:t>不能共享的新模块要求重新开发时，要明确是走预研流程还是</a:t>
            </a:r>
            <a:r>
              <a:rPr lang="en-US" altLang="zh-CN" sz="2400" smtClean="0">
                <a:solidFill>
                  <a:srgbClr val="000099"/>
                </a:solidFill>
                <a:latin typeface="黑体" pitchFamily="2" charset="-122"/>
                <a:ea typeface="黑体" pitchFamily="2" charset="-122"/>
              </a:rPr>
              <a:t>B</a:t>
            </a:r>
            <a:r>
              <a:rPr lang="zh-CN" altLang="en-US" sz="2400" smtClean="0">
                <a:solidFill>
                  <a:srgbClr val="000099"/>
                </a:solidFill>
                <a:latin typeface="黑体" pitchFamily="2" charset="-122"/>
                <a:ea typeface="黑体" pitchFamily="2" charset="-122"/>
              </a:rPr>
              <a:t>类或</a:t>
            </a:r>
            <a:r>
              <a:rPr lang="en-US" altLang="zh-CN" sz="2400" smtClean="0">
                <a:solidFill>
                  <a:srgbClr val="000099"/>
                </a:solidFill>
                <a:latin typeface="黑体" pitchFamily="2" charset="-122"/>
                <a:ea typeface="黑体" pitchFamily="2" charset="-122"/>
              </a:rPr>
              <a:t>C</a:t>
            </a:r>
            <a:r>
              <a:rPr lang="zh-CN" altLang="en-US" sz="2400" smtClean="0">
                <a:solidFill>
                  <a:srgbClr val="000099"/>
                </a:solidFill>
                <a:latin typeface="黑体" pitchFamily="2" charset="-122"/>
                <a:ea typeface="黑体" pitchFamily="2" charset="-122"/>
              </a:rPr>
              <a:t>类更改流程，以此评估风险</a:t>
            </a:r>
          </a:p>
          <a:p>
            <a:pPr marL="801688" lvl="1" indent="-533400" eaLnBrk="1" hangingPunct="1">
              <a:lnSpc>
                <a:spcPct val="130000"/>
              </a:lnSpc>
              <a:buFontTx/>
              <a:buAutoNum type="arabicPeriod"/>
            </a:pPr>
            <a:endParaRPr lang="zh-CN" altLang="en-US" sz="2400" smtClean="0">
              <a:solidFill>
                <a:srgbClr val="000099"/>
              </a:solidFill>
              <a:latin typeface="黑体" pitchFamily="2" charset="-122"/>
              <a:ea typeface="黑体" pitchFamily="2" charset="-122"/>
            </a:endParaRPr>
          </a:p>
          <a:p>
            <a:pPr marL="609600" indent="-609600" eaLnBrk="1" hangingPunct="1">
              <a:lnSpc>
                <a:spcPct val="130000"/>
              </a:lnSpc>
            </a:pPr>
            <a:endParaRPr lang="en-US" altLang="zh-CN" sz="24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1427">
                                            <p:txEl>
                                              <p:pRg st="1" end="1"/>
                                            </p:txEl>
                                          </p:spTgt>
                                        </p:tgtEl>
                                        <p:attrNameLst>
                                          <p:attrName>style.visibility</p:attrName>
                                        </p:attrNameLst>
                                      </p:cBhvr>
                                      <p:to>
                                        <p:strVal val="visible"/>
                                      </p:to>
                                    </p:set>
                                    <p:anim calcmode="lin" valueType="num">
                                      <p:cBhvr additive="base">
                                        <p:cTn id="7" dur="500" fill="hold"/>
                                        <p:tgtEl>
                                          <p:spTgt spid="407142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14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1427">
                                            <p:txEl>
                                              <p:pRg st="2" end="2"/>
                                            </p:txEl>
                                          </p:spTgt>
                                        </p:tgtEl>
                                        <p:attrNameLst>
                                          <p:attrName>style.visibility</p:attrName>
                                        </p:attrNameLst>
                                      </p:cBhvr>
                                      <p:to>
                                        <p:strVal val="visible"/>
                                      </p:to>
                                    </p:set>
                                    <p:anim calcmode="lin" valueType="num">
                                      <p:cBhvr additive="base">
                                        <p:cTn id="13" dur="500" fill="hold"/>
                                        <p:tgtEl>
                                          <p:spTgt spid="40714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14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1427">
                                            <p:txEl>
                                              <p:pRg st="3" end="3"/>
                                            </p:txEl>
                                          </p:spTgt>
                                        </p:tgtEl>
                                        <p:attrNameLst>
                                          <p:attrName>style.visibility</p:attrName>
                                        </p:attrNameLst>
                                      </p:cBhvr>
                                      <p:to>
                                        <p:strVal val="visible"/>
                                      </p:to>
                                    </p:set>
                                    <p:anim calcmode="lin" valueType="num">
                                      <p:cBhvr additive="base">
                                        <p:cTn id="19" dur="500" fill="hold"/>
                                        <p:tgtEl>
                                          <p:spTgt spid="40714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14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41" name="Rectangle 2"/>
          <p:cNvSpPr>
            <a:spLocks noGrp="1" noChangeArrowheads="1"/>
          </p:cNvSpPr>
          <p:nvPr>
            <p:ph type="title"/>
          </p:nvPr>
        </p:nvSpPr>
        <p:spPr>
          <a:xfrm>
            <a:off x="468313" y="6350"/>
            <a:ext cx="8077200" cy="685800"/>
          </a:xfrm>
        </p:spPr>
        <p:txBody>
          <a:bodyPr/>
          <a:lstStyle/>
          <a:p>
            <a:pPr eaLnBrk="1" hangingPunct="1"/>
            <a:r>
              <a:rPr lang="zh-CN" altLang="en-US" smtClean="0"/>
              <a:t>概念阶段重点关注</a:t>
            </a:r>
            <a:r>
              <a:rPr lang="en-US" altLang="zh-CN" smtClean="0"/>
              <a:t>4——</a:t>
            </a:r>
            <a:r>
              <a:rPr lang="zh-CN" altLang="en-US" smtClean="0"/>
              <a:t>对新供应商启动认证流程 </a:t>
            </a:r>
          </a:p>
        </p:txBody>
      </p:sp>
      <p:sp>
        <p:nvSpPr>
          <p:cNvPr id="4072451"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10000"/>
              </a:lnSpc>
              <a:buFontTx/>
              <a:buNone/>
            </a:pPr>
            <a:endParaRPr lang="en-US" altLang="zh-CN" sz="1800" smtClean="0">
              <a:solidFill>
                <a:srgbClr val="000099"/>
              </a:solidFill>
              <a:latin typeface="黑体" pitchFamily="2" charset="-122"/>
              <a:ea typeface="黑体" pitchFamily="2" charset="-122"/>
            </a:endParaRPr>
          </a:p>
          <a:p>
            <a:pPr marL="609600" indent="-609600" eaLnBrk="1" hangingPunct="1">
              <a:lnSpc>
                <a:spcPct val="110000"/>
              </a:lnSpc>
              <a:buFontTx/>
              <a:buAutoNum type="arabicPeriod"/>
            </a:pPr>
            <a:r>
              <a:rPr lang="zh-CN" altLang="en-US" sz="2400" smtClean="0">
                <a:solidFill>
                  <a:srgbClr val="000099"/>
                </a:solidFill>
                <a:latin typeface="黑体" pitchFamily="2" charset="-122"/>
                <a:ea typeface="黑体" pitchFamily="2" charset="-122"/>
              </a:rPr>
              <a:t>在</a:t>
            </a:r>
            <a:r>
              <a:rPr lang="en-US" altLang="zh-CN" sz="2400" smtClean="0">
                <a:solidFill>
                  <a:srgbClr val="000099"/>
                </a:solidFill>
                <a:latin typeface="黑体" pitchFamily="2" charset="-122"/>
                <a:ea typeface="黑体" pitchFamily="2" charset="-122"/>
              </a:rPr>
              <a:t>TR1</a:t>
            </a:r>
            <a:r>
              <a:rPr lang="zh-CN" altLang="en-US" sz="2400" smtClean="0">
                <a:solidFill>
                  <a:srgbClr val="000099"/>
                </a:solidFill>
                <a:latin typeface="黑体" pitchFamily="2" charset="-122"/>
                <a:ea typeface="黑体" pitchFamily="2" charset="-122"/>
              </a:rPr>
              <a:t>后如果涉及到新的关键技术或关键器件的外购和外协，可以提前启动新供应商认证；</a:t>
            </a:r>
          </a:p>
          <a:p>
            <a:pPr marL="609600" indent="-609600" eaLnBrk="1" hangingPunct="1">
              <a:lnSpc>
                <a:spcPct val="110000"/>
              </a:lnSpc>
              <a:buFontTx/>
              <a:buAutoNum type="arabicPeriod"/>
            </a:pPr>
            <a:r>
              <a:rPr lang="zh-CN" altLang="en-US" sz="2400" smtClean="0">
                <a:solidFill>
                  <a:srgbClr val="000099"/>
                </a:solidFill>
                <a:latin typeface="黑体" pitchFamily="2" charset="-122"/>
                <a:ea typeface="黑体" pitchFamily="2" charset="-122"/>
              </a:rPr>
              <a:t>在提前采购决定评审完后，再启动采购。</a:t>
            </a:r>
          </a:p>
          <a:p>
            <a:pPr marL="801688" lvl="1" indent="-533400" eaLnBrk="1" hangingPunct="1">
              <a:lnSpc>
                <a:spcPct val="110000"/>
              </a:lnSpc>
              <a:buFontTx/>
              <a:buAutoNum type="arabicPeriod"/>
            </a:pPr>
            <a:endParaRPr lang="zh-CN" altLang="en-US" sz="2000" smtClean="0">
              <a:solidFill>
                <a:srgbClr val="000099"/>
              </a:solidFill>
              <a:latin typeface="黑体" pitchFamily="2" charset="-122"/>
              <a:ea typeface="黑体" pitchFamily="2" charset="-122"/>
            </a:endParaRPr>
          </a:p>
          <a:p>
            <a:pPr marL="609600" indent="-609600" eaLnBrk="1" hangingPunct="1">
              <a:lnSpc>
                <a:spcPct val="110000"/>
              </a:lnSpc>
            </a:pPr>
            <a:endParaRPr lang="en-US" altLang="zh-CN" sz="20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2451">
                                            <p:txEl>
                                              <p:pRg st="1" end="1"/>
                                            </p:txEl>
                                          </p:spTgt>
                                        </p:tgtEl>
                                        <p:attrNameLst>
                                          <p:attrName>style.visibility</p:attrName>
                                        </p:attrNameLst>
                                      </p:cBhvr>
                                      <p:to>
                                        <p:strVal val="visible"/>
                                      </p:to>
                                    </p:set>
                                    <p:anim calcmode="lin" valueType="num">
                                      <p:cBhvr additive="base">
                                        <p:cTn id="7" dur="500" fill="hold"/>
                                        <p:tgtEl>
                                          <p:spTgt spid="4072451">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24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2451">
                                            <p:txEl>
                                              <p:pRg st="2" end="2"/>
                                            </p:txEl>
                                          </p:spTgt>
                                        </p:tgtEl>
                                        <p:attrNameLst>
                                          <p:attrName>style.visibility</p:attrName>
                                        </p:attrNameLst>
                                      </p:cBhvr>
                                      <p:to>
                                        <p:strVal val="visible"/>
                                      </p:to>
                                    </p:set>
                                    <p:anim calcmode="lin" valueType="num">
                                      <p:cBhvr additive="base">
                                        <p:cTn id="13" dur="500" fill="hold"/>
                                        <p:tgtEl>
                                          <p:spTgt spid="407245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245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265" name="Rectangle 2"/>
          <p:cNvSpPr>
            <a:spLocks noGrp="1" noChangeArrowheads="1"/>
          </p:cNvSpPr>
          <p:nvPr>
            <p:ph type="title"/>
          </p:nvPr>
        </p:nvSpPr>
        <p:spPr>
          <a:xfrm>
            <a:off x="468313" y="6350"/>
            <a:ext cx="8077200" cy="685800"/>
          </a:xfrm>
        </p:spPr>
        <p:txBody>
          <a:bodyPr/>
          <a:lstStyle/>
          <a:p>
            <a:pPr eaLnBrk="1" hangingPunct="1"/>
            <a:r>
              <a:rPr lang="zh-CN" altLang="en-US" smtClean="0"/>
              <a:t>概念阶段重点关注</a:t>
            </a:r>
            <a:r>
              <a:rPr lang="en-US" altLang="zh-CN" smtClean="0"/>
              <a:t>5——</a:t>
            </a:r>
            <a:r>
              <a:rPr lang="zh-CN" altLang="en-US" smtClean="0"/>
              <a:t>业务计划书评审重点及监控 </a:t>
            </a:r>
          </a:p>
        </p:txBody>
      </p:sp>
      <p:sp>
        <p:nvSpPr>
          <p:cNvPr id="4073475"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lnSpc>
                <a:spcPct val="110000"/>
              </a:lnSpc>
              <a:buFontTx/>
              <a:buNone/>
            </a:pPr>
            <a:r>
              <a:rPr lang="zh-CN" altLang="en-US" sz="2400" smtClean="0">
                <a:solidFill>
                  <a:srgbClr val="000099"/>
                </a:solidFill>
                <a:latin typeface="黑体" pitchFamily="2" charset="-122"/>
                <a:ea typeface="黑体" pitchFamily="2" charset="-122"/>
              </a:rPr>
              <a:t>在目前重点评审项目管理的计划管理与资源配置和风险，市场部分分步加入，但一定要分析竞争和产业链： </a:t>
            </a:r>
            <a:endParaRPr lang="zh-CN" altLang="en-US" sz="1800" smtClean="0">
              <a:solidFill>
                <a:srgbClr val="000099"/>
              </a:solidFill>
              <a:latin typeface="黑体" pitchFamily="2" charset="-122"/>
              <a:ea typeface="黑体" pitchFamily="2" charset="-122"/>
            </a:endParaRP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重点关注进度计划与成本计划；</a:t>
            </a: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同时，确定各层次的开发，明确要走哪些流程；</a:t>
            </a: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项目交付完成后或产品交付完成后，完成哪些单机与整机及内部模块的产品化；</a:t>
            </a: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评审关键路径的关键资源；</a:t>
            </a: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评审主审人的资源和时间以及任职资格是否匹配；</a:t>
            </a: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关键路径和关键活动是否高配，如果有高配，是否有监控人；</a:t>
            </a:r>
          </a:p>
          <a:p>
            <a:pPr marL="806450" lvl="1" indent="-4476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初步的财务指标（可以在计划阶段细化）。</a:t>
            </a:r>
            <a:endParaRPr lang="zh-CN" altLang="en-US" sz="2000" smtClean="0">
              <a:solidFill>
                <a:srgbClr val="000099"/>
              </a:solidFill>
              <a:latin typeface="黑体" pitchFamily="2" charset="-122"/>
              <a:ea typeface="黑体" pitchFamily="2" charset="-122"/>
            </a:endParaRPr>
          </a:p>
          <a:p>
            <a:pPr marL="0" indent="0" eaLnBrk="1" hangingPunct="1">
              <a:lnSpc>
                <a:spcPct val="110000"/>
              </a:lnSpc>
            </a:pPr>
            <a:endParaRPr lang="en-US" altLang="zh-CN" sz="20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3475">
                                            <p:txEl>
                                              <p:pRg st="0" end="0"/>
                                            </p:txEl>
                                          </p:spTgt>
                                        </p:tgtEl>
                                        <p:attrNameLst>
                                          <p:attrName>style.visibility</p:attrName>
                                        </p:attrNameLst>
                                      </p:cBhvr>
                                      <p:to>
                                        <p:strVal val="visible"/>
                                      </p:to>
                                    </p:set>
                                    <p:anim calcmode="lin" valueType="num">
                                      <p:cBhvr additive="base">
                                        <p:cTn id="7" dur="500" fill="hold"/>
                                        <p:tgtEl>
                                          <p:spTgt spid="4073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3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3475">
                                            <p:txEl>
                                              <p:pRg st="1" end="1"/>
                                            </p:txEl>
                                          </p:spTgt>
                                        </p:tgtEl>
                                        <p:attrNameLst>
                                          <p:attrName>style.visibility</p:attrName>
                                        </p:attrNameLst>
                                      </p:cBhvr>
                                      <p:to>
                                        <p:strVal val="visible"/>
                                      </p:to>
                                    </p:set>
                                    <p:anim calcmode="lin" valueType="num">
                                      <p:cBhvr additive="base">
                                        <p:cTn id="13" dur="500" fill="hold"/>
                                        <p:tgtEl>
                                          <p:spTgt spid="40734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34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3475">
                                            <p:txEl>
                                              <p:pRg st="2" end="2"/>
                                            </p:txEl>
                                          </p:spTgt>
                                        </p:tgtEl>
                                        <p:attrNameLst>
                                          <p:attrName>style.visibility</p:attrName>
                                        </p:attrNameLst>
                                      </p:cBhvr>
                                      <p:to>
                                        <p:strVal val="visible"/>
                                      </p:to>
                                    </p:set>
                                    <p:anim calcmode="lin" valueType="num">
                                      <p:cBhvr additive="base">
                                        <p:cTn id="19" dur="500" fill="hold"/>
                                        <p:tgtEl>
                                          <p:spTgt spid="40734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34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73475">
                                            <p:txEl>
                                              <p:pRg st="3" end="3"/>
                                            </p:txEl>
                                          </p:spTgt>
                                        </p:tgtEl>
                                        <p:attrNameLst>
                                          <p:attrName>style.visibility</p:attrName>
                                        </p:attrNameLst>
                                      </p:cBhvr>
                                      <p:to>
                                        <p:strVal val="visible"/>
                                      </p:to>
                                    </p:set>
                                    <p:anim calcmode="lin" valueType="num">
                                      <p:cBhvr additive="base">
                                        <p:cTn id="25" dur="500" fill="hold"/>
                                        <p:tgtEl>
                                          <p:spTgt spid="40734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734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73475">
                                            <p:txEl>
                                              <p:pRg st="4" end="4"/>
                                            </p:txEl>
                                          </p:spTgt>
                                        </p:tgtEl>
                                        <p:attrNameLst>
                                          <p:attrName>style.visibility</p:attrName>
                                        </p:attrNameLst>
                                      </p:cBhvr>
                                      <p:to>
                                        <p:strVal val="visible"/>
                                      </p:to>
                                    </p:set>
                                    <p:anim calcmode="lin" valueType="num">
                                      <p:cBhvr additive="base">
                                        <p:cTn id="31" dur="500" fill="hold"/>
                                        <p:tgtEl>
                                          <p:spTgt spid="40734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734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073475">
                                            <p:txEl>
                                              <p:pRg st="5" end="5"/>
                                            </p:txEl>
                                          </p:spTgt>
                                        </p:tgtEl>
                                        <p:attrNameLst>
                                          <p:attrName>style.visibility</p:attrName>
                                        </p:attrNameLst>
                                      </p:cBhvr>
                                      <p:to>
                                        <p:strVal val="visible"/>
                                      </p:to>
                                    </p:set>
                                    <p:anim calcmode="lin" valueType="num">
                                      <p:cBhvr additive="base">
                                        <p:cTn id="37" dur="500" fill="hold"/>
                                        <p:tgtEl>
                                          <p:spTgt spid="40734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734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73475">
                                            <p:txEl>
                                              <p:pRg st="6" end="6"/>
                                            </p:txEl>
                                          </p:spTgt>
                                        </p:tgtEl>
                                        <p:attrNameLst>
                                          <p:attrName>style.visibility</p:attrName>
                                        </p:attrNameLst>
                                      </p:cBhvr>
                                      <p:to>
                                        <p:strVal val="visible"/>
                                      </p:to>
                                    </p:set>
                                    <p:anim calcmode="lin" valueType="num">
                                      <p:cBhvr additive="base">
                                        <p:cTn id="43" dur="500" fill="hold"/>
                                        <p:tgtEl>
                                          <p:spTgt spid="407347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734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073475">
                                            <p:txEl>
                                              <p:pRg st="7" end="7"/>
                                            </p:txEl>
                                          </p:spTgt>
                                        </p:tgtEl>
                                        <p:attrNameLst>
                                          <p:attrName>style.visibility</p:attrName>
                                        </p:attrNameLst>
                                      </p:cBhvr>
                                      <p:to>
                                        <p:strVal val="visible"/>
                                      </p:to>
                                    </p:set>
                                    <p:anim calcmode="lin" valueType="num">
                                      <p:cBhvr additive="base">
                                        <p:cTn id="49" dur="500" fill="hold"/>
                                        <p:tgtEl>
                                          <p:spTgt spid="407347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7347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7892" name="Text Box 2"/>
          <p:cNvSpPr txBox="1">
            <a:spLocks noChangeArrowheads="1"/>
          </p:cNvSpPr>
          <p:nvPr/>
        </p:nvSpPr>
        <p:spPr bwMode="auto">
          <a:xfrm>
            <a:off x="1908175" y="857250"/>
            <a:ext cx="6121400" cy="4948238"/>
          </a:xfrm>
          <a:prstGeom prst="rect">
            <a:avLst/>
          </a:prstGeom>
          <a:noFill/>
          <a:ln w="9525">
            <a:noFill/>
            <a:miter lim="800000"/>
            <a:headEnd/>
            <a:tailEnd/>
          </a:ln>
        </p:spPr>
        <p:txBody>
          <a:bodyPr>
            <a:spAutoFit/>
          </a:bodyPr>
          <a:lstStyle/>
          <a:p>
            <a:pPr marL="1066800" lvl="1" indent="-609600">
              <a:lnSpc>
                <a:spcPct val="190000"/>
              </a:lnSpc>
            </a:pPr>
            <a:r>
              <a:rPr lang="zh-CN" altLang="en-US" sz="2400" b="1">
                <a:latin typeface="黑体" pitchFamily="2" charset="-122"/>
                <a:ea typeface="黑体" pitchFamily="2" charset="-122"/>
              </a:rPr>
              <a:t>单元一：</a:t>
            </a:r>
            <a:r>
              <a:rPr lang="en-US" altLang="zh-CN" sz="2400" b="1">
                <a:latin typeface="黑体" pitchFamily="2" charset="-122"/>
                <a:ea typeface="黑体" pitchFamily="2" charset="-122"/>
              </a:rPr>
              <a:t>IPD</a:t>
            </a:r>
            <a:r>
              <a:rPr lang="zh-CN" altLang="en-US" sz="2400" b="1">
                <a:latin typeface="黑体" pitchFamily="2" charset="-122"/>
                <a:ea typeface="黑体" pitchFamily="2" charset="-122"/>
              </a:rPr>
              <a:t>总体流程</a:t>
            </a:r>
          </a:p>
          <a:p>
            <a:pPr marL="1066800" lvl="1" indent="-609600">
              <a:lnSpc>
                <a:spcPct val="190000"/>
              </a:lnSpc>
            </a:pPr>
            <a:r>
              <a:rPr lang="zh-CN" altLang="en-US" sz="2400" b="1">
                <a:latin typeface="黑体" pitchFamily="2" charset="-122"/>
                <a:ea typeface="黑体" pitchFamily="2" charset="-122"/>
              </a:rPr>
              <a:t>单元二：概念阶段流程</a:t>
            </a:r>
          </a:p>
          <a:p>
            <a:pPr marL="1066800" lvl="1" indent="-609600">
              <a:lnSpc>
                <a:spcPct val="190000"/>
              </a:lnSpc>
            </a:pPr>
            <a:r>
              <a:rPr lang="zh-CN" altLang="en-US" sz="2400" b="1">
                <a:solidFill>
                  <a:srgbClr val="FF0B0B"/>
                </a:solidFill>
                <a:latin typeface="黑体" pitchFamily="2" charset="-122"/>
                <a:ea typeface="黑体" pitchFamily="2" charset="-122"/>
              </a:rPr>
              <a:t>单元三：计划阶段流程</a:t>
            </a:r>
          </a:p>
          <a:p>
            <a:pPr marL="1066800" lvl="1" indent="-609600">
              <a:lnSpc>
                <a:spcPct val="190000"/>
              </a:lnSpc>
            </a:pPr>
            <a:r>
              <a:rPr lang="zh-CN" altLang="en-US" sz="2400" b="1">
                <a:latin typeface="黑体" pitchFamily="2" charset="-122"/>
                <a:ea typeface="黑体" pitchFamily="2" charset="-122"/>
              </a:rPr>
              <a:t>单元四：开发及验证阶段流程</a:t>
            </a:r>
          </a:p>
          <a:p>
            <a:pPr marL="1066800" lvl="1" indent="-609600">
              <a:lnSpc>
                <a:spcPct val="190000"/>
              </a:lnSpc>
            </a:pPr>
            <a:r>
              <a:rPr lang="zh-CN" altLang="en-US" sz="2400" b="1">
                <a:latin typeface="黑体" pitchFamily="2" charset="-122"/>
                <a:ea typeface="黑体" pitchFamily="2" charset="-122"/>
              </a:rPr>
              <a:t>单元五：发布阶段流程</a:t>
            </a:r>
          </a:p>
          <a:p>
            <a:pPr marL="1066800" lvl="1" indent="-609600">
              <a:lnSpc>
                <a:spcPct val="190000"/>
              </a:lnSpc>
            </a:pPr>
            <a:r>
              <a:rPr lang="zh-CN" altLang="en-US" sz="2400" b="1">
                <a:latin typeface="黑体" pitchFamily="2" charset="-122"/>
                <a:ea typeface="黑体" pitchFamily="2" charset="-122"/>
              </a:rPr>
              <a:t>单元六：生命周期管理流程</a:t>
            </a:r>
          </a:p>
          <a:p>
            <a:pPr marL="1066800" lvl="1" indent="-609600">
              <a:lnSpc>
                <a:spcPct val="190000"/>
              </a:lnSpc>
            </a:pPr>
            <a:endParaRPr lang="en-US" altLang="zh-CN" sz="2400" b="1">
              <a:latin typeface="黑体" pitchFamily="2" charset="-122"/>
              <a:ea typeface="黑体" pitchFamily="2" charset="-122"/>
            </a:endParaRPr>
          </a:p>
        </p:txBody>
      </p:sp>
      <p:graphicFrame>
        <p:nvGraphicFramePr>
          <p:cNvPr id="3877891" name="Object 3"/>
          <p:cNvGraphicFramePr>
            <a:graphicFrameLocks noChangeAspect="1"/>
          </p:cNvGraphicFramePr>
          <p:nvPr/>
        </p:nvGraphicFramePr>
        <p:xfrm>
          <a:off x="1547813" y="2708275"/>
          <a:ext cx="719137" cy="349250"/>
        </p:xfrm>
        <a:graphic>
          <a:graphicData uri="http://schemas.openxmlformats.org/presentationml/2006/ole">
            <mc:AlternateContent xmlns:mc="http://schemas.openxmlformats.org/markup-compatibility/2006">
              <mc:Choice xmlns:v="urn:schemas-microsoft-com:vml" Requires="v">
                <p:oleObj spid="_x0000_s3877895" name="绘图" r:id="rId3" imgW="954000" imgH="349200" progId="">
                  <p:embed/>
                </p:oleObj>
              </mc:Choice>
              <mc:Fallback>
                <p:oleObj name="绘图" r:id="rId3" imgW="954000" imgH="349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708275"/>
                        <a:ext cx="7191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77893" name="Rectangle 4"/>
          <p:cNvSpPr>
            <a:spLocks noChangeArrowheads="1"/>
          </p:cNvSpPr>
          <p:nvPr/>
        </p:nvSpPr>
        <p:spPr bwMode="auto">
          <a:xfrm>
            <a:off x="609600" y="82550"/>
            <a:ext cx="8077200" cy="60960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第一部分子目录</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9313" name="Rectangle 2"/>
          <p:cNvSpPr>
            <a:spLocks noGrp="1" noChangeArrowheads="1"/>
          </p:cNvSpPr>
          <p:nvPr>
            <p:ph type="title"/>
          </p:nvPr>
        </p:nvSpPr>
        <p:spPr>
          <a:xfrm>
            <a:off x="684213" y="44450"/>
            <a:ext cx="7772400" cy="792163"/>
          </a:xfrm>
        </p:spPr>
        <p:txBody>
          <a:bodyPr/>
          <a:lstStyle/>
          <a:p>
            <a:pPr eaLnBrk="1" hangingPunct="1"/>
            <a:r>
              <a:rPr lang="zh-CN" altLang="en-US" smtClean="0"/>
              <a:t>计划阶段的目标、关注点和交付物</a:t>
            </a:r>
          </a:p>
        </p:txBody>
      </p:sp>
      <p:sp>
        <p:nvSpPr>
          <p:cNvPr id="3878915" name="Rectangle 3"/>
          <p:cNvSpPr>
            <a:spLocks noChangeArrowheads="1"/>
          </p:cNvSpPr>
          <p:nvPr/>
        </p:nvSpPr>
        <p:spPr bwMode="auto">
          <a:xfrm>
            <a:off x="755650" y="981075"/>
            <a:ext cx="708025" cy="66675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目标</a:t>
            </a:r>
          </a:p>
        </p:txBody>
      </p:sp>
      <p:sp>
        <p:nvSpPr>
          <p:cNvPr id="3878916" name="Text Box 4"/>
          <p:cNvSpPr txBox="1">
            <a:spLocks noChangeArrowheads="1"/>
          </p:cNvSpPr>
          <p:nvPr/>
        </p:nvSpPr>
        <p:spPr bwMode="auto">
          <a:xfrm>
            <a:off x="1474788" y="1000125"/>
            <a:ext cx="6840537" cy="679450"/>
          </a:xfrm>
          <a:prstGeom prst="rect">
            <a:avLst/>
          </a:prstGeom>
          <a:noFill/>
          <a:ln w="9525" algn="ctr">
            <a:solidFill>
              <a:srgbClr val="C0C0C0"/>
            </a:solidFill>
            <a:miter lim="800000"/>
            <a:headEnd/>
            <a:tailEnd/>
          </a:ln>
        </p:spPr>
        <p:txBody>
          <a:bodyPr>
            <a:spAutoFit/>
          </a:bodyPr>
          <a:lstStyle/>
          <a:p>
            <a:pPr>
              <a:spcBef>
                <a:spcPct val="5000"/>
              </a:spcBef>
              <a:spcAft>
                <a:spcPct val="5000"/>
              </a:spcAft>
              <a:buFont typeface="Wingdings" pitchFamily="2" charset="2"/>
              <a:buChar char="p"/>
            </a:pPr>
            <a:r>
              <a:rPr kumimoji="0" lang="en-US" altLang="zh-CN" sz="1800">
                <a:latin typeface="宋体" pitchFamily="2" charset="-122"/>
              </a:rPr>
              <a:t> </a:t>
            </a:r>
            <a:r>
              <a:rPr kumimoji="0" lang="zh-CN" altLang="en-US" sz="1800">
                <a:latin typeface="宋体" pitchFamily="2" charset="-122"/>
              </a:rPr>
              <a:t>清晰地定义产品及其竞争优势，理解业务计划，制定项目计划 </a:t>
            </a:r>
          </a:p>
          <a:p>
            <a:pPr>
              <a:spcBef>
                <a:spcPct val="5000"/>
              </a:spcBef>
              <a:spcAft>
                <a:spcPct val="5000"/>
              </a:spcAft>
              <a:buFont typeface="Wingdings" pitchFamily="2" charset="2"/>
              <a:buNone/>
            </a:pPr>
            <a:r>
              <a:rPr kumimoji="0" lang="zh-CN" altLang="en-US" sz="1800">
                <a:latin typeface="宋体" pitchFamily="2" charset="-122"/>
              </a:rPr>
              <a:t>    及资源计划，确保风险可以被合理地管理。</a:t>
            </a:r>
          </a:p>
        </p:txBody>
      </p:sp>
      <p:sp>
        <p:nvSpPr>
          <p:cNvPr id="3878917" name="Rectangle 5"/>
          <p:cNvSpPr>
            <a:spLocks noChangeArrowheads="1"/>
          </p:cNvSpPr>
          <p:nvPr/>
        </p:nvSpPr>
        <p:spPr bwMode="auto">
          <a:xfrm>
            <a:off x="755650" y="1773238"/>
            <a:ext cx="708025" cy="273685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关注</a:t>
            </a:r>
          </a:p>
        </p:txBody>
      </p:sp>
      <p:sp>
        <p:nvSpPr>
          <p:cNvPr id="3878918" name="Text Box 6"/>
          <p:cNvSpPr txBox="1">
            <a:spLocks noChangeArrowheads="1"/>
          </p:cNvSpPr>
          <p:nvPr/>
        </p:nvSpPr>
        <p:spPr bwMode="auto">
          <a:xfrm>
            <a:off x="1474788" y="1773238"/>
            <a:ext cx="6840537" cy="2470150"/>
          </a:xfrm>
          <a:prstGeom prst="rect">
            <a:avLst/>
          </a:prstGeom>
          <a:noFill/>
          <a:ln w="9525" algn="ctr">
            <a:solidFill>
              <a:srgbClr val="C0C0C0"/>
            </a:solidFill>
            <a:miter lim="800000"/>
            <a:headEnd/>
            <a:tailEnd/>
          </a:ln>
        </p:spPr>
        <p:txBody>
          <a:bodyPr>
            <a:spAutoFit/>
          </a:bodyPr>
          <a:lstStyle/>
          <a:p>
            <a:pPr>
              <a:lnSpc>
                <a:spcPct val="105000"/>
              </a:lnSpc>
              <a:spcBef>
                <a:spcPct val="5000"/>
              </a:spcBef>
              <a:buFont typeface="Wingdings" pitchFamily="2" charset="2"/>
              <a:buChar char="p"/>
            </a:pPr>
            <a:r>
              <a:rPr kumimoji="0" lang="en-US" altLang="zh-CN" sz="1800">
                <a:latin typeface="宋体" pitchFamily="2" charset="-122"/>
              </a:rPr>
              <a:t>  </a:t>
            </a:r>
            <a:r>
              <a:rPr kumimoji="0" lang="zh-CN" altLang="en-US" sz="1800">
                <a:latin typeface="宋体" pitchFamily="2" charset="-122"/>
              </a:rPr>
              <a:t>最终的业务计划，这一业务计划定义了产品、市场需求及需要的各个业务部门的支持；</a:t>
            </a:r>
          </a:p>
          <a:p>
            <a:pPr lvl="1" indent="176213">
              <a:lnSpc>
                <a:spcPct val="105000"/>
              </a:lnSpc>
              <a:spcBef>
                <a:spcPct val="5000"/>
              </a:spcBef>
              <a:buFont typeface="Wingdings" pitchFamily="2" charset="2"/>
              <a:buChar char="Ø"/>
            </a:pPr>
            <a:r>
              <a:rPr kumimoji="0" lang="zh-CN" altLang="en-US" sz="1800">
                <a:latin typeface="宋体" pitchFamily="2" charset="-122"/>
              </a:rPr>
              <a:t>  评估是基于事实数据（而不是假设），因此若计划得到批准，则团队将与</a:t>
            </a:r>
            <a:r>
              <a:rPr kumimoji="0" lang="en-US" altLang="zh-CN" sz="1800">
                <a:latin typeface="宋体" pitchFamily="2" charset="-122"/>
              </a:rPr>
              <a:t>IPMT</a:t>
            </a:r>
            <a:r>
              <a:rPr kumimoji="0" lang="zh-CN" altLang="en-US" sz="1800">
                <a:latin typeface="宋体" pitchFamily="2" charset="-122"/>
              </a:rPr>
              <a:t>签订一个合同来完成产品开发；若计划没有得到批准，则不会浪费资源。</a:t>
            </a:r>
          </a:p>
          <a:p>
            <a:pPr lvl="1" indent="176213">
              <a:lnSpc>
                <a:spcPct val="105000"/>
              </a:lnSpc>
              <a:spcBef>
                <a:spcPct val="5000"/>
              </a:spcBef>
              <a:buFont typeface="Wingdings" pitchFamily="2" charset="2"/>
              <a:buChar char="Ø"/>
            </a:pPr>
            <a:r>
              <a:rPr kumimoji="0" lang="zh-CN" altLang="en-US" sz="1800">
                <a:latin typeface="宋体" pitchFamily="2" charset="-122"/>
              </a:rPr>
              <a:t>  对概念阶段的假设进行证实。</a:t>
            </a:r>
          </a:p>
          <a:p>
            <a:pPr>
              <a:lnSpc>
                <a:spcPct val="105000"/>
              </a:lnSpc>
              <a:spcBef>
                <a:spcPct val="5000"/>
              </a:spcBef>
              <a:buFont typeface="Wingdings" pitchFamily="2" charset="2"/>
              <a:buChar char="p"/>
            </a:pPr>
            <a:r>
              <a:rPr kumimoji="0" lang="zh-CN" altLang="en-US" sz="1800">
                <a:latin typeface="宋体" pitchFamily="2" charset="-122"/>
              </a:rPr>
              <a:t>  通过与</a:t>
            </a:r>
            <a:r>
              <a:rPr kumimoji="0" lang="en-US" altLang="zh-CN" sz="1800">
                <a:latin typeface="宋体" pitchFamily="2" charset="-122"/>
              </a:rPr>
              <a:t>IPMT</a:t>
            </a:r>
            <a:r>
              <a:rPr kumimoji="0" lang="zh-CN" altLang="en-US" sz="1800">
                <a:latin typeface="宋体" pitchFamily="2" charset="-122"/>
              </a:rPr>
              <a:t>达成的</a:t>
            </a:r>
            <a:r>
              <a:rPr kumimoji="0" lang="zh-CN" altLang="en-US" sz="1800">
                <a:latin typeface="华文细黑" pitchFamily="2" charset="-122"/>
              </a:rPr>
              <a:t>“</a:t>
            </a:r>
            <a:r>
              <a:rPr kumimoji="0" lang="zh-CN" altLang="en-US" sz="1800">
                <a:latin typeface="宋体" pitchFamily="2" charset="-122"/>
              </a:rPr>
              <a:t>合同式</a:t>
            </a:r>
            <a:r>
              <a:rPr kumimoji="0" lang="zh-CN" altLang="en-US" sz="1800">
                <a:latin typeface="华文细黑" pitchFamily="2" charset="-122"/>
              </a:rPr>
              <a:t>”</a:t>
            </a:r>
            <a:r>
              <a:rPr kumimoji="0" lang="zh-CN" altLang="en-US" sz="1800">
                <a:latin typeface="宋体" pitchFamily="2" charset="-122"/>
              </a:rPr>
              <a:t>协议，</a:t>
            </a:r>
            <a:r>
              <a:rPr kumimoji="0" lang="en-US" altLang="zh-CN" sz="1800">
                <a:latin typeface="宋体" pitchFamily="2" charset="-122"/>
              </a:rPr>
              <a:t>PDT</a:t>
            </a:r>
            <a:r>
              <a:rPr kumimoji="0" lang="zh-CN" altLang="en-US" sz="1800">
                <a:latin typeface="宋体" pitchFamily="2" charset="-122"/>
              </a:rPr>
              <a:t>得到授权。</a:t>
            </a:r>
          </a:p>
          <a:p>
            <a:pPr lvl="1" indent="176213">
              <a:lnSpc>
                <a:spcPct val="105000"/>
              </a:lnSpc>
              <a:spcBef>
                <a:spcPct val="5000"/>
              </a:spcBef>
              <a:buFont typeface="Wingdings" pitchFamily="2" charset="2"/>
              <a:buChar char="Ø"/>
            </a:pPr>
            <a:r>
              <a:rPr kumimoji="0" lang="zh-CN" altLang="en-US" sz="1800">
                <a:latin typeface="宋体" pitchFamily="2" charset="-122"/>
              </a:rPr>
              <a:t> 在项目每个后续阶段的目标及整个项目的目标上达成共识。</a:t>
            </a:r>
          </a:p>
        </p:txBody>
      </p:sp>
      <p:sp>
        <p:nvSpPr>
          <p:cNvPr id="3878919" name="Rectangle 7"/>
          <p:cNvSpPr>
            <a:spLocks noChangeArrowheads="1"/>
          </p:cNvSpPr>
          <p:nvPr/>
        </p:nvSpPr>
        <p:spPr bwMode="auto">
          <a:xfrm>
            <a:off x="755650" y="4640263"/>
            <a:ext cx="708025" cy="1525587"/>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Arial" pitchFamily="34" charset="0"/>
              </a:rPr>
              <a:t>交付</a:t>
            </a:r>
          </a:p>
        </p:txBody>
      </p:sp>
      <p:sp>
        <p:nvSpPr>
          <p:cNvPr id="3878920" name="Text Box 8"/>
          <p:cNvSpPr txBox="1">
            <a:spLocks noChangeArrowheads="1"/>
          </p:cNvSpPr>
          <p:nvPr/>
        </p:nvSpPr>
        <p:spPr bwMode="auto">
          <a:xfrm>
            <a:off x="1474788" y="4654550"/>
            <a:ext cx="6840537" cy="1506538"/>
          </a:xfrm>
          <a:prstGeom prst="rect">
            <a:avLst/>
          </a:prstGeom>
          <a:noFill/>
          <a:ln w="9525" algn="ctr">
            <a:solidFill>
              <a:srgbClr val="C0C0C0"/>
            </a:solidFill>
            <a:miter lim="800000"/>
            <a:headEnd/>
            <a:tailEnd/>
          </a:ln>
        </p:spPr>
        <p:txBody>
          <a:bodyPr>
            <a:spAutoFit/>
          </a:bodyPr>
          <a:lstStyle/>
          <a:p>
            <a:pPr>
              <a:lnSpc>
                <a:spcPct val="90000"/>
              </a:lnSpc>
              <a:spcBef>
                <a:spcPct val="50000"/>
              </a:spcBef>
              <a:buFont typeface="Wingdings" pitchFamily="2" charset="2"/>
              <a:buChar char="p"/>
            </a:pPr>
            <a:r>
              <a:rPr kumimoji="0" lang="en-US" altLang="zh-CN" sz="1800">
                <a:latin typeface="宋体" pitchFamily="2" charset="-122"/>
              </a:rPr>
              <a:t>  </a:t>
            </a:r>
            <a:r>
              <a:rPr kumimoji="0" lang="zh-CN" altLang="en-US" sz="1800">
                <a:latin typeface="宋体" pitchFamily="2" charset="-122"/>
              </a:rPr>
              <a:t>最终的业务计划</a:t>
            </a:r>
          </a:p>
          <a:p>
            <a:pPr>
              <a:lnSpc>
                <a:spcPct val="90000"/>
              </a:lnSpc>
              <a:spcBef>
                <a:spcPct val="50000"/>
              </a:spcBef>
              <a:buFont typeface="Wingdings" pitchFamily="2" charset="2"/>
              <a:buChar char="p"/>
            </a:pPr>
            <a:r>
              <a:rPr kumimoji="0" lang="zh-CN" altLang="en-US" sz="1800">
                <a:latin typeface="宋体" pitchFamily="2" charset="-122"/>
              </a:rPr>
              <a:t>  产品规格说明书</a:t>
            </a:r>
          </a:p>
          <a:p>
            <a:pPr>
              <a:lnSpc>
                <a:spcPct val="90000"/>
              </a:lnSpc>
              <a:spcBef>
                <a:spcPct val="50000"/>
              </a:spcBef>
              <a:buFont typeface="Wingdings" pitchFamily="2" charset="2"/>
              <a:buChar char="p"/>
            </a:pPr>
            <a:r>
              <a:rPr kumimoji="0" lang="zh-CN" altLang="en-US" sz="1800">
                <a:latin typeface="宋体" pitchFamily="2" charset="-122"/>
              </a:rPr>
              <a:t>  端到端</a:t>
            </a:r>
            <a:r>
              <a:rPr kumimoji="0" lang="en-US" altLang="zh-CN" sz="1800">
                <a:latin typeface="宋体" pitchFamily="2" charset="-122"/>
              </a:rPr>
              <a:t>3/4</a:t>
            </a:r>
            <a:r>
              <a:rPr kumimoji="0" lang="zh-CN" altLang="en-US" sz="1800">
                <a:latin typeface="宋体" pitchFamily="2" charset="-122"/>
              </a:rPr>
              <a:t>级项目计划和修改的一级计划</a:t>
            </a:r>
          </a:p>
          <a:p>
            <a:pPr>
              <a:lnSpc>
                <a:spcPct val="90000"/>
              </a:lnSpc>
              <a:spcBef>
                <a:spcPct val="50000"/>
              </a:spcBef>
              <a:buFont typeface="Wingdings" pitchFamily="2" charset="2"/>
              <a:buChar char="p"/>
            </a:pPr>
            <a:r>
              <a:rPr kumimoji="0" lang="zh-CN" altLang="en-US" sz="1800">
                <a:latin typeface="宋体" pitchFamily="2" charset="-122"/>
              </a:rPr>
              <a:t>　高层总体方案书（软件概要设计硬件概要设计结构概要设计）</a:t>
            </a:r>
          </a:p>
        </p:txBody>
      </p:sp>
      <p:sp>
        <p:nvSpPr>
          <p:cNvPr id="3878921" name="Text Box 9"/>
          <p:cNvSpPr txBox="1">
            <a:spLocks noChangeArrowheads="1"/>
          </p:cNvSpPr>
          <p:nvPr/>
        </p:nvSpPr>
        <p:spPr bwMode="auto">
          <a:xfrm rot="-2253188">
            <a:off x="6875463" y="4745038"/>
            <a:ext cx="1955800" cy="1006475"/>
          </a:xfrm>
          <a:prstGeom prst="rect">
            <a:avLst/>
          </a:prstGeom>
          <a:noFill/>
          <a:ln w="9525">
            <a:noFill/>
            <a:miter lim="800000"/>
            <a:headEnd/>
            <a:tailEnd/>
          </a:ln>
        </p:spPr>
        <p:txBody>
          <a:bodyPr>
            <a:spAutoFit/>
          </a:bodyPr>
          <a:lstStyle/>
          <a:p>
            <a:pPr>
              <a:spcBef>
                <a:spcPct val="50000"/>
              </a:spcBef>
            </a:pPr>
            <a:r>
              <a:rPr kumimoji="0" lang="zh-CN" altLang="en-US" sz="6000">
                <a:solidFill>
                  <a:srgbClr val="CCCC00"/>
                </a:solidFill>
                <a:latin typeface="华文彩云"/>
                <a:ea typeface="华文彩云"/>
                <a:cs typeface="华文彩云"/>
              </a:rPr>
              <a:t>计划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878916"/>
                                        </p:tgtEl>
                                        <p:attrNameLst>
                                          <p:attrName>style.visibility</p:attrName>
                                        </p:attrNameLst>
                                      </p:cBhvr>
                                      <p:to>
                                        <p:strVal val="visible"/>
                                      </p:to>
                                    </p:set>
                                    <p:anim calcmode="lin" valueType="num">
                                      <p:cBhvr>
                                        <p:cTn id="7" dur="500" fill="hold"/>
                                        <p:tgtEl>
                                          <p:spTgt spid="3878916"/>
                                        </p:tgtEl>
                                        <p:attrNameLst>
                                          <p:attrName>ppt_w</p:attrName>
                                        </p:attrNameLst>
                                      </p:cBhvr>
                                      <p:tavLst>
                                        <p:tav tm="0">
                                          <p:val>
                                            <p:fltVal val="0"/>
                                          </p:val>
                                        </p:tav>
                                        <p:tav tm="100000">
                                          <p:val>
                                            <p:strVal val="#ppt_w"/>
                                          </p:val>
                                        </p:tav>
                                      </p:tavLst>
                                    </p:anim>
                                    <p:anim calcmode="lin" valueType="num">
                                      <p:cBhvr>
                                        <p:cTn id="8" dur="500" fill="hold"/>
                                        <p:tgtEl>
                                          <p:spTgt spid="387891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878918"/>
                                        </p:tgtEl>
                                        <p:attrNameLst>
                                          <p:attrName>style.visibility</p:attrName>
                                        </p:attrNameLst>
                                      </p:cBhvr>
                                      <p:to>
                                        <p:strVal val="visible"/>
                                      </p:to>
                                    </p:set>
                                    <p:anim calcmode="lin" valueType="num">
                                      <p:cBhvr>
                                        <p:cTn id="13" dur="500" fill="hold"/>
                                        <p:tgtEl>
                                          <p:spTgt spid="3878918"/>
                                        </p:tgtEl>
                                        <p:attrNameLst>
                                          <p:attrName>ppt_w</p:attrName>
                                        </p:attrNameLst>
                                      </p:cBhvr>
                                      <p:tavLst>
                                        <p:tav tm="0">
                                          <p:val>
                                            <p:fltVal val="0"/>
                                          </p:val>
                                        </p:tav>
                                        <p:tav tm="100000">
                                          <p:val>
                                            <p:strVal val="#ppt_w"/>
                                          </p:val>
                                        </p:tav>
                                      </p:tavLst>
                                    </p:anim>
                                    <p:anim calcmode="lin" valueType="num">
                                      <p:cBhvr>
                                        <p:cTn id="14" dur="500" fill="hold"/>
                                        <p:tgtEl>
                                          <p:spTgt spid="387891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878920"/>
                                        </p:tgtEl>
                                        <p:attrNameLst>
                                          <p:attrName>style.visibility</p:attrName>
                                        </p:attrNameLst>
                                      </p:cBhvr>
                                      <p:to>
                                        <p:strVal val="visible"/>
                                      </p:to>
                                    </p:set>
                                    <p:anim calcmode="lin" valueType="num">
                                      <p:cBhvr>
                                        <p:cTn id="19" dur="500" fill="hold"/>
                                        <p:tgtEl>
                                          <p:spTgt spid="3878920"/>
                                        </p:tgtEl>
                                        <p:attrNameLst>
                                          <p:attrName>ppt_w</p:attrName>
                                        </p:attrNameLst>
                                      </p:cBhvr>
                                      <p:tavLst>
                                        <p:tav tm="0">
                                          <p:val>
                                            <p:fltVal val="0"/>
                                          </p:val>
                                        </p:tav>
                                        <p:tav tm="100000">
                                          <p:val>
                                            <p:strVal val="#ppt_w"/>
                                          </p:val>
                                        </p:tav>
                                      </p:tavLst>
                                    </p:anim>
                                    <p:anim calcmode="lin" valueType="num">
                                      <p:cBhvr>
                                        <p:cTn id="20" dur="500" fill="hold"/>
                                        <p:tgtEl>
                                          <p:spTgt spid="3878920"/>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3878921"/>
                                        </p:tgtEl>
                                        <p:attrNameLst>
                                          <p:attrName>style.visibility</p:attrName>
                                        </p:attrNameLst>
                                      </p:cBhvr>
                                      <p:to>
                                        <p:strVal val="visible"/>
                                      </p:to>
                                    </p:set>
                                    <p:animEffect transition="in" filter="fade">
                                      <p:cBhvr>
                                        <p:cTn id="25" dur="1000"/>
                                        <p:tgtEl>
                                          <p:spTgt spid="3878921"/>
                                        </p:tgtEl>
                                      </p:cBhvr>
                                    </p:animEffect>
                                    <p:anim calcmode="lin" valueType="num">
                                      <p:cBhvr>
                                        <p:cTn id="26" dur="1000" fill="hold"/>
                                        <p:tgtEl>
                                          <p:spTgt spid="3878921"/>
                                        </p:tgtEl>
                                        <p:attrNameLst>
                                          <p:attrName>style.rotation</p:attrName>
                                        </p:attrNameLst>
                                      </p:cBhvr>
                                      <p:tavLst>
                                        <p:tav tm="0">
                                          <p:val>
                                            <p:fltVal val="720"/>
                                          </p:val>
                                        </p:tav>
                                        <p:tav tm="100000">
                                          <p:val>
                                            <p:fltVal val="0"/>
                                          </p:val>
                                        </p:tav>
                                      </p:tavLst>
                                    </p:anim>
                                    <p:anim calcmode="lin" valueType="num">
                                      <p:cBhvr>
                                        <p:cTn id="27" dur="1000" fill="hold"/>
                                        <p:tgtEl>
                                          <p:spTgt spid="3878921"/>
                                        </p:tgtEl>
                                        <p:attrNameLst>
                                          <p:attrName>ppt_h</p:attrName>
                                        </p:attrNameLst>
                                      </p:cBhvr>
                                      <p:tavLst>
                                        <p:tav tm="0">
                                          <p:val>
                                            <p:fltVal val="0"/>
                                          </p:val>
                                        </p:tav>
                                        <p:tav tm="100000">
                                          <p:val>
                                            <p:strVal val="#ppt_h"/>
                                          </p:val>
                                        </p:tav>
                                      </p:tavLst>
                                    </p:anim>
                                    <p:anim calcmode="lin" valueType="num">
                                      <p:cBhvr>
                                        <p:cTn id="28" dur="1000" fill="hold"/>
                                        <p:tgtEl>
                                          <p:spTgt spid="38789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8916" grpId="0" animBg="1"/>
      <p:bldP spid="3878918" grpId="0" animBg="1"/>
      <p:bldP spid="3878920" grpId="0" animBg="1"/>
      <p:bldP spid="38789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337" name="Rectangle 2"/>
          <p:cNvSpPr>
            <a:spLocks noGrp="1" noChangeArrowheads="1"/>
          </p:cNvSpPr>
          <p:nvPr>
            <p:ph type="title"/>
          </p:nvPr>
        </p:nvSpPr>
        <p:spPr/>
        <p:txBody>
          <a:bodyPr/>
          <a:lstStyle/>
          <a:p>
            <a:pPr eaLnBrk="1" hangingPunct="1"/>
            <a:r>
              <a:rPr lang="zh-CN" altLang="en-US" smtClean="0"/>
              <a:t>计划阶段主要活动</a:t>
            </a:r>
          </a:p>
        </p:txBody>
      </p:sp>
      <p:pic>
        <p:nvPicPr>
          <p:cNvPr id="4110338" name="Picture 3"/>
          <p:cNvPicPr>
            <a:picLocks noGrp="1" noChangeAspect="1" noChangeArrowheads="1"/>
          </p:cNvPicPr>
          <p:nvPr>
            <p:ph idx="1"/>
          </p:nvPr>
        </p:nvPicPr>
        <p:blipFill>
          <a:blip r:embed="rId2"/>
          <a:srcRect/>
          <a:stretch>
            <a:fillRect/>
          </a:stretch>
        </p:blipFill>
        <p:spPr bwMode="auto">
          <a:xfrm>
            <a:off x="0" y="766763"/>
            <a:ext cx="9144000" cy="5665787"/>
          </a:xfrm>
          <a:noFill/>
          <a:ln>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0913" name="Rectangle 2"/>
          <p:cNvSpPr>
            <a:spLocks noChangeArrowheads="1"/>
          </p:cNvSpPr>
          <p:nvPr/>
        </p:nvSpPr>
        <p:spPr bwMode="auto">
          <a:xfrm>
            <a:off x="539750" y="115888"/>
            <a:ext cx="6515100" cy="457200"/>
          </a:xfrm>
          <a:prstGeom prst="rect">
            <a:avLst/>
          </a:prstGeom>
          <a:noFill/>
          <a:ln w="9525" algn="ctr">
            <a:noFill/>
            <a:miter lim="800000"/>
            <a:headEnd/>
            <a:tailEnd/>
          </a:ln>
        </p:spPr>
        <p:txBody>
          <a:bodyPr>
            <a:spAutoFit/>
          </a:bodyPr>
          <a:lstStyle/>
          <a:p>
            <a:r>
              <a:rPr lang="en-US" altLang="zh-CN" sz="2400" b="1">
                <a:solidFill>
                  <a:schemeClr val="accent2"/>
                </a:solidFill>
                <a:latin typeface="Arial" charset="0"/>
                <a:ea typeface="黑体" pitchFamily="2" charset="-122"/>
              </a:rPr>
              <a:t>IPD</a:t>
            </a:r>
            <a:r>
              <a:rPr lang="zh-CN" altLang="en-US" sz="2400" b="1">
                <a:solidFill>
                  <a:schemeClr val="accent2"/>
                </a:solidFill>
                <a:latin typeface="Arial" charset="0"/>
                <a:ea typeface="黑体" pitchFamily="2" charset="-122"/>
              </a:rPr>
              <a:t>能给企业带来什么好处？</a:t>
            </a:r>
          </a:p>
        </p:txBody>
      </p:sp>
      <p:sp>
        <p:nvSpPr>
          <p:cNvPr id="3750914" name="Rectangle 3"/>
          <p:cNvSpPr>
            <a:spLocks noChangeArrowheads="1"/>
          </p:cNvSpPr>
          <p:nvPr/>
        </p:nvSpPr>
        <p:spPr bwMode="auto">
          <a:xfrm>
            <a:off x="609600" y="1295400"/>
            <a:ext cx="7945438" cy="4291013"/>
          </a:xfrm>
          <a:prstGeom prst="rect">
            <a:avLst/>
          </a:prstGeom>
          <a:noFill/>
          <a:ln w="9525">
            <a:noFill/>
            <a:miter lim="800000"/>
            <a:headEnd/>
            <a:tailEnd/>
          </a:ln>
        </p:spPr>
        <p:txBody>
          <a:bodyPr>
            <a:spAutoFit/>
          </a:bodyPr>
          <a:lstStyle/>
          <a:p>
            <a:pPr>
              <a:lnSpc>
                <a:spcPct val="150000"/>
              </a:lnSpc>
              <a:spcBef>
                <a:spcPct val="50000"/>
              </a:spcBef>
            </a:pPr>
            <a:r>
              <a:rPr kumimoji="0" lang="zh-CN" altLang="en-US" sz="2400">
                <a:solidFill>
                  <a:srgbClr val="000099"/>
                </a:solidFill>
                <a:latin typeface="黑体" pitchFamily="2" charset="-122"/>
                <a:ea typeface="黑体" pitchFamily="2" charset="-122"/>
              </a:rPr>
              <a:t>通过成功实施</a:t>
            </a:r>
            <a:r>
              <a:rPr kumimoji="0" lang="en-US" altLang="zh-CN" sz="2400">
                <a:solidFill>
                  <a:srgbClr val="000099"/>
                </a:solidFill>
                <a:latin typeface="黑体" pitchFamily="2" charset="-122"/>
                <a:ea typeface="黑体" pitchFamily="2" charset="-122"/>
              </a:rPr>
              <a:t>IPD</a:t>
            </a:r>
            <a:r>
              <a:rPr kumimoji="0" lang="zh-CN" altLang="en-US" sz="2400">
                <a:solidFill>
                  <a:srgbClr val="000099"/>
                </a:solidFill>
                <a:latin typeface="黑体" pitchFamily="2" charset="-122"/>
                <a:ea typeface="黑体" pitchFamily="2" charset="-122"/>
              </a:rPr>
              <a:t>的要素，能给公司带来典型好处：</a:t>
            </a:r>
          </a:p>
          <a:p>
            <a:pPr marL="1082675" lvl="1" indent="-449263">
              <a:lnSpc>
                <a:spcPct val="150000"/>
              </a:lnSpc>
              <a:spcBef>
                <a:spcPct val="50000"/>
              </a:spcBef>
              <a:buFont typeface="Wingdings" pitchFamily="2" charset="2"/>
              <a:buChar char="l"/>
            </a:pPr>
            <a:r>
              <a:rPr kumimoji="0" lang="zh-CN" altLang="en-US" sz="2400">
                <a:solidFill>
                  <a:srgbClr val="000099"/>
                </a:solidFill>
                <a:latin typeface="黑体" pitchFamily="2" charset="-122"/>
                <a:ea typeface="黑体" pitchFamily="2" charset="-122"/>
              </a:rPr>
              <a:t>产品投入市场时间缩短</a:t>
            </a:r>
            <a:r>
              <a:rPr kumimoji="0" lang="en-US" altLang="zh-CN" sz="2400">
                <a:solidFill>
                  <a:srgbClr val="000099"/>
                </a:solidFill>
                <a:latin typeface="黑体" pitchFamily="2" charset="-122"/>
                <a:ea typeface="黑体" pitchFamily="2" charset="-122"/>
              </a:rPr>
              <a:t>40</a:t>
            </a:r>
            <a:r>
              <a:rPr kumimoji="0" lang="zh-CN" altLang="en-US" sz="2400">
                <a:solidFill>
                  <a:srgbClr val="000099"/>
                </a:solidFill>
                <a:latin typeface="黑体" pitchFamily="2" charset="-122"/>
                <a:ea typeface="黑体" pitchFamily="2" charset="-122"/>
              </a:rPr>
              <a:t>％～</a:t>
            </a:r>
            <a:r>
              <a:rPr kumimoji="0" lang="en-US" altLang="zh-CN" sz="2400">
                <a:solidFill>
                  <a:srgbClr val="000099"/>
                </a:solidFill>
                <a:latin typeface="黑体" pitchFamily="2" charset="-122"/>
                <a:ea typeface="黑体" pitchFamily="2" charset="-122"/>
              </a:rPr>
              <a:t>60</a:t>
            </a:r>
            <a:r>
              <a:rPr kumimoji="0" lang="zh-CN" altLang="en-US" sz="2400">
                <a:solidFill>
                  <a:srgbClr val="000099"/>
                </a:solidFill>
                <a:latin typeface="黑体" pitchFamily="2" charset="-122"/>
                <a:ea typeface="黑体" pitchFamily="2" charset="-122"/>
              </a:rPr>
              <a:t>％；</a:t>
            </a:r>
          </a:p>
          <a:p>
            <a:pPr marL="1082675" lvl="1" indent="-449263">
              <a:lnSpc>
                <a:spcPct val="150000"/>
              </a:lnSpc>
              <a:spcBef>
                <a:spcPct val="50000"/>
              </a:spcBef>
              <a:buFont typeface="Wingdings" pitchFamily="2" charset="2"/>
              <a:buChar char="l"/>
            </a:pPr>
            <a:r>
              <a:rPr kumimoji="0" lang="zh-CN" altLang="en-US" sz="2400">
                <a:solidFill>
                  <a:srgbClr val="000099"/>
                </a:solidFill>
                <a:latin typeface="黑体" pitchFamily="2" charset="-122"/>
                <a:ea typeface="黑体" pitchFamily="2" charset="-122"/>
              </a:rPr>
              <a:t>产品开发浪费减少</a:t>
            </a:r>
            <a:r>
              <a:rPr kumimoji="0" lang="en-US" altLang="zh-CN" sz="2400">
                <a:solidFill>
                  <a:srgbClr val="000099"/>
                </a:solidFill>
                <a:latin typeface="黑体" pitchFamily="2" charset="-122"/>
                <a:ea typeface="黑体" pitchFamily="2" charset="-122"/>
              </a:rPr>
              <a:t>50</a:t>
            </a:r>
            <a:r>
              <a:rPr kumimoji="0" lang="zh-CN" altLang="en-US" sz="2400">
                <a:solidFill>
                  <a:srgbClr val="000099"/>
                </a:solidFill>
                <a:latin typeface="黑体" pitchFamily="2" charset="-122"/>
                <a:ea typeface="黑体" pitchFamily="2" charset="-122"/>
              </a:rPr>
              <a:t>％～</a:t>
            </a:r>
            <a:r>
              <a:rPr kumimoji="0" lang="en-US" altLang="zh-CN" sz="2400">
                <a:solidFill>
                  <a:srgbClr val="000099"/>
                </a:solidFill>
                <a:latin typeface="黑体" pitchFamily="2" charset="-122"/>
                <a:ea typeface="黑体" pitchFamily="2" charset="-122"/>
              </a:rPr>
              <a:t>80</a:t>
            </a:r>
            <a:r>
              <a:rPr kumimoji="0" lang="zh-CN" altLang="en-US" sz="2400">
                <a:solidFill>
                  <a:srgbClr val="000099"/>
                </a:solidFill>
                <a:latin typeface="黑体" pitchFamily="2" charset="-122"/>
                <a:ea typeface="黑体" pitchFamily="2" charset="-122"/>
              </a:rPr>
              <a:t>％；</a:t>
            </a:r>
          </a:p>
          <a:p>
            <a:pPr marL="1082675" lvl="1" indent="-449263">
              <a:lnSpc>
                <a:spcPct val="150000"/>
              </a:lnSpc>
              <a:spcBef>
                <a:spcPct val="50000"/>
              </a:spcBef>
              <a:buFont typeface="Wingdings" pitchFamily="2" charset="2"/>
              <a:buChar char="l"/>
            </a:pPr>
            <a:r>
              <a:rPr kumimoji="0" lang="zh-CN" altLang="en-US" sz="2400">
                <a:solidFill>
                  <a:srgbClr val="000099"/>
                </a:solidFill>
                <a:latin typeface="黑体" pitchFamily="2" charset="-122"/>
                <a:ea typeface="黑体" pitchFamily="2" charset="-122"/>
              </a:rPr>
              <a:t>产品开发生产力提高</a:t>
            </a:r>
            <a:r>
              <a:rPr kumimoji="0" lang="en-US" altLang="zh-CN" sz="2400">
                <a:solidFill>
                  <a:srgbClr val="000099"/>
                </a:solidFill>
                <a:latin typeface="黑体" pitchFamily="2" charset="-122"/>
                <a:ea typeface="黑体" pitchFamily="2" charset="-122"/>
              </a:rPr>
              <a:t>25</a:t>
            </a:r>
            <a:r>
              <a:rPr kumimoji="0" lang="zh-CN" altLang="en-US" sz="2400">
                <a:solidFill>
                  <a:srgbClr val="000099"/>
                </a:solidFill>
                <a:latin typeface="黑体" pitchFamily="2" charset="-122"/>
                <a:ea typeface="黑体" pitchFamily="2" charset="-122"/>
              </a:rPr>
              <a:t>％～</a:t>
            </a:r>
            <a:r>
              <a:rPr kumimoji="0" lang="en-US" altLang="zh-CN" sz="2400">
                <a:solidFill>
                  <a:srgbClr val="000099"/>
                </a:solidFill>
                <a:latin typeface="黑体" pitchFamily="2" charset="-122"/>
                <a:ea typeface="黑体" pitchFamily="2" charset="-122"/>
              </a:rPr>
              <a:t>30</a:t>
            </a:r>
            <a:r>
              <a:rPr kumimoji="0" lang="zh-CN" altLang="en-US" sz="2400">
                <a:solidFill>
                  <a:srgbClr val="000099"/>
                </a:solidFill>
                <a:latin typeface="黑体" pitchFamily="2" charset="-122"/>
                <a:ea typeface="黑体" pitchFamily="2" charset="-122"/>
              </a:rPr>
              <a:t>％；</a:t>
            </a:r>
          </a:p>
          <a:p>
            <a:pPr marL="1082675" lvl="1" indent="-449263">
              <a:lnSpc>
                <a:spcPct val="150000"/>
              </a:lnSpc>
              <a:spcBef>
                <a:spcPct val="50000"/>
              </a:spcBef>
              <a:buFont typeface="Wingdings" pitchFamily="2" charset="2"/>
              <a:buChar char="l"/>
            </a:pPr>
            <a:r>
              <a:rPr kumimoji="0" lang="zh-CN" altLang="en-US" sz="2400">
                <a:solidFill>
                  <a:srgbClr val="000099"/>
                </a:solidFill>
                <a:latin typeface="黑体" pitchFamily="2" charset="-122"/>
                <a:ea typeface="黑体" pitchFamily="2" charset="-122"/>
              </a:rPr>
              <a:t>新产品收益（占全部收益的百分比）增加</a:t>
            </a:r>
            <a:r>
              <a:rPr kumimoji="0" lang="en-US" altLang="zh-CN" sz="2400">
                <a:solidFill>
                  <a:srgbClr val="000099"/>
                </a:solidFill>
                <a:latin typeface="黑体" pitchFamily="2" charset="-122"/>
                <a:ea typeface="黑体" pitchFamily="2" charset="-122"/>
              </a:rPr>
              <a:t>100</a:t>
            </a:r>
            <a:r>
              <a:rPr kumimoji="0" lang="zh-CN" altLang="en-US" sz="2400">
                <a:solidFill>
                  <a:srgbClr val="000099"/>
                </a:solidFill>
                <a:latin typeface="黑体" pitchFamily="2" charset="-122"/>
                <a:ea typeface="黑体" pitchFamily="2" charset="-122"/>
              </a:rPr>
              <a:t>％ </a:t>
            </a:r>
          </a:p>
          <a:p>
            <a:pPr>
              <a:lnSpc>
                <a:spcPct val="150000"/>
              </a:lnSpc>
              <a:spcBef>
                <a:spcPct val="50000"/>
              </a:spcBef>
            </a:pPr>
            <a:r>
              <a:rPr kumimoji="0" lang="zh-CN" altLang="en-US" sz="2400">
                <a:solidFill>
                  <a:srgbClr val="000099"/>
                </a:solidFill>
                <a:latin typeface="黑体" pitchFamily="2" charset="-122"/>
                <a:ea typeface="黑体" pitchFamily="2" charset="-122"/>
              </a:rPr>
              <a:t>                 （来自国际著名</a:t>
            </a:r>
            <a:r>
              <a:rPr kumimoji="0" lang="en-US" altLang="zh-CN" sz="2400">
                <a:solidFill>
                  <a:srgbClr val="000099"/>
                </a:solidFill>
                <a:latin typeface="黑体" pitchFamily="2" charset="-122"/>
                <a:ea typeface="黑体" pitchFamily="2" charset="-122"/>
              </a:rPr>
              <a:t>PRTM</a:t>
            </a:r>
            <a:r>
              <a:rPr kumimoji="0" lang="zh-CN" altLang="en-US" sz="2400">
                <a:solidFill>
                  <a:srgbClr val="000099"/>
                </a:solidFill>
                <a:latin typeface="黑体" pitchFamily="2" charset="-122"/>
                <a:ea typeface="黑体" pitchFamily="2" charset="-122"/>
              </a:rPr>
              <a:t>咨询公司的统计）</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361" name="Line 2"/>
          <p:cNvSpPr>
            <a:spLocks noChangeShapeType="1"/>
          </p:cNvSpPr>
          <p:nvPr/>
        </p:nvSpPr>
        <p:spPr bwMode="auto">
          <a:xfrm>
            <a:off x="107950" y="981075"/>
            <a:ext cx="8785225" cy="0"/>
          </a:xfrm>
          <a:prstGeom prst="line">
            <a:avLst/>
          </a:prstGeom>
          <a:noFill/>
          <a:ln w="28575">
            <a:solidFill>
              <a:schemeClr val="tx1"/>
            </a:solidFill>
            <a:round/>
            <a:headEnd/>
            <a:tailEnd/>
          </a:ln>
        </p:spPr>
        <p:txBody>
          <a:bodyPr/>
          <a:lstStyle/>
          <a:p>
            <a:endParaRPr lang="zh-CN" altLang="en-US"/>
          </a:p>
        </p:txBody>
      </p:sp>
      <p:sp>
        <p:nvSpPr>
          <p:cNvPr id="4111362" name="Text Box 3"/>
          <p:cNvSpPr txBox="1">
            <a:spLocks noChangeArrowheads="1"/>
          </p:cNvSpPr>
          <p:nvPr/>
        </p:nvSpPr>
        <p:spPr bwMode="auto">
          <a:xfrm>
            <a:off x="539750" y="188913"/>
            <a:ext cx="3168650" cy="579437"/>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计划阶段（</a:t>
            </a:r>
            <a:r>
              <a:rPr lang="en-US" altLang="zh-CN" sz="2400" b="1">
                <a:latin typeface="Arial" charset="0"/>
                <a:ea typeface="黑体" pitchFamily="2" charset="-122"/>
              </a:rPr>
              <a:t>1</a:t>
            </a:r>
            <a:r>
              <a:rPr lang="zh-CN" altLang="en-US" sz="2400" b="1">
                <a:latin typeface="Arial" charset="0"/>
                <a:ea typeface="黑体" pitchFamily="2" charset="-122"/>
              </a:rPr>
              <a:t>）</a:t>
            </a:r>
          </a:p>
        </p:txBody>
      </p:sp>
      <p:sp>
        <p:nvSpPr>
          <p:cNvPr id="4111363" name="Text Box 4"/>
          <p:cNvSpPr txBox="1">
            <a:spLocks noChangeArrowheads="1"/>
          </p:cNvSpPr>
          <p:nvPr/>
        </p:nvSpPr>
        <p:spPr bwMode="auto">
          <a:xfrm>
            <a:off x="34925" y="1557338"/>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概念阶段</a:t>
            </a:r>
          </a:p>
        </p:txBody>
      </p:sp>
      <p:sp>
        <p:nvSpPr>
          <p:cNvPr id="4111364" name="Text Box 5"/>
          <p:cNvSpPr txBox="1">
            <a:spLocks noChangeArrowheads="1"/>
          </p:cNvSpPr>
          <p:nvPr/>
        </p:nvSpPr>
        <p:spPr bwMode="auto">
          <a:xfrm>
            <a:off x="971550" y="1557338"/>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计划阶段</a:t>
            </a:r>
          </a:p>
        </p:txBody>
      </p:sp>
      <p:sp>
        <p:nvSpPr>
          <p:cNvPr id="4111365" name="Line 6"/>
          <p:cNvSpPr>
            <a:spLocks noChangeShapeType="1"/>
          </p:cNvSpPr>
          <p:nvPr/>
        </p:nvSpPr>
        <p:spPr bwMode="auto">
          <a:xfrm>
            <a:off x="827088" y="1341438"/>
            <a:ext cx="0" cy="4608512"/>
          </a:xfrm>
          <a:prstGeom prst="line">
            <a:avLst/>
          </a:prstGeom>
          <a:noFill/>
          <a:ln w="31750">
            <a:solidFill>
              <a:schemeClr val="tx1"/>
            </a:solidFill>
            <a:prstDash val="lgDashDotDot"/>
            <a:round/>
            <a:headEnd/>
            <a:tailEnd/>
          </a:ln>
        </p:spPr>
        <p:txBody>
          <a:bodyPr/>
          <a:lstStyle/>
          <a:p>
            <a:endParaRPr lang="zh-CN" altLang="en-US"/>
          </a:p>
        </p:txBody>
      </p:sp>
      <p:sp>
        <p:nvSpPr>
          <p:cNvPr id="4111366" name="Oval 7"/>
          <p:cNvSpPr>
            <a:spLocks noChangeArrowheads="1"/>
          </p:cNvSpPr>
          <p:nvPr/>
        </p:nvSpPr>
        <p:spPr bwMode="auto">
          <a:xfrm>
            <a:off x="755650" y="2349500"/>
            <a:ext cx="142875" cy="142875"/>
          </a:xfrm>
          <a:prstGeom prst="ellipse">
            <a:avLst/>
          </a:prstGeom>
          <a:solidFill>
            <a:srgbClr val="FF0000"/>
          </a:solidFill>
          <a:ln w="9525">
            <a:solidFill>
              <a:srgbClr val="FF0000"/>
            </a:solidFill>
            <a:round/>
            <a:headEnd/>
            <a:tailEnd/>
          </a:ln>
        </p:spPr>
        <p:txBody>
          <a:bodyPr wrap="none" anchor="ctr"/>
          <a:lstStyle/>
          <a:p>
            <a:pPr algn="ctr"/>
            <a:endParaRPr lang="zh-CN" altLang="en-US"/>
          </a:p>
        </p:txBody>
      </p:sp>
      <p:sp>
        <p:nvSpPr>
          <p:cNvPr id="4111367" name="Rectangle 8"/>
          <p:cNvSpPr>
            <a:spLocks noChangeArrowheads="1"/>
          </p:cNvSpPr>
          <p:nvPr/>
        </p:nvSpPr>
        <p:spPr bwMode="auto">
          <a:xfrm>
            <a:off x="1116013" y="3068638"/>
            <a:ext cx="1008062" cy="346075"/>
          </a:xfrm>
          <a:prstGeom prst="rect">
            <a:avLst/>
          </a:prstGeom>
          <a:solidFill>
            <a:schemeClr val="accent1"/>
          </a:solidFill>
          <a:ln w="9525">
            <a:solidFill>
              <a:schemeClr val="tx1"/>
            </a:solidFill>
            <a:miter lim="800000"/>
            <a:headEnd/>
            <a:tailEnd/>
          </a:ln>
        </p:spPr>
        <p:txBody>
          <a:bodyPr anchor="ctr">
            <a:spAutoFit/>
          </a:bodyPr>
          <a:lstStyle/>
          <a:p>
            <a:pPr algn="ctr"/>
            <a:r>
              <a:rPr kumimoji="0" lang="zh-CN" altLang="en-US" sz="1600">
                <a:latin typeface="Arial" charset="0"/>
              </a:rPr>
              <a:t>扩建</a:t>
            </a:r>
            <a:r>
              <a:rPr kumimoji="0" lang="en-US" altLang="zh-CN" sz="1600">
                <a:latin typeface="Arial" charset="0"/>
              </a:rPr>
              <a:t>PDT</a:t>
            </a:r>
          </a:p>
        </p:txBody>
      </p:sp>
      <p:sp>
        <p:nvSpPr>
          <p:cNvPr id="4111368" name="Rectangle 9"/>
          <p:cNvSpPr>
            <a:spLocks noChangeArrowheads="1"/>
          </p:cNvSpPr>
          <p:nvPr/>
        </p:nvSpPr>
        <p:spPr bwMode="auto">
          <a:xfrm>
            <a:off x="2339975" y="2954338"/>
            <a:ext cx="647700" cy="590550"/>
          </a:xfrm>
          <a:prstGeom prst="rect">
            <a:avLst/>
          </a:prstGeom>
          <a:noFill/>
          <a:ln w="9525">
            <a:solidFill>
              <a:schemeClr val="tx1"/>
            </a:solidFill>
            <a:miter lim="800000"/>
            <a:headEnd/>
            <a:tailEnd/>
          </a:ln>
        </p:spPr>
        <p:txBody>
          <a:bodyPr anchor="ctr">
            <a:spAutoFit/>
          </a:bodyPr>
          <a:lstStyle/>
          <a:p>
            <a:pPr algn="ctr"/>
            <a:r>
              <a:rPr kumimoji="0" lang="zh-CN" altLang="en-US" sz="1600">
                <a:latin typeface="Arial" charset="0"/>
              </a:rPr>
              <a:t>团队培训</a:t>
            </a:r>
          </a:p>
        </p:txBody>
      </p:sp>
      <p:sp>
        <p:nvSpPr>
          <p:cNvPr id="4111369" name="Rectangle 10"/>
          <p:cNvSpPr>
            <a:spLocks noChangeArrowheads="1"/>
          </p:cNvSpPr>
          <p:nvPr/>
        </p:nvSpPr>
        <p:spPr bwMode="auto">
          <a:xfrm>
            <a:off x="2268538" y="3860800"/>
            <a:ext cx="1008062" cy="1079500"/>
          </a:xfrm>
          <a:prstGeom prst="rect">
            <a:avLst/>
          </a:prstGeom>
          <a:noFill/>
          <a:ln w="9525">
            <a:solidFill>
              <a:schemeClr val="tx1"/>
            </a:solidFill>
            <a:miter lim="800000"/>
            <a:headEnd/>
            <a:tailEnd/>
          </a:ln>
        </p:spPr>
        <p:txBody>
          <a:bodyPr anchor="ctr">
            <a:spAutoFit/>
          </a:bodyPr>
          <a:lstStyle/>
          <a:p>
            <a:pPr algn="ctr"/>
            <a:r>
              <a:rPr kumimoji="0" lang="zh-CN" altLang="en-US" sz="1600">
                <a:latin typeface="Arial" charset="0"/>
              </a:rPr>
              <a:t>增加扩展组成员并修改项目文档</a:t>
            </a:r>
          </a:p>
        </p:txBody>
      </p:sp>
      <p:sp>
        <p:nvSpPr>
          <p:cNvPr id="4111370" name="Rectangle 11"/>
          <p:cNvSpPr>
            <a:spLocks noChangeArrowheads="1"/>
          </p:cNvSpPr>
          <p:nvPr/>
        </p:nvSpPr>
        <p:spPr bwMode="auto">
          <a:xfrm>
            <a:off x="3275013" y="2954338"/>
            <a:ext cx="647700" cy="590550"/>
          </a:xfrm>
          <a:prstGeom prst="rect">
            <a:avLst/>
          </a:prstGeom>
          <a:noFill/>
          <a:ln w="9525">
            <a:solidFill>
              <a:schemeClr val="tx1"/>
            </a:solidFill>
            <a:miter lim="800000"/>
            <a:headEnd/>
            <a:tailEnd/>
          </a:ln>
        </p:spPr>
        <p:txBody>
          <a:bodyPr anchor="ctr">
            <a:spAutoFit/>
          </a:bodyPr>
          <a:lstStyle/>
          <a:p>
            <a:pPr algn="ctr"/>
            <a:r>
              <a:rPr kumimoji="0" lang="zh-CN" altLang="en-US" sz="1600">
                <a:latin typeface="Arial" charset="0"/>
              </a:rPr>
              <a:t>开工会</a:t>
            </a:r>
          </a:p>
        </p:txBody>
      </p:sp>
      <p:sp>
        <p:nvSpPr>
          <p:cNvPr id="4111371" name="Rectangle 12"/>
          <p:cNvSpPr>
            <a:spLocks noChangeArrowheads="1"/>
          </p:cNvSpPr>
          <p:nvPr/>
        </p:nvSpPr>
        <p:spPr bwMode="auto">
          <a:xfrm>
            <a:off x="4211638" y="2824163"/>
            <a:ext cx="647700" cy="835025"/>
          </a:xfrm>
          <a:prstGeom prst="rect">
            <a:avLst/>
          </a:prstGeom>
          <a:solidFill>
            <a:schemeClr val="accent1"/>
          </a:solidFill>
          <a:ln w="9525">
            <a:solidFill>
              <a:schemeClr val="tx1"/>
            </a:solidFill>
            <a:miter lim="800000"/>
            <a:headEnd/>
            <a:tailEnd/>
          </a:ln>
        </p:spPr>
        <p:txBody>
          <a:bodyPr anchor="ctr">
            <a:spAutoFit/>
          </a:bodyPr>
          <a:lstStyle/>
          <a:p>
            <a:pPr algn="ctr"/>
            <a:r>
              <a:rPr kumimoji="0" lang="zh-CN" altLang="en-US" sz="1600">
                <a:latin typeface="Arial" charset="0"/>
              </a:rPr>
              <a:t>制定计划阶段</a:t>
            </a:r>
          </a:p>
        </p:txBody>
      </p:sp>
      <p:sp>
        <p:nvSpPr>
          <p:cNvPr id="4111372" name="Rectangle 13"/>
          <p:cNvSpPr>
            <a:spLocks noChangeArrowheads="1"/>
          </p:cNvSpPr>
          <p:nvPr/>
        </p:nvSpPr>
        <p:spPr bwMode="auto">
          <a:xfrm>
            <a:off x="5075238" y="2781300"/>
            <a:ext cx="647700" cy="952500"/>
          </a:xfrm>
          <a:prstGeom prst="rect">
            <a:avLst/>
          </a:prstGeom>
          <a:solidFill>
            <a:schemeClr val="accent1"/>
          </a:solidFill>
          <a:ln w="9525">
            <a:solidFill>
              <a:schemeClr val="tx1"/>
            </a:solidFill>
            <a:miter lim="800000"/>
            <a:headEnd/>
            <a:tailEnd/>
          </a:ln>
        </p:spPr>
        <p:txBody>
          <a:bodyPr anchor="ctr">
            <a:spAutoFit/>
          </a:bodyPr>
          <a:lstStyle/>
          <a:p>
            <a:pPr algn="ctr"/>
            <a:r>
              <a:rPr kumimoji="0" lang="zh-CN" altLang="en-US" sz="1400">
                <a:latin typeface="Arial" charset="0"/>
              </a:rPr>
              <a:t>开始项目执行监控</a:t>
            </a:r>
          </a:p>
        </p:txBody>
      </p:sp>
      <p:sp>
        <p:nvSpPr>
          <p:cNvPr id="4111373" name="Rectangle 14"/>
          <p:cNvSpPr>
            <a:spLocks noChangeArrowheads="1"/>
          </p:cNvSpPr>
          <p:nvPr/>
        </p:nvSpPr>
        <p:spPr bwMode="auto">
          <a:xfrm>
            <a:off x="5867400" y="2681288"/>
            <a:ext cx="647700" cy="1165225"/>
          </a:xfrm>
          <a:prstGeom prst="rect">
            <a:avLst/>
          </a:prstGeom>
          <a:solidFill>
            <a:srgbClr val="C0C0C0"/>
          </a:solidFill>
          <a:ln w="9525">
            <a:solidFill>
              <a:schemeClr val="tx1"/>
            </a:solidFill>
            <a:miter lim="800000"/>
            <a:headEnd/>
            <a:tailEnd/>
          </a:ln>
        </p:spPr>
        <p:txBody>
          <a:bodyPr anchor="ctr">
            <a:spAutoFit/>
          </a:bodyPr>
          <a:lstStyle/>
          <a:p>
            <a:pPr algn="ctr"/>
            <a:r>
              <a:rPr kumimoji="0" lang="zh-CN" altLang="en-US" sz="1400">
                <a:latin typeface="Arial" charset="0"/>
              </a:rPr>
              <a:t>产品包需求分解与分配</a:t>
            </a:r>
          </a:p>
        </p:txBody>
      </p:sp>
      <p:sp>
        <p:nvSpPr>
          <p:cNvPr id="4111374" name="Rectangle 15"/>
          <p:cNvSpPr>
            <a:spLocks noChangeArrowheads="1"/>
          </p:cNvSpPr>
          <p:nvPr/>
        </p:nvSpPr>
        <p:spPr bwMode="auto">
          <a:xfrm>
            <a:off x="6732588" y="2584450"/>
            <a:ext cx="647700" cy="1377950"/>
          </a:xfrm>
          <a:prstGeom prst="rect">
            <a:avLst/>
          </a:prstGeom>
          <a:solidFill>
            <a:srgbClr val="C0C0C0"/>
          </a:solidFill>
          <a:ln w="9525">
            <a:solidFill>
              <a:schemeClr val="tx1"/>
            </a:solidFill>
            <a:miter lim="800000"/>
            <a:headEnd/>
            <a:tailEnd/>
          </a:ln>
        </p:spPr>
        <p:txBody>
          <a:bodyPr anchor="ctr">
            <a:spAutoFit/>
          </a:bodyPr>
          <a:lstStyle/>
          <a:p>
            <a:pPr algn="ctr"/>
            <a:r>
              <a:rPr kumimoji="0" lang="zh-CN" altLang="en-US" sz="1400">
                <a:latin typeface="Arial" charset="0"/>
              </a:rPr>
              <a:t>系统设计与设计规格定义</a:t>
            </a:r>
          </a:p>
        </p:txBody>
      </p:sp>
      <p:sp>
        <p:nvSpPr>
          <p:cNvPr id="4111375" name="Rectangle 16"/>
          <p:cNvSpPr>
            <a:spLocks noChangeArrowheads="1"/>
          </p:cNvSpPr>
          <p:nvPr/>
        </p:nvSpPr>
        <p:spPr bwMode="auto">
          <a:xfrm>
            <a:off x="5867400" y="4314825"/>
            <a:ext cx="1657350" cy="314325"/>
          </a:xfrm>
          <a:prstGeom prst="rect">
            <a:avLst/>
          </a:prstGeom>
          <a:solidFill>
            <a:srgbClr val="C0C0C0"/>
          </a:solidFill>
          <a:ln w="9525">
            <a:solidFill>
              <a:schemeClr val="tx1"/>
            </a:solidFill>
            <a:miter lim="800000"/>
            <a:headEnd/>
            <a:tailEnd/>
          </a:ln>
        </p:spPr>
        <p:txBody>
          <a:bodyPr anchor="ctr">
            <a:spAutoFit/>
          </a:bodyPr>
          <a:lstStyle/>
          <a:p>
            <a:pPr algn="ctr"/>
            <a:r>
              <a:rPr kumimoji="0" lang="en-US" altLang="zh-CN" sz="1400">
                <a:latin typeface="Arial" charset="0"/>
              </a:rPr>
              <a:t>Mini</a:t>
            </a:r>
            <a:r>
              <a:rPr kumimoji="0" lang="zh-CN" altLang="en-US" sz="1400">
                <a:latin typeface="Arial" charset="0"/>
              </a:rPr>
              <a:t>项目准备</a:t>
            </a:r>
          </a:p>
        </p:txBody>
      </p:sp>
      <p:sp>
        <p:nvSpPr>
          <p:cNvPr id="4111376" name="Rectangle 17"/>
          <p:cNvSpPr>
            <a:spLocks noChangeArrowheads="1"/>
          </p:cNvSpPr>
          <p:nvPr/>
        </p:nvSpPr>
        <p:spPr bwMode="auto">
          <a:xfrm>
            <a:off x="5868988" y="4929188"/>
            <a:ext cx="1727200" cy="314325"/>
          </a:xfrm>
          <a:prstGeom prst="rect">
            <a:avLst/>
          </a:prstGeom>
          <a:solidFill>
            <a:srgbClr val="C0C0C0"/>
          </a:solidFill>
          <a:ln w="9525">
            <a:solidFill>
              <a:schemeClr val="tx1"/>
            </a:solidFill>
            <a:miter lim="800000"/>
            <a:headEnd/>
            <a:tailEnd/>
          </a:ln>
        </p:spPr>
        <p:txBody>
          <a:bodyPr anchor="ctr">
            <a:spAutoFit/>
          </a:bodyPr>
          <a:lstStyle/>
          <a:p>
            <a:pPr algn="ctr"/>
            <a:r>
              <a:rPr kumimoji="0" lang="zh-CN" altLang="en-US" sz="1400">
                <a:latin typeface="Arial" charset="0"/>
              </a:rPr>
              <a:t>优化</a:t>
            </a:r>
            <a:r>
              <a:rPr kumimoji="0" lang="en-US" altLang="zh-CN" sz="1400">
                <a:latin typeface="Arial" charset="0"/>
              </a:rPr>
              <a:t>/</a:t>
            </a:r>
            <a:r>
              <a:rPr kumimoji="0" lang="zh-CN" altLang="en-US" sz="1400">
                <a:latin typeface="Arial" charset="0"/>
              </a:rPr>
              <a:t>制定开发计划</a:t>
            </a:r>
          </a:p>
        </p:txBody>
      </p:sp>
      <p:sp>
        <p:nvSpPr>
          <p:cNvPr id="4111377" name="Line 18"/>
          <p:cNvSpPr>
            <a:spLocks noChangeShapeType="1"/>
          </p:cNvSpPr>
          <p:nvPr/>
        </p:nvSpPr>
        <p:spPr bwMode="auto">
          <a:xfrm>
            <a:off x="827088" y="3284538"/>
            <a:ext cx="288925" cy="0"/>
          </a:xfrm>
          <a:prstGeom prst="line">
            <a:avLst/>
          </a:prstGeom>
          <a:noFill/>
          <a:ln w="9525">
            <a:solidFill>
              <a:schemeClr val="tx1"/>
            </a:solidFill>
            <a:round/>
            <a:headEnd/>
            <a:tailEnd type="triangle" w="med" len="med"/>
          </a:ln>
        </p:spPr>
        <p:txBody>
          <a:bodyPr/>
          <a:lstStyle/>
          <a:p>
            <a:endParaRPr lang="zh-CN" altLang="en-US"/>
          </a:p>
        </p:txBody>
      </p:sp>
      <p:cxnSp>
        <p:nvCxnSpPr>
          <p:cNvPr id="4111378" name="AutoShape 19"/>
          <p:cNvCxnSpPr>
            <a:cxnSpLocks noChangeShapeType="1"/>
            <a:stCxn id="4111367" idx="3"/>
            <a:endCxn id="4111368" idx="1"/>
          </p:cNvCxnSpPr>
          <p:nvPr/>
        </p:nvCxnSpPr>
        <p:spPr bwMode="auto">
          <a:xfrm>
            <a:off x="2124075" y="3241675"/>
            <a:ext cx="215900" cy="7938"/>
          </a:xfrm>
          <a:prstGeom prst="bentConnector3">
            <a:avLst>
              <a:gd name="adj1" fmla="val 49264"/>
            </a:avLst>
          </a:prstGeom>
          <a:noFill/>
          <a:ln w="9525">
            <a:solidFill>
              <a:schemeClr val="tx1"/>
            </a:solidFill>
            <a:miter lim="800000"/>
            <a:headEnd/>
            <a:tailEnd type="triangle" w="med" len="med"/>
          </a:ln>
        </p:spPr>
      </p:cxnSp>
      <p:cxnSp>
        <p:nvCxnSpPr>
          <p:cNvPr id="4111379" name="AutoShape 20"/>
          <p:cNvCxnSpPr>
            <a:cxnSpLocks noChangeShapeType="1"/>
            <a:stCxn id="4111372" idx="3"/>
            <a:endCxn id="4111373" idx="1"/>
          </p:cNvCxnSpPr>
          <p:nvPr/>
        </p:nvCxnSpPr>
        <p:spPr bwMode="auto">
          <a:xfrm>
            <a:off x="5722938" y="3257550"/>
            <a:ext cx="144462" cy="6350"/>
          </a:xfrm>
          <a:prstGeom prst="bentConnector3">
            <a:avLst>
              <a:gd name="adj1" fmla="val 49449"/>
            </a:avLst>
          </a:prstGeom>
          <a:noFill/>
          <a:ln w="9525">
            <a:solidFill>
              <a:schemeClr val="tx1"/>
            </a:solidFill>
            <a:miter lim="800000"/>
            <a:headEnd/>
            <a:tailEnd type="triangle" w="med" len="med"/>
          </a:ln>
        </p:spPr>
      </p:cxnSp>
      <p:cxnSp>
        <p:nvCxnSpPr>
          <p:cNvPr id="4111380" name="AutoShape 21"/>
          <p:cNvCxnSpPr>
            <a:cxnSpLocks noChangeShapeType="1"/>
            <a:stCxn id="4111370" idx="3"/>
            <a:endCxn id="4111371" idx="1"/>
          </p:cNvCxnSpPr>
          <p:nvPr/>
        </p:nvCxnSpPr>
        <p:spPr bwMode="auto">
          <a:xfrm flipV="1">
            <a:off x="3922713" y="3241675"/>
            <a:ext cx="288925" cy="7938"/>
          </a:xfrm>
          <a:prstGeom prst="bentConnector3">
            <a:avLst>
              <a:gd name="adj1" fmla="val 50000"/>
            </a:avLst>
          </a:prstGeom>
          <a:noFill/>
          <a:ln w="9525">
            <a:solidFill>
              <a:schemeClr val="tx1"/>
            </a:solidFill>
            <a:miter lim="800000"/>
            <a:headEnd/>
            <a:tailEnd type="triangle" w="med" len="med"/>
          </a:ln>
        </p:spPr>
      </p:cxnSp>
      <p:cxnSp>
        <p:nvCxnSpPr>
          <p:cNvPr id="4111381" name="AutoShape 22"/>
          <p:cNvCxnSpPr>
            <a:cxnSpLocks noChangeShapeType="1"/>
            <a:stCxn id="4111371" idx="3"/>
            <a:endCxn id="4111372" idx="1"/>
          </p:cNvCxnSpPr>
          <p:nvPr/>
        </p:nvCxnSpPr>
        <p:spPr bwMode="auto">
          <a:xfrm>
            <a:off x="4859338" y="3241675"/>
            <a:ext cx="215900" cy="15875"/>
          </a:xfrm>
          <a:prstGeom prst="bentConnector3">
            <a:avLst>
              <a:gd name="adj1" fmla="val 50000"/>
            </a:avLst>
          </a:prstGeom>
          <a:noFill/>
          <a:ln w="9525">
            <a:solidFill>
              <a:schemeClr val="tx1"/>
            </a:solidFill>
            <a:miter lim="800000"/>
            <a:headEnd/>
            <a:tailEnd type="triangle" w="med" len="med"/>
          </a:ln>
        </p:spPr>
      </p:cxnSp>
      <p:cxnSp>
        <p:nvCxnSpPr>
          <p:cNvPr id="4111382" name="AutoShape 23"/>
          <p:cNvCxnSpPr>
            <a:cxnSpLocks noChangeShapeType="1"/>
            <a:stCxn id="4111368" idx="3"/>
            <a:endCxn id="4111370" idx="1"/>
          </p:cNvCxnSpPr>
          <p:nvPr/>
        </p:nvCxnSpPr>
        <p:spPr bwMode="auto">
          <a:xfrm>
            <a:off x="2987675" y="3249613"/>
            <a:ext cx="287338" cy="0"/>
          </a:xfrm>
          <a:prstGeom prst="straightConnector1">
            <a:avLst/>
          </a:prstGeom>
          <a:noFill/>
          <a:ln w="9525">
            <a:solidFill>
              <a:schemeClr val="tx1"/>
            </a:solidFill>
            <a:round/>
            <a:headEnd/>
            <a:tailEnd type="triangle" w="med" len="med"/>
          </a:ln>
        </p:spPr>
      </p:cxnSp>
      <p:cxnSp>
        <p:nvCxnSpPr>
          <p:cNvPr id="4111383" name="AutoShape 24"/>
          <p:cNvCxnSpPr>
            <a:cxnSpLocks noChangeShapeType="1"/>
            <a:stCxn id="4111373" idx="3"/>
            <a:endCxn id="4111374" idx="1"/>
          </p:cNvCxnSpPr>
          <p:nvPr/>
        </p:nvCxnSpPr>
        <p:spPr bwMode="auto">
          <a:xfrm>
            <a:off x="6515100" y="3263900"/>
            <a:ext cx="217488" cy="9525"/>
          </a:xfrm>
          <a:prstGeom prst="bentConnector3">
            <a:avLst>
              <a:gd name="adj1" fmla="val 49634"/>
            </a:avLst>
          </a:prstGeom>
          <a:noFill/>
          <a:ln w="9525">
            <a:solidFill>
              <a:schemeClr val="tx1"/>
            </a:solidFill>
            <a:miter lim="800000"/>
            <a:headEnd/>
            <a:tailEnd type="triangle" w="med" len="med"/>
          </a:ln>
        </p:spPr>
      </p:cxnSp>
      <p:sp>
        <p:nvSpPr>
          <p:cNvPr id="4111384" name="Rectangle 25"/>
          <p:cNvSpPr>
            <a:spLocks noChangeArrowheads="1"/>
          </p:cNvSpPr>
          <p:nvPr/>
        </p:nvSpPr>
        <p:spPr bwMode="auto">
          <a:xfrm>
            <a:off x="8172450" y="3792538"/>
            <a:ext cx="647700" cy="1165225"/>
          </a:xfrm>
          <a:prstGeom prst="rect">
            <a:avLst/>
          </a:prstGeom>
          <a:solidFill>
            <a:schemeClr val="accent1"/>
          </a:solidFill>
          <a:ln w="9525">
            <a:solidFill>
              <a:schemeClr val="tx1"/>
            </a:solidFill>
            <a:miter lim="800000"/>
            <a:headEnd/>
            <a:tailEnd/>
          </a:ln>
        </p:spPr>
        <p:txBody>
          <a:bodyPr anchor="ctr">
            <a:spAutoFit/>
          </a:bodyPr>
          <a:lstStyle/>
          <a:p>
            <a:pPr algn="ctr"/>
            <a:r>
              <a:rPr kumimoji="0" lang="zh-CN" altLang="en-US" sz="1400">
                <a:latin typeface="Arial" charset="0"/>
              </a:rPr>
              <a:t>产品级的测试设计开始</a:t>
            </a:r>
          </a:p>
        </p:txBody>
      </p:sp>
      <p:sp>
        <p:nvSpPr>
          <p:cNvPr id="4111385" name="Rectangle 26"/>
          <p:cNvSpPr>
            <a:spLocks noChangeArrowheads="1"/>
          </p:cNvSpPr>
          <p:nvPr/>
        </p:nvSpPr>
        <p:spPr bwMode="auto">
          <a:xfrm>
            <a:off x="8172450" y="2473325"/>
            <a:ext cx="647700" cy="739775"/>
          </a:xfrm>
          <a:prstGeom prst="rect">
            <a:avLst/>
          </a:prstGeom>
          <a:solidFill>
            <a:schemeClr val="accent1"/>
          </a:solidFill>
          <a:ln w="9525">
            <a:solidFill>
              <a:schemeClr val="tx1"/>
            </a:solidFill>
            <a:miter lim="800000"/>
            <a:headEnd/>
            <a:tailEnd/>
          </a:ln>
        </p:spPr>
        <p:txBody>
          <a:bodyPr anchor="ctr">
            <a:spAutoFit/>
          </a:bodyPr>
          <a:lstStyle/>
          <a:p>
            <a:pPr algn="ctr"/>
            <a:r>
              <a:rPr kumimoji="0" lang="en-US" altLang="zh-CN" sz="1400">
                <a:latin typeface="Arial" charset="0"/>
              </a:rPr>
              <a:t>Mini</a:t>
            </a:r>
            <a:r>
              <a:rPr kumimoji="0" lang="zh-CN" altLang="en-US" sz="1400">
                <a:latin typeface="Arial" charset="0"/>
              </a:rPr>
              <a:t>项目启动</a:t>
            </a:r>
          </a:p>
        </p:txBody>
      </p:sp>
      <p:sp>
        <p:nvSpPr>
          <p:cNvPr id="4111386" name="Rectangle 27"/>
          <p:cNvSpPr>
            <a:spLocks noChangeArrowheads="1"/>
          </p:cNvSpPr>
          <p:nvPr/>
        </p:nvSpPr>
        <p:spPr bwMode="auto">
          <a:xfrm>
            <a:off x="2195513" y="2708275"/>
            <a:ext cx="1727200" cy="2449513"/>
          </a:xfrm>
          <a:prstGeom prst="rect">
            <a:avLst/>
          </a:prstGeom>
          <a:noFill/>
          <a:ln w="9525">
            <a:solidFill>
              <a:schemeClr val="tx1"/>
            </a:solidFill>
            <a:miter lim="800000"/>
            <a:headEnd/>
            <a:tailEnd/>
          </a:ln>
        </p:spPr>
        <p:txBody>
          <a:bodyPr wrap="none" anchor="ctr"/>
          <a:lstStyle/>
          <a:p>
            <a:pPr algn="ctr"/>
            <a:endParaRPr lang="zh-CN" altLang="en-US"/>
          </a:p>
        </p:txBody>
      </p:sp>
      <p:sp>
        <p:nvSpPr>
          <p:cNvPr id="4111387" name="AutoShape 28"/>
          <p:cNvSpPr>
            <a:spLocks noChangeArrowheads="1"/>
          </p:cNvSpPr>
          <p:nvPr/>
        </p:nvSpPr>
        <p:spPr bwMode="auto">
          <a:xfrm>
            <a:off x="6516688" y="1196975"/>
            <a:ext cx="1439862" cy="647700"/>
          </a:xfrm>
          <a:prstGeom prst="cloudCallout">
            <a:avLst>
              <a:gd name="adj1" fmla="val 36329"/>
              <a:gd name="adj2" fmla="val 102694"/>
            </a:avLst>
          </a:prstGeom>
          <a:solidFill>
            <a:schemeClr val="hlink"/>
          </a:solidFill>
          <a:ln w="9525">
            <a:solidFill>
              <a:schemeClr val="tx1"/>
            </a:solidFill>
            <a:round/>
            <a:headEnd/>
            <a:tailEnd/>
          </a:ln>
        </p:spPr>
        <p:txBody>
          <a:bodyPr/>
          <a:lstStyle/>
          <a:p>
            <a:pPr algn="ctr"/>
            <a:r>
              <a:rPr kumimoji="0" lang="zh-CN" altLang="en-US" sz="1400">
                <a:solidFill>
                  <a:schemeClr val="bg1"/>
                </a:solidFill>
                <a:latin typeface="Arial" charset="0"/>
              </a:rPr>
              <a:t>系统规格基线化</a:t>
            </a:r>
          </a:p>
        </p:txBody>
      </p:sp>
      <p:sp>
        <p:nvSpPr>
          <p:cNvPr id="4111388" name="AutoShape 29"/>
          <p:cNvSpPr>
            <a:spLocks noChangeArrowheads="1"/>
          </p:cNvSpPr>
          <p:nvPr/>
        </p:nvSpPr>
        <p:spPr bwMode="auto">
          <a:xfrm>
            <a:off x="7164388" y="5229225"/>
            <a:ext cx="1223962" cy="1008063"/>
          </a:xfrm>
          <a:prstGeom prst="triangle">
            <a:avLst>
              <a:gd name="adj" fmla="val 50000"/>
            </a:avLst>
          </a:prstGeom>
          <a:solidFill>
            <a:srgbClr val="FFFF00"/>
          </a:solidFill>
          <a:ln w="9525">
            <a:solidFill>
              <a:schemeClr val="tx1"/>
            </a:solidFill>
            <a:miter lim="800000"/>
            <a:headEnd/>
            <a:tailEnd/>
          </a:ln>
        </p:spPr>
        <p:txBody>
          <a:bodyPr wrap="none" anchor="ctr"/>
          <a:lstStyle/>
          <a:p>
            <a:pPr algn="ctr"/>
            <a:r>
              <a:rPr kumimoji="0" lang="zh-CN" altLang="en-US" sz="1400">
                <a:latin typeface="Arial" charset="0"/>
              </a:rPr>
              <a:t>技术评审</a:t>
            </a:r>
            <a:r>
              <a:rPr kumimoji="0" lang="en-US" altLang="zh-CN" sz="1400">
                <a:latin typeface="Arial" charset="0"/>
              </a:rPr>
              <a:t>2</a:t>
            </a:r>
          </a:p>
        </p:txBody>
      </p:sp>
      <p:sp>
        <p:nvSpPr>
          <p:cNvPr id="4111389" name="Line 30"/>
          <p:cNvSpPr>
            <a:spLocks noChangeShapeType="1"/>
          </p:cNvSpPr>
          <p:nvPr/>
        </p:nvSpPr>
        <p:spPr bwMode="auto">
          <a:xfrm>
            <a:off x="7740650" y="2276475"/>
            <a:ext cx="0" cy="2952750"/>
          </a:xfrm>
          <a:prstGeom prst="line">
            <a:avLst/>
          </a:prstGeom>
          <a:noFill/>
          <a:ln w="9525">
            <a:solidFill>
              <a:schemeClr val="tx1"/>
            </a:solidFill>
            <a:round/>
            <a:headEnd/>
            <a:tailEnd/>
          </a:ln>
        </p:spPr>
        <p:txBody>
          <a:bodyPr/>
          <a:lstStyle/>
          <a:p>
            <a:endParaRPr lang="zh-CN" altLang="en-US"/>
          </a:p>
        </p:txBody>
      </p:sp>
      <p:sp>
        <p:nvSpPr>
          <p:cNvPr id="4111390" name="Line 31"/>
          <p:cNvSpPr>
            <a:spLocks noChangeShapeType="1"/>
          </p:cNvSpPr>
          <p:nvPr/>
        </p:nvSpPr>
        <p:spPr bwMode="auto">
          <a:xfrm>
            <a:off x="7380288" y="3068638"/>
            <a:ext cx="358775" cy="0"/>
          </a:xfrm>
          <a:prstGeom prst="line">
            <a:avLst/>
          </a:prstGeom>
          <a:noFill/>
          <a:ln w="9525">
            <a:solidFill>
              <a:schemeClr val="tx1"/>
            </a:solidFill>
            <a:round/>
            <a:headEnd/>
            <a:tailEnd type="triangle" w="med" len="med"/>
          </a:ln>
        </p:spPr>
        <p:txBody>
          <a:bodyPr/>
          <a:lstStyle/>
          <a:p>
            <a:endParaRPr lang="zh-CN" altLang="en-US"/>
          </a:p>
        </p:txBody>
      </p:sp>
      <p:sp>
        <p:nvSpPr>
          <p:cNvPr id="4111391" name="Line 32"/>
          <p:cNvSpPr>
            <a:spLocks noChangeShapeType="1"/>
          </p:cNvSpPr>
          <p:nvPr/>
        </p:nvSpPr>
        <p:spPr bwMode="auto">
          <a:xfrm>
            <a:off x="7754938" y="4430713"/>
            <a:ext cx="358775" cy="0"/>
          </a:xfrm>
          <a:prstGeom prst="line">
            <a:avLst/>
          </a:prstGeom>
          <a:noFill/>
          <a:ln w="9525">
            <a:solidFill>
              <a:schemeClr val="tx1"/>
            </a:solidFill>
            <a:round/>
            <a:headEnd/>
            <a:tailEnd type="triangle" w="med" len="med"/>
          </a:ln>
        </p:spPr>
        <p:txBody>
          <a:bodyPr/>
          <a:lstStyle/>
          <a:p>
            <a:endParaRPr lang="zh-CN" altLang="en-US"/>
          </a:p>
        </p:txBody>
      </p:sp>
      <p:sp>
        <p:nvSpPr>
          <p:cNvPr id="4111392" name="Rectangle 33"/>
          <p:cNvSpPr>
            <a:spLocks noChangeArrowheads="1"/>
          </p:cNvSpPr>
          <p:nvPr/>
        </p:nvSpPr>
        <p:spPr bwMode="auto">
          <a:xfrm>
            <a:off x="5795963" y="2420938"/>
            <a:ext cx="1871662" cy="3024187"/>
          </a:xfrm>
          <a:prstGeom prst="rect">
            <a:avLst/>
          </a:prstGeom>
          <a:noFill/>
          <a:ln w="9525">
            <a:solidFill>
              <a:schemeClr val="tx1"/>
            </a:solidFill>
            <a:miter lim="800000"/>
            <a:headEnd/>
            <a:tailEnd/>
          </a:ln>
        </p:spPr>
        <p:txBody>
          <a:bodyPr wrap="none" anchor="ctr"/>
          <a:lstStyle/>
          <a:p>
            <a:pPr algn="ctr"/>
            <a:endParaRPr lang="zh-CN" altLang="en-US"/>
          </a:p>
        </p:txBody>
      </p:sp>
      <p:sp>
        <p:nvSpPr>
          <p:cNvPr id="4111393" name="Line 34"/>
          <p:cNvSpPr>
            <a:spLocks noChangeShapeType="1"/>
          </p:cNvSpPr>
          <p:nvPr/>
        </p:nvSpPr>
        <p:spPr bwMode="auto">
          <a:xfrm>
            <a:off x="6156325" y="4652963"/>
            <a:ext cx="0" cy="288925"/>
          </a:xfrm>
          <a:prstGeom prst="line">
            <a:avLst/>
          </a:prstGeom>
          <a:noFill/>
          <a:ln w="9525">
            <a:solidFill>
              <a:schemeClr val="tx1"/>
            </a:solidFill>
            <a:round/>
            <a:headEnd/>
            <a:tailEnd type="triangle" w="med" len="med"/>
          </a:ln>
        </p:spPr>
        <p:txBody>
          <a:bodyPr/>
          <a:lstStyle/>
          <a:p>
            <a:endParaRPr lang="zh-CN" altLang="en-US"/>
          </a:p>
        </p:txBody>
      </p:sp>
      <p:sp>
        <p:nvSpPr>
          <p:cNvPr id="4111394" name="Line 35"/>
          <p:cNvSpPr>
            <a:spLocks noChangeShapeType="1"/>
          </p:cNvSpPr>
          <p:nvPr/>
        </p:nvSpPr>
        <p:spPr bwMode="auto">
          <a:xfrm>
            <a:off x="6156325" y="3933825"/>
            <a:ext cx="0" cy="288925"/>
          </a:xfrm>
          <a:prstGeom prst="line">
            <a:avLst/>
          </a:prstGeom>
          <a:noFill/>
          <a:ln w="9525">
            <a:solidFill>
              <a:schemeClr val="tx1"/>
            </a:solidFill>
            <a:round/>
            <a:headEnd/>
            <a:tailEnd type="triangle" w="med" len="med"/>
          </a:ln>
        </p:spPr>
        <p:txBody>
          <a:bodyPr/>
          <a:lstStyle/>
          <a:p>
            <a:endParaRPr lang="zh-CN" altLang="en-US"/>
          </a:p>
        </p:txBody>
      </p:sp>
      <p:sp>
        <p:nvSpPr>
          <p:cNvPr id="4111395" name="Line 36"/>
          <p:cNvSpPr>
            <a:spLocks noChangeShapeType="1"/>
          </p:cNvSpPr>
          <p:nvPr/>
        </p:nvSpPr>
        <p:spPr bwMode="auto">
          <a:xfrm>
            <a:off x="2627313" y="3573463"/>
            <a:ext cx="0" cy="215900"/>
          </a:xfrm>
          <a:prstGeom prst="line">
            <a:avLst/>
          </a:prstGeom>
          <a:noFill/>
          <a:ln w="9525">
            <a:solidFill>
              <a:schemeClr val="tx1"/>
            </a:solidFill>
            <a:round/>
            <a:headEnd/>
            <a:tailEnd type="triangle" w="med" len="med"/>
          </a:ln>
        </p:spPr>
        <p:txBody>
          <a:bodyPr/>
          <a:lstStyle/>
          <a:p>
            <a:endParaRPr lang="zh-CN" altLang="en-US"/>
          </a:p>
        </p:txBody>
      </p:sp>
      <p:sp>
        <p:nvSpPr>
          <p:cNvPr id="4111396" name="Line 37"/>
          <p:cNvSpPr>
            <a:spLocks noChangeShapeType="1"/>
          </p:cNvSpPr>
          <p:nvPr/>
        </p:nvSpPr>
        <p:spPr bwMode="auto">
          <a:xfrm flipV="1">
            <a:off x="3132138" y="3284538"/>
            <a:ext cx="0" cy="576262"/>
          </a:xfrm>
          <a:prstGeom prst="line">
            <a:avLst/>
          </a:prstGeom>
          <a:noFill/>
          <a:ln w="9525">
            <a:solidFill>
              <a:schemeClr val="tx1"/>
            </a:solidFill>
            <a:round/>
            <a:headEnd/>
            <a:tailEnd type="triangle" w="med" len="med"/>
          </a:ln>
        </p:spPr>
        <p:txBody>
          <a:bodyPr/>
          <a:lstStyle/>
          <a:p>
            <a:endParaRPr lang="zh-CN" altLang="en-US"/>
          </a:p>
        </p:txBody>
      </p:sp>
      <p:sp>
        <p:nvSpPr>
          <p:cNvPr id="4111397" name="Text Box 38"/>
          <p:cNvSpPr txBox="1">
            <a:spLocks noChangeArrowheads="1"/>
          </p:cNvSpPr>
          <p:nvPr/>
        </p:nvSpPr>
        <p:spPr bwMode="auto">
          <a:xfrm>
            <a:off x="2124075" y="1412875"/>
            <a:ext cx="4535488" cy="685800"/>
          </a:xfrm>
          <a:prstGeom prst="rect">
            <a:avLst/>
          </a:prstGeom>
          <a:noFill/>
          <a:ln w="9525">
            <a:noFill/>
            <a:miter lim="800000"/>
            <a:headEnd/>
            <a:tailEnd/>
          </a:ln>
        </p:spPr>
        <p:txBody>
          <a:bodyPr>
            <a:spAutoFit/>
          </a:bodyPr>
          <a:lstStyle/>
          <a:p>
            <a:pPr>
              <a:spcBef>
                <a:spcPct val="50000"/>
              </a:spcBef>
            </a:pPr>
            <a:r>
              <a:rPr kumimoji="0" lang="zh-CN" altLang="en-US" sz="1800">
                <a:latin typeface="Arial" charset="0"/>
              </a:rPr>
              <a:t>注：</a:t>
            </a:r>
            <a:r>
              <a:rPr kumimoji="0" lang="en-US" altLang="zh-CN" sz="1400">
                <a:latin typeface="Arial" charset="0"/>
              </a:rPr>
              <a:t>mini</a:t>
            </a:r>
            <a:r>
              <a:rPr kumimoji="0" lang="zh-CN" altLang="en-US" sz="1400">
                <a:latin typeface="Arial" charset="0"/>
              </a:rPr>
              <a:t>项目</a:t>
            </a:r>
            <a:r>
              <a:rPr kumimoji="0" lang="en-US" altLang="zh-CN" sz="1400">
                <a:latin typeface="Arial" charset="0"/>
              </a:rPr>
              <a:t>—</a:t>
            </a:r>
            <a:r>
              <a:rPr kumimoji="0" lang="zh-CN" altLang="en-US" sz="1400">
                <a:latin typeface="Arial" charset="0"/>
              </a:rPr>
              <a:t>软件项目</a:t>
            </a:r>
            <a:r>
              <a:rPr kumimoji="0" lang="en-US" altLang="zh-CN" sz="1400">
                <a:latin typeface="Arial" charset="0"/>
              </a:rPr>
              <a:t>/</a:t>
            </a:r>
            <a:r>
              <a:rPr kumimoji="0" lang="zh-CN" altLang="en-US" sz="1400">
                <a:latin typeface="Arial" charset="0"/>
              </a:rPr>
              <a:t>硬件项目（模块）</a:t>
            </a:r>
          </a:p>
          <a:p>
            <a:pPr>
              <a:spcBef>
                <a:spcPct val="50000"/>
              </a:spcBef>
            </a:pPr>
            <a:r>
              <a:rPr kumimoji="0" lang="zh-CN" altLang="en-US" sz="1400">
                <a:latin typeface="Arial" charset="0"/>
              </a:rPr>
              <a:t>         产品</a:t>
            </a:r>
            <a:r>
              <a:rPr kumimoji="0" lang="en-US" altLang="zh-CN" sz="1400">
                <a:latin typeface="Arial" charset="0"/>
              </a:rPr>
              <a:t>---</a:t>
            </a:r>
            <a:r>
              <a:rPr kumimoji="0" lang="zh-CN" altLang="en-US" sz="1400">
                <a:latin typeface="Arial" charset="0"/>
              </a:rPr>
              <a:t>由多个软件项目</a:t>
            </a:r>
            <a:r>
              <a:rPr kumimoji="0" lang="en-US" altLang="zh-CN" sz="1400">
                <a:latin typeface="Arial" charset="0"/>
              </a:rPr>
              <a:t>/</a:t>
            </a:r>
            <a:r>
              <a:rPr kumimoji="0" lang="zh-CN" altLang="en-US" sz="1400">
                <a:latin typeface="Arial" charset="0"/>
              </a:rPr>
              <a:t>硬件项目组成</a:t>
            </a:r>
          </a:p>
        </p:txBody>
      </p:sp>
      <p:sp>
        <p:nvSpPr>
          <p:cNvPr id="4111398" name="Line 39"/>
          <p:cNvSpPr>
            <a:spLocks noChangeShapeType="1"/>
          </p:cNvSpPr>
          <p:nvPr/>
        </p:nvSpPr>
        <p:spPr bwMode="auto">
          <a:xfrm>
            <a:off x="900113" y="2420938"/>
            <a:ext cx="215900" cy="0"/>
          </a:xfrm>
          <a:prstGeom prst="line">
            <a:avLst/>
          </a:prstGeom>
          <a:noFill/>
          <a:ln w="9525">
            <a:solidFill>
              <a:schemeClr val="tx1"/>
            </a:solidFill>
            <a:round/>
            <a:headEnd/>
            <a:tailEnd type="triangle" w="med" len="med"/>
          </a:ln>
        </p:spPr>
        <p:txBody>
          <a:bodyPr/>
          <a:lstStyle/>
          <a:p>
            <a:endParaRPr lang="zh-CN" altLang="en-US"/>
          </a:p>
        </p:txBody>
      </p:sp>
      <p:sp>
        <p:nvSpPr>
          <p:cNvPr id="4111399" name="Line 40"/>
          <p:cNvSpPr>
            <a:spLocks noChangeShapeType="1"/>
          </p:cNvSpPr>
          <p:nvPr/>
        </p:nvSpPr>
        <p:spPr bwMode="auto">
          <a:xfrm flipH="1">
            <a:off x="539750" y="2420938"/>
            <a:ext cx="144463" cy="0"/>
          </a:xfrm>
          <a:prstGeom prst="line">
            <a:avLst/>
          </a:prstGeom>
          <a:noFill/>
          <a:ln w="9525">
            <a:solidFill>
              <a:schemeClr val="tx1"/>
            </a:solidFill>
            <a:round/>
            <a:headEnd/>
            <a:tailEnd type="triangle" w="med" len="med"/>
          </a:ln>
        </p:spPr>
        <p:txBody>
          <a:bodyPr/>
          <a:lstStyle/>
          <a:p>
            <a:endParaRPr lang="zh-CN" altLang="en-US"/>
          </a:p>
        </p:txBody>
      </p:sp>
      <p:sp>
        <p:nvSpPr>
          <p:cNvPr id="4111400" name="Line 41"/>
          <p:cNvSpPr>
            <a:spLocks noChangeShapeType="1"/>
          </p:cNvSpPr>
          <p:nvPr/>
        </p:nvSpPr>
        <p:spPr bwMode="auto">
          <a:xfrm>
            <a:off x="7812088" y="3068638"/>
            <a:ext cx="358775" cy="0"/>
          </a:xfrm>
          <a:prstGeom prst="line">
            <a:avLst/>
          </a:prstGeom>
          <a:noFill/>
          <a:ln w="9525">
            <a:solidFill>
              <a:schemeClr val="tx1"/>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2385" name="Rectangle 2"/>
          <p:cNvSpPr>
            <a:spLocks noChangeArrowheads="1"/>
          </p:cNvSpPr>
          <p:nvPr/>
        </p:nvSpPr>
        <p:spPr bwMode="auto">
          <a:xfrm>
            <a:off x="611188" y="1700213"/>
            <a:ext cx="649287" cy="1249362"/>
          </a:xfrm>
          <a:prstGeom prst="rect">
            <a:avLst/>
          </a:prstGeom>
          <a:noFill/>
          <a:ln w="9525">
            <a:solidFill>
              <a:schemeClr val="tx1"/>
            </a:solidFill>
            <a:miter lim="800000"/>
            <a:headEnd/>
            <a:tailEnd/>
          </a:ln>
        </p:spPr>
        <p:txBody>
          <a:bodyPr anchor="ctr"/>
          <a:lstStyle/>
          <a:p>
            <a:pPr algn="ctr"/>
            <a:r>
              <a:rPr kumimoji="0" lang="zh-CN" altLang="en-US" sz="1400"/>
              <a:t>开始监控设计规格更改</a:t>
            </a:r>
          </a:p>
        </p:txBody>
      </p:sp>
      <p:sp>
        <p:nvSpPr>
          <p:cNvPr id="4112386" name="Rectangle 3"/>
          <p:cNvSpPr>
            <a:spLocks noChangeArrowheads="1"/>
          </p:cNvSpPr>
          <p:nvPr/>
        </p:nvSpPr>
        <p:spPr bwMode="auto">
          <a:xfrm>
            <a:off x="1736725" y="1314450"/>
            <a:ext cx="1655763" cy="431800"/>
          </a:xfrm>
          <a:prstGeom prst="rect">
            <a:avLst/>
          </a:prstGeom>
          <a:solidFill>
            <a:schemeClr val="accent1"/>
          </a:solidFill>
          <a:ln w="9525">
            <a:solidFill>
              <a:schemeClr val="tx1"/>
            </a:solidFill>
            <a:miter lim="800000"/>
            <a:headEnd/>
            <a:tailEnd/>
          </a:ln>
        </p:spPr>
        <p:txBody>
          <a:bodyPr anchor="ctr"/>
          <a:lstStyle/>
          <a:p>
            <a:pPr algn="ctr"/>
            <a:r>
              <a:rPr kumimoji="0" lang="zh-CN" altLang="en-US" sz="1400"/>
              <a:t>产品概要设计</a:t>
            </a:r>
          </a:p>
        </p:txBody>
      </p:sp>
      <p:sp>
        <p:nvSpPr>
          <p:cNvPr id="4112387" name="Rectangle 4"/>
          <p:cNvSpPr>
            <a:spLocks noChangeArrowheads="1"/>
          </p:cNvSpPr>
          <p:nvPr/>
        </p:nvSpPr>
        <p:spPr bwMode="auto">
          <a:xfrm>
            <a:off x="1736725" y="1817688"/>
            <a:ext cx="1655763" cy="431800"/>
          </a:xfrm>
          <a:prstGeom prst="rect">
            <a:avLst/>
          </a:prstGeom>
          <a:solidFill>
            <a:schemeClr val="accent1"/>
          </a:solidFill>
          <a:ln w="9525">
            <a:solidFill>
              <a:schemeClr val="tx1"/>
            </a:solidFill>
            <a:miter lim="800000"/>
            <a:headEnd/>
            <a:tailEnd/>
          </a:ln>
        </p:spPr>
        <p:txBody>
          <a:bodyPr anchor="ctr"/>
          <a:lstStyle/>
          <a:p>
            <a:pPr algn="ctr"/>
            <a:r>
              <a:rPr kumimoji="0" lang="en-US" altLang="zh-CN" sz="1400"/>
              <a:t>SRS</a:t>
            </a:r>
          </a:p>
        </p:txBody>
      </p:sp>
      <p:sp>
        <p:nvSpPr>
          <p:cNvPr id="4112388" name="Rectangle 5"/>
          <p:cNvSpPr>
            <a:spLocks noChangeArrowheads="1"/>
          </p:cNvSpPr>
          <p:nvPr/>
        </p:nvSpPr>
        <p:spPr bwMode="auto">
          <a:xfrm>
            <a:off x="1736725" y="2322513"/>
            <a:ext cx="1655763" cy="431800"/>
          </a:xfrm>
          <a:prstGeom prst="rect">
            <a:avLst/>
          </a:prstGeom>
          <a:solidFill>
            <a:schemeClr val="accent1"/>
          </a:solidFill>
          <a:ln w="9525">
            <a:solidFill>
              <a:schemeClr val="tx1"/>
            </a:solidFill>
            <a:miter lim="800000"/>
            <a:headEnd/>
            <a:tailEnd/>
          </a:ln>
        </p:spPr>
        <p:txBody>
          <a:bodyPr anchor="ctr"/>
          <a:lstStyle/>
          <a:p>
            <a:pPr algn="ctr"/>
            <a:r>
              <a:rPr kumimoji="0" lang="zh-CN" altLang="en-US" sz="1400"/>
              <a:t>产品数据结构设计</a:t>
            </a:r>
          </a:p>
        </p:txBody>
      </p:sp>
      <p:sp>
        <p:nvSpPr>
          <p:cNvPr id="4112389" name="Rectangle 6"/>
          <p:cNvSpPr>
            <a:spLocks noChangeArrowheads="1"/>
          </p:cNvSpPr>
          <p:nvPr/>
        </p:nvSpPr>
        <p:spPr bwMode="auto">
          <a:xfrm>
            <a:off x="1736725" y="2825750"/>
            <a:ext cx="1655763" cy="431800"/>
          </a:xfrm>
          <a:prstGeom prst="rect">
            <a:avLst/>
          </a:prstGeom>
          <a:solidFill>
            <a:schemeClr val="accent1"/>
          </a:solidFill>
          <a:ln w="9525">
            <a:solidFill>
              <a:schemeClr val="tx1"/>
            </a:solidFill>
            <a:miter lim="800000"/>
            <a:headEnd/>
            <a:tailEnd/>
          </a:ln>
        </p:spPr>
        <p:txBody>
          <a:bodyPr anchor="ctr"/>
          <a:lstStyle/>
          <a:p>
            <a:pPr algn="ctr"/>
            <a:r>
              <a:rPr kumimoji="0" lang="zh-CN" altLang="en-US" sz="1400"/>
              <a:t>测试与验证计划</a:t>
            </a:r>
          </a:p>
        </p:txBody>
      </p:sp>
      <p:sp>
        <p:nvSpPr>
          <p:cNvPr id="4112390" name="Rectangle 7"/>
          <p:cNvSpPr>
            <a:spLocks noChangeArrowheads="1"/>
          </p:cNvSpPr>
          <p:nvPr/>
        </p:nvSpPr>
        <p:spPr bwMode="auto">
          <a:xfrm>
            <a:off x="1736725" y="3330575"/>
            <a:ext cx="1655763" cy="431800"/>
          </a:xfrm>
          <a:prstGeom prst="rect">
            <a:avLst/>
          </a:prstGeom>
          <a:noFill/>
          <a:ln w="9525">
            <a:solidFill>
              <a:schemeClr val="tx1"/>
            </a:solidFill>
            <a:miter lim="800000"/>
            <a:headEnd/>
            <a:tailEnd/>
          </a:ln>
        </p:spPr>
        <p:txBody>
          <a:bodyPr anchor="ctr"/>
          <a:lstStyle/>
          <a:p>
            <a:pPr algn="ctr"/>
            <a:r>
              <a:rPr kumimoji="0" lang="zh-CN" altLang="en-US" sz="1400"/>
              <a:t>信息开发计划</a:t>
            </a:r>
          </a:p>
        </p:txBody>
      </p:sp>
      <p:sp>
        <p:nvSpPr>
          <p:cNvPr id="4112391" name="Rectangle 8"/>
          <p:cNvSpPr>
            <a:spLocks noChangeArrowheads="1"/>
          </p:cNvSpPr>
          <p:nvPr/>
        </p:nvSpPr>
        <p:spPr bwMode="auto">
          <a:xfrm>
            <a:off x="1736725" y="3833813"/>
            <a:ext cx="1655763" cy="431800"/>
          </a:xfrm>
          <a:prstGeom prst="rect">
            <a:avLst/>
          </a:prstGeom>
          <a:noFill/>
          <a:ln w="9525">
            <a:solidFill>
              <a:schemeClr val="tx1"/>
            </a:solidFill>
            <a:miter lim="800000"/>
            <a:headEnd/>
            <a:tailEnd/>
          </a:ln>
        </p:spPr>
        <p:txBody>
          <a:bodyPr anchor="ctr"/>
          <a:lstStyle/>
          <a:p>
            <a:pPr algn="ctr"/>
            <a:r>
              <a:rPr kumimoji="0" lang="zh-CN" altLang="en-US" sz="1400"/>
              <a:t>翻译计划</a:t>
            </a:r>
          </a:p>
        </p:txBody>
      </p:sp>
      <p:sp>
        <p:nvSpPr>
          <p:cNvPr id="4112392" name="Rectangle 9"/>
          <p:cNvSpPr>
            <a:spLocks noChangeArrowheads="1"/>
          </p:cNvSpPr>
          <p:nvPr/>
        </p:nvSpPr>
        <p:spPr bwMode="auto">
          <a:xfrm>
            <a:off x="1736725" y="4338638"/>
            <a:ext cx="1655763" cy="431800"/>
          </a:xfrm>
          <a:prstGeom prst="rect">
            <a:avLst/>
          </a:prstGeom>
          <a:noFill/>
          <a:ln w="9525">
            <a:solidFill>
              <a:schemeClr val="tx1"/>
            </a:solidFill>
            <a:miter lim="800000"/>
            <a:headEnd/>
            <a:tailEnd/>
          </a:ln>
        </p:spPr>
        <p:txBody>
          <a:bodyPr anchor="ctr"/>
          <a:lstStyle/>
          <a:p>
            <a:pPr algn="ctr"/>
            <a:r>
              <a:rPr kumimoji="0" lang="zh-CN" altLang="en-US" sz="1400"/>
              <a:t>订单履行计划</a:t>
            </a:r>
          </a:p>
        </p:txBody>
      </p:sp>
      <p:sp>
        <p:nvSpPr>
          <p:cNvPr id="4112393" name="Rectangle 10"/>
          <p:cNvSpPr>
            <a:spLocks noChangeArrowheads="1"/>
          </p:cNvSpPr>
          <p:nvPr/>
        </p:nvSpPr>
        <p:spPr bwMode="auto">
          <a:xfrm>
            <a:off x="1736725" y="4843463"/>
            <a:ext cx="1655763" cy="431800"/>
          </a:xfrm>
          <a:prstGeom prst="rect">
            <a:avLst/>
          </a:prstGeom>
          <a:noFill/>
          <a:ln w="9525">
            <a:solidFill>
              <a:schemeClr val="tx1"/>
            </a:solidFill>
            <a:miter lim="800000"/>
            <a:headEnd/>
            <a:tailEnd/>
          </a:ln>
        </p:spPr>
        <p:txBody>
          <a:bodyPr anchor="ctr"/>
          <a:lstStyle/>
          <a:p>
            <a:pPr algn="ctr"/>
            <a:r>
              <a:rPr kumimoji="0" lang="zh-CN" altLang="en-US" sz="1400"/>
              <a:t>物料需求计划</a:t>
            </a:r>
          </a:p>
        </p:txBody>
      </p:sp>
      <p:sp>
        <p:nvSpPr>
          <p:cNvPr id="4112394" name="Rectangle 11"/>
          <p:cNvSpPr>
            <a:spLocks noChangeArrowheads="1"/>
          </p:cNvSpPr>
          <p:nvPr/>
        </p:nvSpPr>
        <p:spPr bwMode="auto">
          <a:xfrm>
            <a:off x="1520825" y="1243013"/>
            <a:ext cx="2087563" cy="4248150"/>
          </a:xfrm>
          <a:prstGeom prst="rect">
            <a:avLst/>
          </a:prstGeom>
          <a:noFill/>
          <a:ln w="9525">
            <a:solidFill>
              <a:schemeClr val="tx1"/>
            </a:solidFill>
            <a:miter lim="800000"/>
            <a:headEnd/>
            <a:tailEnd/>
          </a:ln>
        </p:spPr>
        <p:txBody>
          <a:bodyPr wrap="none" anchor="ctr"/>
          <a:lstStyle/>
          <a:p>
            <a:pPr algn="ctr"/>
            <a:endParaRPr lang="zh-CN" altLang="en-US"/>
          </a:p>
        </p:txBody>
      </p:sp>
      <p:sp>
        <p:nvSpPr>
          <p:cNvPr id="4112395" name="Text Box 12"/>
          <p:cNvSpPr txBox="1">
            <a:spLocks noChangeArrowheads="1"/>
          </p:cNvSpPr>
          <p:nvPr/>
        </p:nvSpPr>
        <p:spPr bwMode="auto">
          <a:xfrm>
            <a:off x="1860550" y="5059363"/>
            <a:ext cx="793750" cy="457200"/>
          </a:xfrm>
          <a:prstGeom prst="rect">
            <a:avLst/>
          </a:prstGeom>
          <a:noFill/>
          <a:ln w="9525">
            <a:noFill/>
            <a:miter lim="800000"/>
            <a:headEnd/>
            <a:tailEnd/>
          </a:ln>
        </p:spPr>
        <p:txBody>
          <a:bodyPr wrap="none">
            <a:spAutoFit/>
          </a:bodyPr>
          <a:lstStyle/>
          <a:p>
            <a:r>
              <a:rPr kumimoji="0" lang="en-US" altLang="zh-CN" sz="2400">
                <a:latin typeface="Arial" charset="0"/>
              </a:rPr>
              <a:t>……</a:t>
            </a:r>
            <a:endParaRPr kumimoji="0" lang="en-US" altLang="zh-CN" sz="2400"/>
          </a:p>
        </p:txBody>
      </p:sp>
      <p:sp>
        <p:nvSpPr>
          <p:cNvPr id="4112396" name="Text Box 13"/>
          <p:cNvSpPr txBox="1">
            <a:spLocks noChangeArrowheads="1"/>
          </p:cNvSpPr>
          <p:nvPr/>
        </p:nvSpPr>
        <p:spPr bwMode="auto">
          <a:xfrm>
            <a:off x="1619250" y="5702300"/>
            <a:ext cx="2495550" cy="1155700"/>
          </a:xfrm>
          <a:prstGeom prst="rect">
            <a:avLst/>
          </a:prstGeom>
          <a:solidFill>
            <a:schemeClr val="bg1"/>
          </a:solidFill>
          <a:ln w="9525">
            <a:noFill/>
            <a:miter lim="800000"/>
            <a:headEnd/>
            <a:tailEnd/>
          </a:ln>
        </p:spPr>
        <p:txBody>
          <a:bodyPr wrap="none">
            <a:spAutoFit/>
          </a:bodyPr>
          <a:lstStyle/>
          <a:p>
            <a:r>
              <a:rPr kumimoji="0" lang="zh-CN" altLang="en-US" sz="1400"/>
              <a:t>产品概要设计：</a:t>
            </a:r>
          </a:p>
          <a:p>
            <a:r>
              <a:rPr kumimoji="0" lang="zh-CN" altLang="en-US" sz="1400"/>
              <a:t>软件（子系统）概要设计；</a:t>
            </a:r>
          </a:p>
          <a:p>
            <a:r>
              <a:rPr kumimoji="0" lang="zh-CN" altLang="en-US" sz="1400"/>
              <a:t>硬件（子系统）总体方案；</a:t>
            </a:r>
          </a:p>
          <a:p>
            <a:r>
              <a:rPr kumimoji="0" lang="zh-CN" altLang="en-US" sz="1400"/>
              <a:t>单板总体设计方案；</a:t>
            </a:r>
          </a:p>
          <a:p>
            <a:r>
              <a:rPr kumimoji="0" lang="zh-CN" altLang="en-US" sz="1400"/>
              <a:t>结构（子系统）造型总体方案</a:t>
            </a:r>
          </a:p>
        </p:txBody>
      </p:sp>
      <p:sp>
        <p:nvSpPr>
          <p:cNvPr id="4112397" name="Text Box 14"/>
          <p:cNvSpPr txBox="1">
            <a:spLocks noChangeArrowheads="1"/>
          </p:cNvSpPr>
          <p:nvPr/>
        </p:nvSpPr>
        <p:spPr bwMode="auto">
          <a:xfrm>
            <a:off x="519113" y="144463"/>
            <a:ext cx="3165475" cy="64135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计划阶段（</a:t>
            </a:r>
            <a:r>
              <a:rPr lang="en-US" altLang="zh-CN" sz="2400" b="1">
                <a:latin typeface="Arial" charset="0"/>
                <a:ea typeface="黑体" pitchFamily="2" charset="-122"/>
              </a:rPr>
              <a:t>2</a:t>
            </a:r>
            <a:r>
              <a:rPr lang="zh-CN" altLang="en-US" sz="2400" b="1">
                <a:latin typeface="Arial" charset="0"/>
                <a:ea typeface="黑体" pitchFamily="2" charset="-122"/>
              </a:rPr>
              <a:t>）</a:t>
            </a:r>
          </a:p>
        </p:txBody>
      </p:sp>
      <p:sp>
        <p:nvSpPr>
          <p:cNvPr id="4112398" name="Line 15"/>
          <p:cNvSpPr>
            <a:spLocks noChangeShapeType="1"/>
          </p:cNvSpPr>
          <p:nvPr/>
        </p:nvSpPr>
        <p:spPr bwMode="auto">
          <a:xfrm>
            <a:off x="34925" y="2322513"/>
            <a:ext cx="504825" cy="0"/>
          </a:xfrm>
          <a:prstGeom prst="line">
            <a:avLst/>
          </a:prstGeom>
          <a:noFill/>
          <a:ln w="9525">
            <a:solidFill>
              <a:schemeClr val="tx1"/>
            </a:solidFill>
            <a:round/>
            <a:headEnd/>
            <a:tailEnd type="triangle" w="med" len="med"/>
          </a:ln>
        </p:spPr>
        <p:txBody>
          <a:bodyPr/>
          <a:lstStyle/>
          <a:p>
            <a:endParaRPr lang="zh-CN" altLang="en-US"/>
          </a:p>
        </p:txBody>
      </p:sp>
      <p:sp>
        <p:nvSpPr>
          <p:cNvPr id="4112399" name="Line 16"/>
          <p:cNvSpPr>
            <a:spLocks noChangeShapeType="1"/>
          </p:cNvSpPr>
          <p:nvPr/>
        </p:nvSpPr>
        <p:spPr bwMode="auto">
          <a:xfrm>
            <a:off x="1258888" y="2322513"/>
            <a:ext cx="288925" cy="0"/>
          </a:xfrm>
          <a:prstGeom prst="line">
            <a:avLst/>
          </a:prstGeom>
          <a:noFill/>
          <a:ln w="9525">
            <a:solidFill>
              <a:schemeClr val="tx1"/>
            </a:solidFill>
            <a:round/>
            <a:headEnd/>
            <a:tailEnd type="triangle" w="med" len="med"/>
          </a:ln>
        </p:spPr>
        <p:txBody>
          <a:bodyPr/>
          <a:lstStyle/>
          <a:p>
            <a:endParaRPr lang="zh-CN" altLang="en-US"/>
          </a:p>
        </p:txBody>
      </p:sp>
      <p:sp>
        <p:nvSpPr>
          <p:cNvPr id="4112400" name="Rectangle 17"/>
          <p:cNvSpPr>
            <a:spLocks noChangeArrowheads="1"/>
          </p:cNvSpPr>
          <p:nvPr/>
        </p:nvSpPr>
        <p:spPr bwMode="auto">
          <a:xfrm>
            <a:off x="4213225" y="1890713"/>
            <a:ext cx="1223963" cy="431800"/>
          </a:xfrm>
          <a:prstGeom prst="rect">
            <a:avLst/>
          </a:prstGeom>
          <a:solidFill>
            <a:schemeClr val="accent1"/>
          </a:solidFill>
          <a:ln w="9525">
            <a:solidFill>
              <a:schemeClr val="tx1"/>
            </a:solidFill>
            <a:miter lim="800000"/>
            <a:headEnd/>
            <a:tailEnd/>
          </a:ln>
        </p:spPr>
        <p:txBody>
          <a:bodyPr anchor="ctr"/>
          <a:lstStyle/>
          <a:p>
            <a:pPr algn="ctr"/>
            <a:r>
              <a:rPr kumimoji="0" lang="en-US" altLang="zh-CN" sz="1400"/>
              <a:t>SRS</a:t>
            </a:r>
            <a:r>
              <a:rPr kumimoji="0" lang="zh-CN" altLang="en-US" sz="1400"/>
              <a:t>基线化</a:t>
            </a:r>
          </a:p>
        </p:txBody>
      </p:sp>
      <p:sp>
        <p:nvSpPr>
          <p:cNvPr id="4112401" name="Rectangle 18"/>
          <p:cNvSpPr>
            <a:spLocks noChangeArrowheads="1"/>
          </p:cNvSpPr>
          <p:nvPr/>
        </p:nvSpPr>
        <p:spPr bwMode="auto">
          <a:xfrm>
            <a:off x="4213225" y="2466975"/>
            <a:ext cx="1223963" cy="431800"/>
          </a:xfrm>
          <a:prstGeom prst="rect">
            <a:avLst/>
          </a:prstGeom>
          <a:noFill/>
          <a:ln w="9525">
            <a:solidFill>
              <a:schemeClr val="tx1"/>
            </a:solidFill>
            <a:miter lim="800000"/>
            <a:headEnd/>
            <a:tailEnd/>
          </a:ln>
        </p:spPr>
        <p:txBody>
          <a:bodyPr anchor="ctr"/>
          <a:lstStyle/>
          <a:p>
            <a:pPr algn="ctr"/>
            <a:r>
              <a:rPr kumimoji="0" lang="zh-CN" altLang="en-US" sz="1400"/>
              <a:t>更新市场计划</a:t>
            </a:r>
          </a:p>
        </p:txBody>
      </p:sp>
      <p:sp>
        <p:nvSpPr>
          <p:cNvPr id="4112402" name="Rectangle 19"/>
          <p:cNvSpPr>
            <a:spLocks noChangeArrowheads="1"/>
          </p:cNvSpPr>
          <p:nvPr/>
        </p:nvSpPr>
        <p:spPr bwMode="auto">
          <a:xfrm>
            <a:off x="4213225" y="3043238"/>
            <a:ext cx="1223963" cy="431800"/>
          </a:xfrm>
          <a:prstGeom prst="rect">
            <a:avLst/>
          </a:prstGeom>
          <a:noFill/>
          <a:ln w="9525">
            <a:solidFill>
              <a:schemeClr val="tx1"/>
            </a:solidFill>
            <a:miter lim="800000"/>
            <a:headEnd/>
            <a:tailEnd/>
          </a:ln>
        </p:spPr>
        <p:txBody>
          <a:bodyPr anchor="ctr"/>
          <a:lstStyle/>
          <a:p>
            <a:pPr algn="ctr"/>
            <a:r>
              <a:rPr kumimoji="0" lang="zh-CN" altLang="en-US" sz="1400"/>
              <a:t>参与做提前采购决定</a:t>
            </a:r>
          </a:p>
        </p:txBody>
      </p:sp>
      <p:sp>
        <p:nvSpPr>
          <p:cNvPr id="4112403" name="Rectangle 20"/>
          <p:cNvSpPr>
            <a:spLocks noChangeArrowheads="1"/>
          </p:cNvSpPr>
          <p:nvPr/>
        </p:nvSpPr>
        <p:spPr bwMode="auto">
          <a:xfrm>
            <a:off x="4141788" y="1819275"/>
            <a:ext cx="1366837" cy="1871663"/>
          </a:xfrm>
          <a:prstGeom prst="rect">
            <a:avLst/>
          </a:prstGeom>
          <a:noFill/>
          <a:ln w="9525">
            <a:solidFill>
              <a:schemeClr val="tx1"/>
            </a:solidFill>
            <a:miter lim="800000"/>
            <a:headEnd/>
            <a:tailEnd/>
          </a:ln>
        </p:spPr>
        <p:txBody>
          <a:bodyPr wrap="none" anchor="ctr"/>
          <a:lstStyle/>
          <a:p>
            <a:pPr algn="ctr"/>
            <a:endParaRPr lang="zh-CN" altLang="en-US"/>
          </a:p>
        </p:txBody>
      </p:sp>
      <p:sp>
        <p:nvSpPr>
          <p:cNvPr id="4112404" name="Line 21"/>
          <p:cNvSpPr>
            <a:spLocks noChangeShapeType="1"/>
          </p:cNvSpPr>
          <p:nvPr/>
        </p:nvSpPr>
        <p:spPr bwMode="auto">
          <a:xfrm>
            <a:off x="3708400" y="2106613"/>
            <a:ext cx="360363" cy="0"/>
          </a:xfrm>
          <a:prstGeom prst="line">
            <a:avLst/>
          </a:prstGeom>
          <a:noFill/>
          <a:ln w="9525">
            <a:solidFill>
              <a:schemeClr val="tx1"/>
            </a:solidFill>
            <a:round/>
            <a:headEnd/>
            <a:tailEnd type="triangle" w="med" len="med"/>
          </a:ln>
        </p:spPr>
        <p:txBody>
          <a:bodyPr/>
          <a:lstStyle/>
          <a:p>
            <a:endParaRPr lang="zh-CN" altLang="en-US"/>
          </a:p>
        </p:txBody>
      </p:sp>
      <p:sp>
        <p:nvSpPr>
          <p:cNvPr id="4112405" name="Line 22"/>
          <p:cNvSpPr>
            <a:spLocks noChangeShapeType="1"/>
          </p:cNvSpPr>
          <p:nvPr/>
        </p:nvSpPr>
        <p:spPr bwMode="auto">
          <a:xfrm flipV="1">
            <a:off x="3852863" y="2127250"/>
            <a:ext cx="0" cy="2376488"/>
          </a:xfrm>
          <a:prstGeom prst="line">
            <a:avLst/>
          </a:prstGeom>
          <a:noFill/>
          <a:ln w="9525">
            <a:solidFill>
              <a:schemeClr val="tx1"/>
            </a:solidFill>
            <a:round/>
            <a:headEnd/>
            <a:tailEnd type="triangle" w="med" len="med"/>
          </a:ln>
        </p:spPr>
        <p:txBody>
          <a:bodyPr/>
          <a:lstStyle/>
          <a:p>
            <a:endParaRPr lang="zh-CN" altLang="en-US"/>
          </a:p>
        </p:txBody>
      </p:sp>
      <p:sp>
        <p:nvSpPr>
          <p:cNvPr id="4112406" name="AutoShape 23"/>
          <p:cNvSpPr>
            <a:spLocks noChangeArrowheads="1"/>
          </p:cNvSpPr>
          <p:nvPr/>
        </p:nvSpPr>
        <p:spPr bwMode="auto">
          <a:xfrm>
            <a:off x="3381375" y="4483100"/>
            <a:ext cx="936625" cy="936625"/>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zh-CN" altLang="en-US" sz="1400" b="1"/>
              <a:t>技术评审</a:t>
            </a:r>
            <a:r>
              <a:rPr kumimoji="0" lang="en-US" altLang="zh-CN" sz="1400" b="1"/>
              <a:t>3</a:t>
            </a:r>
          </a:p>
        </p:txBody>
      </p:sp>
      <p:sp>
        <p:nvSpPr>
          <p:cNvPr id="4112407" name="AutoShape 24"/>
          <p:cNvSpPr>
            <a:spLocks noChangeArrowheads="1"/>
          </p:cNvSpPr>
          <p:nvPr/>
        </p:nvSpPr>
        <p:spPr bwMode="auto">
          <a:xfrm>
            <a:off x="3348038" y="954088"/>
            <a:ext cx="1441450" cy="865187"/>
          </a:xfrm>
          <a:prstGeom prst="cloudCallout">
            <a:avLst>
              <a:gd name="adj1" fmla="val -11014"/>
              <a:gd name="adj2" fmla="val 84495"/>
            </a:avLst>
          </a:prstGeom>
          <a:solidFill>
            <a:schemeClr val="accent1"/>
          </a:solidFill>
          <a:ln w="9525">
            <a:solidFill>
              <a:schemeClr val="tx1"/>
            </a:solidFill>
            <a:round/>
            <a:headEnd/>
            <a:tailEnd/>
          </a:ln>
        </p:spPr>
        <p:txBody>
          <a:bodyPr/>
          <a:lstStyle/>
          <a:p>
            <a:pPr algn="ctr"/>
            <a:r>
              <a:rPr kumimoji="0" lang="zh-CN" altLang="en-US" sz="1400" b="1">
                <a:solidFill>
                  <a:schemeClr val="bg1"/>
                </a:solidFill>
              </a:rPr>
              <a:t>概要设计基线化</a:t>
            </a:r>
          </a:p>
        </p:txBody>
      </p:sp>
      <p:sp>
        <p:nvSpPr>
          <p:cNvPr id="4112408" name="Rectangle 25"/>
          <p:cNvSpPr>
            <a:spLocks noChangeArrowheads="1"/>
          </p:cNvSpPr>
          <p:nvPr/>
        </p:nvSpPr>
        <p:spPr bwMode="auto">
          <a:xfrm>
            <a:off x="5795963" y="1890713"/>
            <a:ext cx="504825" cy="1512887"/>
          </a:xfrm>
          <a:prstGeom prst="rect">
            <a:avLst/>
          </a:prstGeom>
          <a:solidFill>
            <a:schemeClr val="accent1"/>
          </a:solidFill>
          <a:ln w="9525">
            <a:solidFill>
              <a:schemeClr val="tx1"/>
            </a:solidFill>
            <a:miter lim="800000"/>
            <a:headEnd/>
            <a:tailEnd/>
          </a:ln>
        </p:spPr>
        <p:txBody>
          <a:bodyPr lIns="54000" rIns="54000" anchor="ctr"/>
          <a:lstStyle/>
          <a:p>
            <a:pPr algn="ctr"/>
            <a:r>
              <a:rPr kumimoji="0" lang="zh-CN" altLang="en-US" sz="1400"/>
              <a:t>制定</a:t>
            </a:r>
            <a:r>
              <a:rPr kumimoji="0" lang="en-US" altLang="zh-CN" sz="1400"/>
              <a:t>/</a:t>
            </a:r>
            <a:r>
              <a:rPr kumimoji="0" lang="zh-CN" altLang="en-US" sz="1400"/>
              <a:t>优化各业务计划</a:t>
            </a:r>
          </a:p>
        </p:txBody>
      </p:sp>
      <p:sp>
        <p:nvSpPr>
          <p:cNvPr id="4112409" name="Rectangle 26"/>
          <p:cNvSpPr>
            <a:spLocks noChangeArrowheads="1"/>
          </p:cNvSpPr>
          <p:nvPr/>
        </p:nvSpPr>
        <p:spPr bwMode="auto">
          <a:xfrm>
            <a:off x="5795963" y="3475038"/>
            <a:ext cx="504825" cy="1295400"/>
          </a:xfrm>
          <a:prstGeom prst="rect">
            <a:avLst/>
          </a:prstGeom>
          <a:noFill/>
          <a:ln w="9525">
            <a:solidFill>
              <a:schemeClr val="tx1"/>
            </a:solidFill>
            <a:miter lim="800000"/>
            <a:headEnd/>
            <a:tailEnd/>
          </a:ln>
        </p:spPr>
        <p:txBody>
          <a:bodyPr lIns="54000" rIns="54000" anchor="ctr"/>
          <a:lstStyle/>
          <a:p>
            <a:pPr algn="ctr"/>
            <a:r>
              <a:rPr kumimoji="0" lang="zh-CN" altLang="en-US" sz="1400"/>
              <a:t>关键和备选供应商谈判</a:t>
            </a:r>
          </a:p>
        </p:txBody>
      </p:sp>
      <p:sp>
        <p:nvSpPr>
          <p:cNvPr id="4112410" name="Rectangle 27"/>
          <p:cNvSpPr>
            <a:spLocks noChangeArrowheads="1"/>
          </p:cNvSpPr>
          <p:nvPr/>
        </p:nvSpPr>
        <p:spPr bwMode="auto">
          <a:xfrm>
            <a:off x="5724525" y="1819275"/>
            <a:ext cx="1296988" cy="3095625"/>
          </a:xfrm>
          <a:prstGeom prst="rect">
            <a:avLst/>
          </a:prstGeom>
          <a:noFill/>
          <a:ln w="9525">
            <a:solidFill>
              <a:schemeClr val="tx1"/>
            </a:solidFill>
            <a:miter lim="800000"/>
            <a:headEnd/>
            <a:tailEnd/>
          </a:ln>
        </p:spPr>
        <p:txBody>
          <a:bodyPr wrap="none" anchor="ctr"/>
          <a:lstStyle/>
          <a:p>
            <a:pPr algn="ctr"/>
            <a:endParaRPr lang="zh-CN" altLang="en-US"/>
          </a:p>
        </p:txBody>
      </p:sp>
      <p:sp>
        <p:nvSpPr>
          <p:cNvPr id="4112411" name="Rectangle 28"/>
          <p:cNvSpPr>
            <a:spLocks noChangeArrowheads="1"/>
          </p:cNvSpPr>
          <p:nvPr/>
        </p:nvSpPr>
        <p:spPr bwMode="auto">
          <a:xfrm>
            <a:off x="6445250" y="2754313"/>
            <a:ext cx="504825" cy="1295400"/>
          </a:xfrm>
          <a:prstGeom prst="rect">
            <a:avLst/>
          </a:prstGeom>
          <a:solidFill>
            <a:srgbClr val="00FF99"/>
          </a:solidFill>
          <a:ln w="9525">
            <a:solidFill>
              <a:schemeClr val="tx1"/>
            </a:solidFill>
            <a:miter lim="800000"/>
            <a:headEnd/>
            <a:tailEnd/>
          </a:ln>
        </p:spPr>
        <p:txBody>
          <a:bodyPr lIns="54000" rIns="54000" anchor="ctr"/>
          <a:lstStyle/>
          <a:p>
            <a:pPr algn="ctr"/>
            <a:r>
              <a:rPr kumimoji="0" lang="zh-CN" altLang="en-US" sz="1400"/>
              <a:t>拟制合同书</a:t>
            </a:r>
          </a:p>
        </p:txBody>
      </p:sp>
      <p:sp>
        <p:nvSpPr>
          <p:cNvPr id="4112412" name="Line 29"/>
          <p:cNvSpPr>
            <a:spLocks noChangeShapeType="1"/>
          </p:cNvSpPr>
          <p:nvPr/>
        </p:nvSpPr>
        <p:spPr bwMode="auto">
          <a:xfrm>
            <a:off x="5437188" y="2106613"/>
            <a:ext cx="360362" cy="0"/>
          </a:xfrm>
          <a:prstGeom prst="line">
            <a:avLst/>
          </a:prstGeom>
          <a:noFill/>
          <a:ln w="9525">
            <a:solidFill>
              <a:schemeClr val="tx1"/>
            </a:solidFill>
            <a:round/>
            <a:headEnd/>
            <a:tailEnd type="triangle" w="med" len="med"/>
          </a:ln>
        </p:spPr>
        <p:txBody>
          <a:bodyPr/>
          <a:lstStyle/>
          <a:p>
            <a:endParaRPr lang="zh-CN" altLang="en-US"/>
          </a:p>
        </p:txBody>
      </p:sp>
      <p:sp>
        <p:nvSpPr>
          <p:cNvPr id="4112413" name="Line 30"/>
          <p:cNvSpPr>
            <a:spLocks noChangeShapeType="1"/>
          </p:cNvSpPr>
          <p:nvPr/>
        </p:nvSpPr>
        <p:spPr bwMode="auto">
          <a:xfrm>
            <a:off x="6300788" y="3186113"/>
            <a:ext cx="144462" cy="0"/>
          </a:xfrm>
          <a:prstGeom prst="line">
            <a:avLst/>
          </a:prstGeom>
          <a:noFill/>
          <a:ln w="9525">
            <a:solidFill>
              <a:schemeClr val="tx1"/>
            </a:solidFill>
            <a:round/>
            <a:headEnd/>
            <a:tailEnd type="triangle" w="med" len="med"/>
          </a:ln>
        </p:spPr>
        <p:txBody>
          <a:bodyPr/>
          <a:lstStyle/>
          <a:p>
            <a:endParaRPr lang="zh-CN" altLang="en-US"/>
          </a:p>
        </p:txBody>
      </p:sp>
      <p:sp>
        <p:nvSpPr>
          <p:cNvPr id="4112414" name="Line 31"/>
          <p:cNvSpPr>
            <a:spLocks noChangeShapeType="1"/>
          </p:cNvSpPr>
          <p:nvPr/>
        </p:nvSpPr>
        <p:spPr bwMode="auto">
          <a:xfrm flipV="1">
            <a:off x="7237413" y="2178050"/>
            <a:ext cx="0" cy="2376488"/>
          </a:xfrm>
          <a:prstGeom prst="line">
            <a:avLst/>
          </a:prstGeom>
          <a:noFill/>
          <a:ln w="9525">
            <a:solidFill>
              <a:schemeClr val="tx1"/>
            </a:solidFill>
            <a:round/>
            <a:headEnd/>
            <a:tailEnd/>
          </a:ln>
        </p:spPr>
        <p:txBody>
          <a:bodyPr/>
          <a:lstStyle/>
          <a:p>
            <a:endParaRPr lang="zh-CN" altLang="en-US"/>
          </a:p>
        </p:txBody>
      </p:sp>
      <p:sp>
        <p:nvSpPr>
          <p:cNvPr id="4112415" name="AutoShape 32"/>
          <p:cNvSpPr>
            <a:spLocks noChangeArrowheads="1"/>
          </p:cNvSpPr>
          <p:nvPr/>
        </p:nvSpPr>
        <p:spPr bwMode="auto">
          <a:xfrm>
            <a:off x="6659563" y="4483100"/>
            <a:ext cx="1127125" cy="936625"/>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en-US" altLang="zh-CN" sz="1200" b="1"/>
              <a:t>PDCP</a:t>
            </a:r>
          </a:p>
          <a:p>
            <a:pPr algn="ctr"/>
            <a:r>
              <a:rPr kumimoji="0" lang="zh-CN" altLang="en-US" sz="1200" b="1"/>
              <a:t>评审</a:t>
            </a:r>
          </a:p>
        </p:txBody>
      </p:sp>
      <p:sp>
        <p:nvSpPr>
          <p:cNvPr id="4112416" name="Rectangle 33"/>
          <p:cNvSpPr>
            <a:spLocks noChangeArrowheads="1"/>
          </p:cNvSpPr>
          <p:nvPr/>
        </p:nvSpPr>
        <p:spPr bwMode="auto">
          <a:xfrm>
            <a:off x="7453313" y="2754313"/>
            <a:ext cx="504825" cy="1295400"/>
          </a:xfrm>
          <a:prstGeom prst="rect">
            <a:avLst/>
          </a:prstGeom>
          <a:solidFill>
            <a:srgbClr val="00FF99"/>
          </a:solidFill>
          <a:ln w="9525">
            <a:solidFill>
              <a:schemeClr val="tx1"/>
            </a:solidFill>
            <a:miter lim="800000"/>
            <a:headEnd/>
            <a:tailEnd/>
          </a:ln>
        </p:spPr>
        <p:txBody>
          <a:bodyPr lIns="54000" rIns="54000" anchor="ctr"/>
          <a:lstStyle/>
          <a:p>
            <a:pPr algn="ctr"/>
            <a:r>
              <a:rPr kumimoji="0" lang="zh-CN" altLang="en-US" sz="1400"/>
              <a:t>更新项目数据库和经验总结</a:t>
            </a:r>
          </a:p>
        </p:txBody>
      </p:sp>
      <p:sp>
        <p:nvSpPr>
          <p:cNvPr id="4112417" name="Line 34"/>
          <p:cNvSpPr>
            <a:spLocks noChangeShapeType="1"/>
          </p:cNvSpPr>
          <p:nvPr/>
        </p:nvSpPr>
        <p:spPr bwMode="auto">
          <a:xfrm>
            <a:off x="6948488" y="3402013"/>
            <a:ext cx="287337" cy="0"/>
          </a:xfrm>
          <a:prstGeom prst="line">
            <a:avLst/>
          </a:prstGeom>
          <a:noFill/>
          <a:ln w="9525">
            <a:solidFill>
              <a:schemeClr val="tx1"/>
            </a:solidFill>
            <a:round/>
            <a:headEnd/>
            <a:tailEnd type="triangle" w="med" len="med"/>
          </a:ln>
        </p:spPr>
        <p:txBody>
          <a:bodyPr/>
          <a:lstStyle/>
          <a:p>
            <a:endParaRPr lang="zh-CN" altLang="en-US"/>
          </a:p>
        </p:txBody>
      </p:sp>
      <p:sp>
        <p:nvSpPr>
          <p:cNvPr id="4112418" name="Line 35"/>
          <p:cNvSpPr>
            <a:spLocks noChangeShapeType="1"/>
          </p:cNvSpPr>
          <p:nvPr/>
        </p:nvSpPr>
        <p:spPr bwMode="auto">
          <a:xfrm>
            <a:off x="7235825" y="3043238"/>
            <a:ext cx="215900" cy="0"/>
          </a:xfrm>
          <a:prstGeom prst="line">
            <a:avLst/>
          </a:prstGeom>
          <a:noFill/>
          <a:ln w="9525">
            <a:solidFill>
              <a:schemeClr val="tx1"/>
            </a:solidFill>
            <a:round/>
            <a:headEnd/>
            <a:tailEnd type="triangle" w="med" len="med"/>
          </a:ln>
        </p:spPr>
        <p:txBody>
          <a:bodyPr/>
          <a:lstStyle/>
          <a:p>
            <a:endParaRPr lang="zh-CN" altLang="en-US"/>
          </a:p>
        </p:txBody>
      </p:sp>
      <p:sp>
        <p:nvSpPr>
          <p:cNvPr id="4112419" name="Line 36"/>
          <p:cNvSpPr>
            <a:spLocks noChangeShapeType="1"/>
          </p:cNvSpPr>
          <p:nvPr/>
        </p:nvSpPr>
        <p:spPr bwMode="auto">
          <a:xfrm>
            <a:off x="8316913" y="836613"/>
            <a:ext cx="0" cy="4824412"/>
          </a:xfrm>
          <a:prstGeom prst="line">
            <a:avLst/>
          </a:prstGeom>
          <a:noFill/>
          <a:ln w="38100">
            <a:solidFill>
              <a:schemeClr val="tx1"/>
            </a:solidFill>
            <a:prstDash val="dashDot"/>
            <a:round/>
            <a:headEnd/>
            <a:tailEnd/>
          </a:ln>
        </p:spPr>
        <p:txBody>
          <a:bodyPr/>
          <a:lstStyle/>
          <a:p>
            <a:endParaRPr lang="zh-CN" altLang="en-US"/>
          </a:p>
        </p:txBody>
      </p:sp>
      <p:sp>
        <p:nvSpPr>
          <p:cNvPr id="4112420" name="Rectangle 37"/>
          <p:cNvSpPr>
            <a:spLocks noChangeArrowheads="1"/>
          </p:cNvSpPr>
          <p:nvPr/>
        </p:nvSpPr>
        <p:spPr bwMode="auto">
          <a:xfrm>
            <a:off x="7561263" y="882650"/>
            <a:ext cx="611187" cy="576263"/>
          </a:xfrm>
          <a:prstGeom prst="rect">
            <a:avLst/>
          </a:prstGeom>
          <a:solidFill>
            <a:schemeClr val="accent2"/>
          </a:solidFill>
          <a:ln w="9525">
            <a:noFill/>
            <a:miter lim="800000"/>
            <a:headEnd/>
            <a:tailEnd/>
          </a:ln>
        </p:spPr>
        <p:txBody>
          <a:bodyPr lIns="54000" rIns="54000" anchor="ctr"/>
          <a:lstStyle/>
          <a:p>
            <a:pPr algn="ctr"/>
            <a:r>
              <a:rPr kumimoji="0" lang="zh-CN" altLang="en-US" sz="1600" b="1">
                <a:solidFill>
                  <a:schemeClr val="bg1"/>
                </a:solidFill>
              </a:rPr>
              <a:t>计划阶段</a:t>
            </a:r>
          </a:p>
        </p:txBody>
      </p:sp>
      <p:sp>
        <p:nvSpPr>
          <p:cNvPr id="4112421" name="Rectangle 38"/>
          <p:cNvSpPr>
            <a:spLocks noChangeArrowheads="1"/>
          </p:cNvSpPr>
          <p:nvPr/>
        </p:nvSpPr>
        <p:spPr bwMode="auto">
          <a:xfrm>
            <a:off x="8459788" y="882650"/>
            <a:ext cx="611187" cy="576263"/>
          </a:xfrm>
          <a:prstGeom prst="rect">
            <a:avLst/>
          </a:prstGeom>
          <a:solidFill>
            <a:schemeClr val="accent2"/>
          </a:solidFill>
          <a:ln w="9525">
            <a:noFill/>
            <a:miter lim="800000"/>
            <a:headEnd/>
            <a:tailEnd/>
          </a:ln>
        </p:spPr>
        <p:txBody>
          <a:bodyPr lIns="54000" rIns="54000" anchor="ctr"/>
          <a:lstStyle/>
          <a:p>
            <a:pPr algn="ctr"/>
            <a:r>
              <a:rPr kumimoji="0" lang="zh-CN" altLang="en-US" sz="1600" b="1">
                <a:solidFill>
                  <a:schemeClr val="bg1"/>
                </a:solidFill>
              </a:rPr>
              <a:t>开发阶段</a:t>
            </a:r>
          </a:p>
        </p:txBody>
      </p:sp>
      <p:sp>
        <p:nvSpPr>
          <p:cNvPr id="4112422" name="Line 39"/>
          <p:cNvSpPr>
            <a:spLocks noChangeShapeType="1"/>
          </p:cNvSpPr>
          <p:nvPr/>
        </p:nvSpPr>
        <p:spPr bwMode="auto">
          <a:xfrm>
            <a:off x="7956550" y="3043238"/>
            <a:ext cx="215900" cy="0"/>
          </a:xfrm>
          <a:prstGeom prst="line">
            <a:avLst/>
          </a:prstGeom>
          <a:noFill/>
          <a:ln w="9525">
            <a:solidFill>
              <a:schemeClr val="tx1"/>
            </a:solidFill>
            <a:round/>
            <a:headEnd/>
            <a:tailEnd type="triangle" w="med" len="med"/>
          </a:ln>
        </p:spPr>
        <p:txBody>
          <a:bodyPr/>
          <a:lstStyle/>
          <a:p>
            <a:endParaRPr lang="zh-CN" altLang="en-US"/>
          </a:p>
        </p:txBody>
      </p:sp>
      <p:sp>
        <p:nvSpPr>
          <p:cNvPr id="4112423" name="Oval 40"/>
          <p:cNvSpPr>
            <a:spLocks noChangeArrowheads="1"/>
          </p:cNvSpPr>
          <p:nvPr/>
        </p:nvSpPr>
        <p:spPr bwMode="auto">
          <a:xfrm>
            <a:off x="8172450" y="1387475"/>
            <a:ext cx="288925" cy="288925"/>
          </a:xfrm>
          <a:prstGeom prst="ellipse">
            <a:avLst/>
          </a:prstGeom>
          <a:solidFill>
            <a:srgbClr val="FF3300"/>
          </a:solidFill>
          <a:ln w="9525">
            <a:noFill/>
            <a:round/>
            <a:headEnd/>
            <a:tailEnd/>
          </a:ln>
        </p:spPr>
        <p:txBody>
          <a:bodyPr wrap="none" anchor="ctr"/>
          <a:lstStyle/>
          <a:p>
            <a:pPr algn="ctr"/>
            <a:endParaRPr lang="zh-CN" altLang="en-US"/>
          </a:p>
        </p:txBody>
      </p:sp>
      <p:sp>
        <p:nvSpPr>
          <p:cNvPr id="4112424" name="Line 41"/>
          <p:cNvSpPr>
            <a:spLocks noChangeShapeType="1"/>
          </p:cNvSpPr>
          <p:nvPr/>
        </p:nvSpPr>
        <p:spPr bwMode="auto">
          <a:xfrm>
            <a:off x="8459788" y="1530350"/>
            <a:ext cx="360362" cy="0"/>
          </a:xfrm>
          <a:prstGeom prst="line">
            <a:avLst/>
          </a:prstGeom>
          <a:noFill/>
          <a:ln w="28575">
            <a:solidFill>
              <a:schemeClr val="tx1"/>
            </a:solidFill>
            <a:round/>
            <a:headEnd/>
            <a:tailEnd type="triangle" w="med" len="med"/>
          </a:ln>
        </p:spPr>
        <p:txBody>
          <a:bodyPr/>
          <a:lstStyle/>
          <a:p>
            <a:endParaRPr lang="zh-CN" altLang="en-US"/>
          </a:p>
        </p:txBody>
      </p:sp>
      <p:sp>
        <p:nvSpPr>
          <p:cNvPr id="4112425" name="Line 42"/>
          <p:cNvSpPr>
            <a:spLocks noChangeShapeType="1"/>
          </p:cNvSpPr>
          <p:nvPr/>
        </p:nvSpPr>
        <p:spPr bwMode="auto">
          <a:xfrm>
            <a:off x="7812088" y="1530350"/>
            <a:ext cx="360362" cy="0"/>
          </a:xfrm>
          <a:prstGeom prst="line">
            <a:avLst/>
          </a:prstGeom>
          <a:noFill/>
          <a:ln w="28575">
            <a:solidFill>
              <a:schemeClr val="tx1"/>
            </a:solidFill>
            <a:round/>
            <a:headEnd type="triangle" w="med" len="med"/>
            <a:tailEnd/>
          </a:ln>
        </p:spPr>
        <p:txBody>
          <a:bodyPr/>
          <a:lstStyle/>
          <a:p>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3409"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200" smtClean="0"/>
              <a:t>计划阶段重点关注</a:t>
            </a:r>
            <a:r>
              <a:rPr lang="en-US" altLang="zh-CN" sz="2200" smtClean="0"/>
              <a:t>1——</a:t>
            </a:r>
            <a:r>
              <a:rPr lang="zh-CN" altLang="en-US" sz="2200" smtClean="0"/>
              <a:t>需求分解分配与</a:t>
            </a:r>
            <a:r>
              <a:rPr lang="en-US" altLang="zh-CN" sz="2200" smtClean="0"/>
              <a:t>CBB</a:t>
            </a:r>
            <a:r>
              <a:rPr lang="zh-CN" altLang="en-US" sz="2200" smtClean="0"/>
              <a:t>及标准计划的关系</a:t>
            </a:r>
          </a:p>
        </p:txBody>
      </p:sp>
      <p:sp>
        <p:nvSpPr>
          <p:cNvPr id="4074499"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447675" indent="-447675"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需求分解分配确定是选用成熟模块，还是开发新模块；</a:t>
            </a:r>
          </a:p>
          <a:p>
            <a:pPr marL="447675" indent="-447675"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对选用成熟</a:t>
            </a:r>
            <a:r>
              <a:rPr lang="en-US" altLang="zh-CN" sz="2600" smtClean="0">
                <a:solidFill>
                  <a:srgbClr val="000099"/>
                </a:solidFill>
                <a:latin typeface="黑体" pitchFamily="2" charset="-122"/>
                <a:ea typeface="黑体" pitchFamily="2" charset="-122"/>
              </a:rPr>
              <a:t>CBB</a:t>
            </a:r>
            <a:r>
              <a:rPr lang="zh-CN" altLang="en-US" sz="2600" smtClean="0">
                <a:solidFill>
                  <a:srgbClr val="000099"/>
                </a:solidFill>
                <a:latin typeface="黑体" pitchFamily="2" charset="-122"/>
                <a:ea typeface="黑体" pitchFamily="2" charset="-122"/>
              </a:rPr>
              <a:t>，直接采用相应的产品标准；</a:t>
            </a:r>
          </a:p>
          <a:p>
            <a:pPr marL="447675" indent="-447675"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对需开发的新模块，在开发过程中要同步制定是否能共享的产品标准（即：新模块开发与验证的流程与产品标准）。</a:t>
            </a:r>
            <a:endParaRPr lang="zh-CN" altLang="en-US" sz="2400" smtClean="0">
              <a:solidFill>
                <a:srgbClr val="000099"/>
              </a:solidFill>
              <a:latin typeface="黑体" pitchFamily="2" charset="-122"/>
              <a:ea typeface="黑体" pitchFamily="2" charset="-122"/>
            </a:endParaRPr>
          </a:p>
          <a:p>
            <a:pPr marL="447675" indent="-447675" eaLnBrk="1" hangingPunct="1">
              <a:lnSpc>
                <a:spcPct val="110000"/>
              </a:lnSpc>
            </a:pPr>
            <a:endParaRPr lang="en-US" altLang="zh-CN" sz="20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4499">
                                            <p:txEl>
                                              <p:pRg st="0" end="0"/>
                                            </p:txEl>
                                          </p:spTgt>
                                        </p:tgtEl>
                                        <p:attrNameLst>
                                          <p:attrName>style.visibility</p:attrName>
                                        </p:attrNameLst>
                                      </p:cBhvr>
                                      <p:to>
                                        <p:strVal val="visible"/>
                                      </p:to>
                                    </p:set>
                                    <p:anim calcmode="lin" valueType="num">
                                      <p:cBhvr additive="base">
                                        <p:cTn id="7" dur="500" fill="hold"/>
                                        <p:tgtEl>
                                          <p:spTgt spid="4074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4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4499">
                                            <p:txEl>
                                              <p:pRg st="1" end="1"/>
                                            </p:txEl>
                                          </p:spTgt>
                                        </p:tgtEl>
                                        <p:attrNameLst>
                                          <p:attrName>style.visibility</p:attrName>
                                        </p:attrNameLst>
                                      </p:cBhvr>
                                      <p:to>
                                        <p:strVal val="visible"/>
                                      </p:to>
                                    </p:set>
                                    <p:anim calcmode="lin" valueType="num">
                                      <p:cBhvr additive="base">
                                        <p:cTn id="13" dur="500" fill="hold"/>
                                        <p:tgtEl>
                                          <p:spTgt spid="40744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44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4499">
                                            <p:txEl>
                                              <p:pRg st="2" end="2"/>
                                            </p:txEl>
                                          </p:spTgt>
                                        </p:tgtEl>
                                        <p:attrNameLst>
                                          <p:attrName>style.visibility</p:attrName>
                                        </p:attrNameLst>
                                      </p:cBhvr>
                                      <p:to>
                                        <p:strVal val="visible"/>
                                      </p:to>
                                    </p:set>
                                    <p:anim calcmode="lin" valueType="num">
                                      <p:cBhvr additive="base">
                                        <p:cTn id="19" dur="500" fill="hold"/>
                                        <p:tgtEl>
                                          <p:spTgt spid="40744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44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433"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600" smtClean="0"/>
              <a:t>计划阶段重点关注</a:t>
            </a:r>
            <a:r>
              <a:rPr lang="en-US" altLang="zh-CN" sz="2600" smtClean="0"/>
              <a:t>2——</a:t>
            </a:r>
            <a:r>
              <a:rPr lang="zh-CN" altLang="en-US" smtClean="0"/>
              <a:t>需求分解分配与三级计划的接口</a:t>
            </a:r>
          </a:p>
        </p:txBody>
      </p:sp>
      <p:sp>
        <p:nvSpPr>
          <p:cNvPr id="4075523"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进行需求分解分配，确定哪些模块要改动，改动的模块制定二级计划；</a:t>
            </a:r>
          </a:p>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根据二级计划制定三级计划，并修订一级计划；</a:t>
            </a:r>
          </a:p>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确定二、三级计划的资源配置和关键路径、关键资源；</a:t>
            </a:r>
          </a:p>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在计划阶段决策评审完成后，确定哪些模块要做提前验证计划；</a:t>
            </a:r>
          </a:p>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哪些三级计划要先做定型再做渐增测试和验证。</a:t>
            </a:r>
          </a:p>
          <a:p>
            <a:pPr marL="609600" indent="-609600" eaLnBrk="1" hangingPunct="1">
              <a:lnSpc>
                <a:spcPct val="110000"/>
              </a:lnSpc>
              <a:buFontTx/>
              <a:buAutoNum type="arabicPeriod"/>
            </a:pPr>
            <a:endParaRPr lang="zh-CN" altLang="en-US" sz="2400" smtClean="0">
              <a:solidFill>
                <a:srgbClr val="000099"/>
              </a:solidFill>
              <a:latin typeface="黑体" pitchFamily="2" charset="-122"/>
              <a:ea typeface="黑体" pitchFamily="2" charset="-122"/>
            </a:endParaRPr>
          </a:p>
          <a:p>
            <a:pPr marL="609600" indent="-609600" eaLnBrk="1" hangingPunct="1">
              <a:lnSpc>
                <a:spcPct val="110000"/>
              </a:lnSpc>
            </a:pPr>
            <a:endParaRPr lang="en-US" altLang="zh-CN" sz="20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5523">
                                            <p:txEl>
                                              <p:pRg st="0" end="0"/>
                                            </p:txEl>
                                          </p:spTgt>
                                        </p:tgtEl>
                                        <p:attrNameLst>
                                          <p:attrName>style.visibility</p:attrName>
                                        </p:attrNameLst>
                                      </p:cBhvr>
                                      <p:to>
                                        <p:strVal val="visible"/>
                                      </p:to>
                                    </p:set>
                                    <p:anim calcmode="lin" valueType="num">
                                      <p:cBhvr additive="base">
                                        <p:cTn id="7" dur="500" fill="hold"/>
                                        <p:tgtEl>
                                          <p:spTgt spid="4075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5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5523">
                                            <p:txEl>
                                              <p:pRg st="1" end="1"/>
                                            </p:txEl>
                                          </p:spTgt>
                                        </p:tgtEl>
                                        <p:attrNameLst>
                                          <p:attrName>style.visibility</p:attrName>
                                        </p:attrNameLst>
                                      </p:cBhvr>
                                      <p:to>
                                        <p:strVal val="visible"/>
                                      </p:to>
                                    </p:set>
                                    <p:anim calcmode="lin" valueType="num">
                                      <p:cBhvr additive="base">
                                        <p:cTn id="13" dur="500" fill="hold"/>
                                        <p:tgtEl>
                                          <p:spTgt spid="4075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5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5523">
                                            <p:txEl>
                                              <p:pRg st="2" end="2"/>
                                            </p:txEl>
                                          </p:spTgt>
                                        </p:tgtEl>
                                        <p:attrNameLst>
                                          <p:attrName>style.visibility</p:attrName>
                                        </p:attrNameLst>
                                      </p:cBhvr>
                                      <p:to>
                                        <p:strVal val="visible"/>
                                      </p:to>
                                    </p:set>
                                    <p:anim calcmode="lin" valueType="num">
                                      <p:cBhvr additive="base">
                                        <p:cTn id="19" dur="500" fill="hold"/>
                                        <p:tgtEl>
                                          <p:spTgt spid="40755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55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75523">
                                            <p:txEl>
                                              <p:pRg st="3" end="3"/>
                                            </p:txEl>
                                          </p:spTgt>
                                        </p:tgtEl>
                                        <p:attrNameLst>
                                          <p:attrName>style.visibility</p:attrName>
                                        </p:attrNameLst>
                                      </p:cBhvr>
                                      <p:to>
                                        <p:strVal val="visible"/>
                                      </p:to>
                                    </p:set>
                                    <p:anim calcmode="lin" valueType="num">
                                      <p:cBhvr additive="base">
                                        <p:cTn id="25" dur="500" fill="hold"/>
                                        <p:tgtEl>
                                          <p:spTgt spid="40755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755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75523">
                                            <p:txEl>
                                              <p:pRg st="4" end="4"/>
                                            </p:txEl>
                                          </p:spTgt>
                                        </p:tgtEl>
                                        <p:attrNameLst>
                                          <p:attrName>style.visibility</p:attrName>
                                        </p:attrNameLst>
                                      </p:cBhvr>
                                      <p:to>
                                        <p:strVal val="visible"/>
                                      </p:to>
                                    </p:set>
                                    <p:anim calcmode="lin" valueType="num">
                                      <p:cBhvr additive="base">
                                        <p:cTn id="31" dur="500" fill="hold"/>
                                        <p:tgtEl>
                                          <p:spTgt spid="40755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755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457" name="Rectangle 2"/>
          <p:cNvSpPr>
            <a:spLocks noGrp="1" noChangeArrowheads="1"/>
          </p:cNvSpPr>
          <p:nvPr>
            <p:ph type="title"/>
          </p:nvPr>
        </p:nvSpPr>
        <p:spPr>
          <a:xfrm>
            <a:off x="468313" y="6350"/>
            <a:ext cx="7559675" cy="685800"/>
          </a:xfrm>
        </p:spPr>
        <p:txBody>
          <a:bodyPr/>
          <a:lstStyle/>
          <a:p>
            <a:pPr marL="2959100" indent="-2959100" eaLnBrk="1" hangingPunct="1"/>
            <a:r>
              <a:rPr lang="zh-CN" altLang="en-US" sz="2200" smtClean="0"/>
              <a:t>计划阶段重点关注</a:t>
            </a:r>
            <a:r>
              <a:rPr lang="en-US" altLang="zh-CN" sz="2200" smtClean="0"/>
              <a:t>3——</a:t>
            </a:r>
            <a:r>
              <a:rPr lang="zh-CN" altLang="en-US" sz="2200" smtClean="0"/>
              <a:t>计划阶段再次验证市场，寻找并开发新的</a:t>
            </a:r>
            <a:r>
              <a:rPr lang="en-US" altLang="zh-CN" sz="2200" smtClean="0"/>
              <a:t>CBB</a:t>
            </a:r>
          </a:p>
        </p:txBody>
      </p:sp>
      <p:sp>
        <p:nvSpPr>
          <p:cNvPr id="4076547" name="Rectangle 3"/>
          <p:cNvSpPr>
            <a:spLocks noGrp="1" noChangeArrowheads="1"/>
          </p:cNvSpPr>
          <p:nvPr>
            <p:ph type="body" idx="1"/>
          </p:nvPr>
        </p:nvSpPr>
        <p:spPr bwMode="auto">
          <a:xfrm>
            <a:off x="539750" y="1208088"/>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40000"/>
              </a:lnSpc>
              <a:buFontTx/>
              <a:buAutoNum type="arabicPeriod"/>
            </a:pPr>
            <a:r>
              <a:rPr lang="zh-CN" altLang="en-US" sz="2200" smtClean="0">
                <a:solidFill>
                  <a:srgbClr val="000099"/>
                </a:solidFill>
                <a:latin typeface="黑体" pitchFamily="2" charset="-122"/>
                <a:ea typeface="黑体" pitchFamily="2" charset="-122"/>
              </a:rPr>
              <a:t>再次分析外部市场和内部市场需求，包括客户需求、整机单机需求、模块内部需求等各层次需求，寻找各层次新的</a:t>
            </a:r>
            <a:r>
              <a:rPr lang="en-US" altLang="zh-CN" sz="2200" smtClean="0">
                <a:solidFill>
                  <a:srgbClr val="000099"/>
                </a:solidFill>
                <a:latin typeface="黑体" pitchFamily="2" charset="-122"/>
                <a:ea typeface="黑体" pitchFamily="2" charset="-122"/>
              </a:rPr>
              <a:t>CBB</a:t>
            </a:r>
            <a:r>
              <a:rPr lang="zh-CN" altLang="en-US" sz="2200" smtClean="0">
                <a:solidFill>
                  <a:srgbClr val="000099"/>
                </a:solidFill>
                <a:latin typeface="黑体" pitchFamily="2" charset="-122"/>
                <a:ea typeface="黑体" pitchFamily="2" charset="-122"/>
              </a:rPr>
              <a:t>，分层次进行市场验证</a:t>
            </a:r>
          </a:p>
          <a:p>
            <a:pPr marL="609600" indent="-609600" eaLnBrk="1" hangingPunct="1">
              <a:lnSpc>
                <a:spcPct val="140000"/>
              </a:lnSpc>
              <a:buFontTx/>
              <a:buAutoNum type="arabicPeriod"/>
            </a:pPr>
            <a:r>
              <a:rPr lang="zh-CN" altLang="en-US" sz="2200" smtClean="0">
                <a:solidFill>
                  <a:srgbClr val="000099"/>
                </a:solidFill>
                <a:latin typeface="黑体" pitchFamily="2" charset="-122"/>
                <a:ea typeface="黑体" pitchFamily="2" charset="-122"/>
              </a:rPr>
              <a:t>在新模块标准计划形成过程中，对能够成为新的</a:t>
            </a:r>
            <a:r>
              <a:rPr lang="en-US" altLang="zh-CN" sz="2200" smtClean="0">
                <a:solidFill>
                  <a:srgbClr val="000099"/>
                </a:solidFill>
                <a:latin typeface="黑体" pitchFamily="2" charset="-122"/>
                <a:ea typeface="黑体" pitchFamily="2" charset="-122"/>
              </a:rPr>
              <a:t>CBB</a:t>
            </a:r>
            <a:r>
              <a:rPr lang="zh-CN" altLang="en-US" sz="2200" smtClean="0">
                <a:solidFill>
                  <a:srgbClr val="000099"/>
                </a:solidFill>
                <a:latin typeface="黑体" pitchFamily="2" charset="-122"/>
                <a:ea typeface="黑体" pitchFamily="2" charset="-122"/>
              </a:rPr>
              <a:t>模块，要考虑共享方面的开发要求</a:t>
            </a:r>
          </a:p>
          <a:p>
            <a:pPr marL="609600" indent="-609600" eaLnBrk="1" hangingPunct="1">
              <a:lnSpc>
                <a:spcPct val="140000"/>
              </a:lnSpc>
              <a:buFontTx/>
              <a:buAutoNum type="arabicPeriod"/>
            </a:pPr>
            <a:endParaRPr lang="zh-CN" altLang="en-US" sz="2200" smtClean="0">
              <a:solidFill>
                <a:srgbClr val="000099"/>
              </a:solidFill>
              <a:latin typeface="黑体" pitchFamily="2" charset="-122"/>
              <a:ea typeface="黑体" pitchFamily="2" charset="-122"/>
            </a:endParaRPr>
          </a:p>
          <a:p>
            <a:pPr marL="609600" indent="-609600" eaLnBrk="1" hangingPunct="1">
              <a:lnSpc>
                <a:spcPct val="140000"/>
              </a:lnSpc>
              <a:buFontTx/>
              <a:buAutoNum type="arabicPeriod"/>
            </a:pPr>
            <a:endParaRPr lang="zh-CN" altLang="en-US" sz="2000" smtClean="0">
              <a:solidFill>
                <a:srgbClr val="000099"/>
              </a:solidFill>
              <a:latin typeface="黑体" pitchFamily="2" charset="-122"/>
              <a:ea typeface="黑体" pitchFamily="2" charset="-122"/>
            </a:endParaRPr>
          </a:p>
          <a:p>
            <a:pPr marL="609600" indent="-609600" eaLnBrk="1" hangingPunct="1">
              <a:lnSpc>
                <a:spcPct val="140000"/>
              </a:lnSpc>
            </a:pPr>
            <a:endParaRPr lang="en-US" altLang="zh-CN" sz="18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6547">
                                            <p:txEl>
                                              <p:pRg st="0" end="0"/>
                                            </p:txEl>
                                          </p:spTgt>
                                        </p:tgtEl>
                                        <p:attrNameLst>
                                          <p:attrName>style.visibility</p:attrName>
                                        </p:attrNameLst>
                                      </p:cBhvr>
                                      <p:to>
                                        <p:strVal val="visible"/>
                                      </p:to>
                                    </p:set>
                                    <p:anim calcmode="lin" valueType="num">
                                      <p:cBhvr additive="base">
                                        <p:cTn id="7" dur="500" fill="hold"/>
                                        <p:tgtEl>
                                          <p:spTgt spid="4076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6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6547">
                                            <p:txEl>
                                              <p:pRg st="1" end="1"/>
                                            </p:txEl>
                                          </p:spTgt>
                                        </p:tgtEl>
                                        <p:attrNameLst>
                                          <p:attrName>style.visibility</p:attrName>
                                        </p:attrNameLst>
                                      </p:cBhvr>
                                      <p:to>
                                        <p:strVal val="visible"/>
                                      </p:to>
                                    </p:set>
                                    <p:anim calcmode="lin" valueType="num">
                                      <p:cBhvr additive="base">
                                        <p:cTn id="13" dur="500" fill="hold"/>
                                        <p:tgtEl>
                                          <p:spTgt spid="40765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65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81"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600" smtClean="0"/>
              <a:t>计划阶段重点关注</a:t>
            </a:r>
            <a:r>
              <a:rPr lang="en-US" altLang="zh-CN" sz="2600" smtClean="0"/>
              <a:t>4——</a:t>
            </a:r>
            <a:r>
              <a:rPr lang="zh-CN" altLang="en-US" smtClean="0"/>
              <a:t>提前采购决策</a:t>
            </a:r>
          </a:p>
        </p:txBody>
      </p:sp>
      <p:sp>
        <p:nvSpPr>
          <p:cNvPr id="4077571"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如果是成熟模块，长周期采购物资及长周期外协，做出提前采购决策和实施；</a:t>
            </a:r>
          </a:p>
          <a:p>
            <a:pPr marL="609600" indent="-609600" eaLnBrk="1" hangingPunct="1">
              <a:lnSpc>
                <a:spcPct val="110000"/>
              </a:lnSpc>
              <a:buFontTx/>
              <a:buAutoNum type="arabicPeriod"/>
            </a:pPr>
            <a:r>
              <a:rPr lang="zh-CN" altLang="en-US" sz="2600" smtClean="0">
                <a:solidFill>
                  <a:srgbClr val="000099"/>
                </a:solidFill>
                <a:latin typeface="黑体" pitchFamily="2" charset="-122"/>
                <a:ea typeface="黑体" pitchFamily="2" charset="-122"/>
              </a:rPr>
              <a:t>非成熟模块，要先做技术定型；再做采购决定，否则风险较大。</a:t>
            </a:r>
          </a:p>
          <a:p>
            <a:pPr marL="609600" indent="-609600" eaLnBrk="1" hangingPunct="1">
              <a:lnSpc>
                <a:spcPct val="110000"/>
              </a:lnSpc>
              <a:buFontTx/>
              <a:buAutoNum type="arabicPeriod"/>
            </a:pPr>
            <a:endParaRPr lang="zh-CN" altLang="en-US" sz="2600" smtClean="0">
              <a:solidFill>
                <a:srgbClr val="000099"/>
              </a:solidFill>
              <a:latin typeface="黑体" pitchFamily="2" charset="-122"/>
              <a:ea typeface="黑体" pitchFamily="2" charset="-122"/>
            </a:endParaRPr>
          </a:p>
          <a:p>
            <a:pPr marL="609600" indent="-609600" eaLnBrk="1" hangingPunct="1">
              <a:lnSpc>
                <a:spcPct val="110000"/>
              </a:lnSpc>
              <a:buFontTx/>
              <a:buAutoNum type="arabicPeriod"/>
            </a:pPr>
            <a:endParaRPr lang="zh-CN" altLang="en-US" sz="2400" smtClean="0">
              <a:solidFill>
                <a:srgbClr val="000099"/>
              </a:solidFill>
              <a:latin typeface="黑体" pitchFamily="2" charset="-122"/>
              <a:ea typeface="黑体" pitchFamily="2" charset="-122"/>
            </a:endParaRPr>
          </a:p>
          <a:p>
            <a:pPr marL="609600" indent="-609600" eaLnBrk="1" hangingPunct="1">
              <a:lnSpc>
                <a:spcPct val="110000"/>
              </a:lnSpc>
            </a:pPr>
            <a:endParaRPr lang="en-US" altLang="zh-CN" sz="20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7571">
                                            <p:txEl>
                                              <p:pRg st="0" end="0"/>
                                            </p:txEl>
                                          </p:spTgt>
                                        </p:tgtEl>
                                        <p:attrNameLst>
                                          <p:attrName>style.visibility</p:attrName>
                                        </p:attrNameLst>
                                      </p:cBhvr>
                                      <p:to>
                                        <p:strVal val="visible"/>
                                      </p:to>
                                    </p:set>
                                    <p:anim calcmode="lin" valueType="num">
                                      <p:cBhvr additive="base">
                                        <p:cTn id="7" dur="500" fill="hold"/>
                                        <p:tgtEl>
                                          <p:spTgt spid="4077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7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7571">
                                            <p:txEl>
                                              <p:pRg st="1" end="1"/>
                                            </p:txEl>
                                          </p:spTgt>
                                        </p:tgtEl>
                                        <p:attrNameLst>
                                          <p:attrName>style.visibility</p:attrName>
                                        </p:attrNameLst>
                                      </p:cBhvr>
                                      <p:to>
                                        <p:strVal val="visible"/>
                                      </p:to>
                                    </p:set>
                                    <p:anim calcmode="lin" valueType="num">
                                      <p:cBhvr additive="base">
                                        <p:cTn id="13" dur="500" fill="hold"/>
                                        <p:tgtEl>
                                          <p:spTgt spid="4077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75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7505"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600" smtClean="0"/>
              <a:t>计划阶段其他重点关注要素</a:t>
            </a:r>
            <a:endParaRPr lang="zh-CN" altLang="en-US" smtClean="0"/>
          </a:p>
        </p:txBody>
      </p:sp>
      <p:sp>
        <p:nvSpPr>
          <p:cNvPr id="4078595"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447675" indent="-447675" eaLnBrk="1" hangingPunct="1">
              <a:lnSpc>
                <a:spcPct val="110000"/>
              </a:lnSpc>
              <a:buFontTx/>
              <a:buAutoNum type="arabicPeriod" startAt="5"/>
            </a:pPr>
            <a:r>
              <a:rPr lang="zh-CN" altLang="en-US" sz="2600" smtClean="0">
                <a:solidFill>
                  <a:srgbClr val="000099"/>
                </a:solidFill>
                <a:latin typeface="黑体" pitchFamily="2" charset="-122"/>
                <a:ea typeface="黑体" pitchFamily="2" charset="-122"/>
              </a:rPr>
              <a:t>销量预测与承诺</a:t>
            </a:r>
          </a:p>
          <a:p>
            <a:pPr marL="985838" lvl="1" indent="-358775" eaLnBrk="1" hangingPunct="1">
              <a:lnSpc>
                <a:spcPct val="110000"/>
              </a:lnSpc>
            </a:pPr>
            <a:r>
              <a:rPr lang="zh-CN" altLang="en-US" sz="2200" smtClean="0">
                <a:solidFill>
                  <a:srgbClr val="000099"/>
                </a:solidFill>
                <a:latin typeface="黑体" pitchFamily="2" charset="-122"/>
                <a:ea typeface="黑体" pitchFamily="2" charset="-122"/>
              </a:rPr>
              <a:t>要分内部、外部，预测单板、单机、整机、系统的销量；</a:t>
            </a:r>
          </a:p>
          <a:p>
            <a:pPr marL="985838" lvl="1" indent="-358775" eaLnBrk="1" hangingPunct="1">
              <a:lnSpc>
                <a:spcPct val="110000"/>
              </a:lnSpc>
            </a:pPr>
            <a:r>
              <a:rPr lang="zh-CN" altLang="en-US" sz="2200" smtClean="0">
                <a:solidFill>
                  <a:srgbClr val="000099"/>
                </a:solidFill>
                <a:latin typeface="黑体" pitchFamily="2" charset="-122"/>
                <a:ea typeface="黑体" pitchFamily="2" charset="-122"/>
              </a:rPr>
              <a:t>通过预测的销量决定流程要做到小批量，还是批量，还是转产。</a:t>
            </a:r>
          </a:p>
          <a:p>
            <a:pPr marL="447675" indent="-447675" eaLnBrk="1" hangingPunct="1">
              <a:lnSpc>
                <a:spcPct val="110000"/>
              </a:lnSpc>
              <a:buFontTx/>
              <a:buAutoNum type="arabicPeriod" startAt="5"/>
            </a:pPr>
            <a:r>
              <a:rPr lang="zh-CN" altLang="en-US" sz="2600" smtClean="0">
                <a:solidFill>
                  <a:srgbClr val="000099"/>
                </a:solidFill>
                <a:latin typeface="黑体" pitchFamily="2" charset="-122"/>
                <a:ea typeface="黑体" pitchFamily="2" charset="-122"/>
              </a:rPr>
              <a:t>市场验证</a:t>
            </a:r>
          </a:p>
          <a:p>
            <a:pPr marL="985838" lvl="1" indent="-358775" eaLnBrk="1" hangingPunct="1">
              <a:lnSpc>
                <a:spcPct val="110000"/>
              </a:lnSpc>
            </a:pPr>
            <a:r>
              <a:rPr lang="zh-CN" altLang="en-US" sz="2200" smtClean="0">
                <a:solidFill>
                  <a:srgbClr val="000099"/>
                </a:solidFill>
                <a:latin typeface="黑体" pitchFamily="2" charset="-122"/>
                <a:ea typeface="黑体" pitchFamily="2" charset="-122"/>
              </a:rPr>
              <a:t>验证产品包含：单板、单机、整机和分系统</a:t>
            </a:r>
          </a:p>
          <a:p>
            <a:pPr marL="447675" indent="-447675" eaLnBrk="1" hangingPunct="1">
              <a:lnSpc>
                <a:spcPct val="110000"/>
              </a:lnSpc>
              <a:buFontTx/>
              <a:buAutoNum type="arabicPeriod" startAt="5"/>
            </a:pPr>
            <a:r>
              <a:rPr lang="zh-CN" altLang="en-US" sz="2600" smtClean="0">
                <a:solidFill>
                  <a:srgbClr val="000099"/>
                </a:solidFill>
                <a:latin typeface="黑体" pitchFamily="2" charset="-122"/>
                <a:ea typeface="黑体" pitchFamily="2" charset="-122"/>
              </a:rPr>
              <a:t>资料开发</a:t>
            </a:r>
          </a:p>
          <a:p>
            <a:pPr marL="985838" lvl="1" indent="-358775" eaLnBrk="1" hangingPunct="1">
              <a:lnSpc>
                <a:spcPct val="110000"/>
              </a:lnSpc>
            </a:pPr>
            <a:r>
              <a:rPr lang="zh-CN" altLang="en-US" sz="2200" smtClean="0">
                <a:solidFill>
                  <a:srgbClr val="000099"/>
                </a:solidFill>
                <a:latin typeface="黑体" pitchFamily="2" charset="-122"/>
                <a:ea typeface="黑体" pitchFamily="2" charset="-122"/>
              </a:rPr>
              <a:t>资料开发以</a:t>
            </a:r>
            <a:r>
              <a:rPr lang="en-US" altLang="zh-CN" sz="2200" smtClean="0">
                <a:solidFill>
                  <a:srgbClr val="000099"/>
                </a:solidFill>
                <a:latin typeface="黑体" pitchFamily="2" charset="-122"/>
                <a:ea typeface="黑体" pitchFamily="2" charset="-122"/>
              </a:rPr>
              <a:t>IPD</a:t>
            </a:r>
            <a:r>
              <a:rPr lang="zh-CN" altLang="en-US" sz="2200" smtClean="0">
                <a:solidFill>
                  <a:srgbClr val="000099"/>
                </a:solidFill>
                <a:latin typeface="黑体" pitchFamily="2" charset="-122"/>
                <a:ea typeface="黑体" pitchFamily="2" charset="-122"/>
              </a:rPr>
              <a:t>核心内容为主，根据客户的需要可以设立专业工程师，走专业化的道路。</a:t>
            </a:r>
            <a:endParaRPr lang="zh-CN" altLang="en-US" sz="18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8595">
                                            <p:txEl>
                                              <p:pRg st="0" end="0"/>
                                            </p:txEl>
                                          </p:spTgt>
                                        </p:tgtEl>
                                        <p:attrNameLst>
                                          <p:attrName>style.visibility</p:attrName>
                                        </p:attrNameLst>
                                      </p:cBhvr>
                                      <p:to>
                                        <p:strVal val="visible"/>
                                      </p:to>
                                    </p:set>
                                    <p:anim calcmode="lin" valueType="num">
                                      <p:cBhvr additive="base">
                                        <p:cTn id="7" dur="500" fill="hold"/>
                                        <p:tgtEl>
                                          <p:spTgt spid="40785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8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8595">
                                            <p:txEl>
                                              <p:pRg st="1" end="1"/>
                                            </p:txEl>
                                          </p:spTgt>
                                        </p:tgtEl>
                                        <p:attrNameLst>
                                          <p:attrName>style.visibility</p:attrName>
                                        </p:attrNameLst>
                                      </p:cBhvr>
                                      <p:to>
                                        <p:strVal val="visible"/>
                                      </p:to>
                                    </p:set>
                                    <p:anim calcmode="lin" valueType="num">
                                      <p:cBhvr additive="base">
                                        <p:cTn id="13" dur="500" fill="hold"/>
                                        <p:tgtEl>
                                          <p:spTgt spid="40785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85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8595">
                                            <p:txEl>
                                              <p:pRg st="2" end="2"/>
                                            </p:txEl>
                                          </p:spTgt>
                                        </p:tgtEl>
                                        <p:attrNameLst>
                                          <p:attrName>style.visibility</p:attrName>
                                        </p:attrNameLst>
                                      </p:cBhvr>
                                      <p:to>
                                        <p:strVal val="visible"/>
                                      </p:to>
                                    </p:set>
                                    <p:anim calcmode="lin" valueType="num">
                                      <p:cBhvr additive="base">
                                        <p:cTn id="19" dur="500" fill="hold"/>
                                        <p:tgtEl>
                                          <p:spTgt spid="40785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85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78595">
                                            <p:txEl>
                                              <p:pRg st="3" end="3"/>
                                            </p:txEl>
                                          </p:spTgt>
                                        </p:tgtEl>
                                        <p:attrNameLst>
                                          <p:attrName>style.visibility</p:attrName>
                                        </p:attrNameLst>
                                      </p:cBhvr>
                                      <p:to>
                                        <p:strVal val="visible"/>
                                      </p:to>
                                    </p:set>
                                    <p:anim calcmode="lin" valueType="num">
                                      <p:cBhvr additive="base">
                                        <p:cTn id="25" dur="500" fill="hold"/>
                                        <p:tgtEl>
                                          <p:spTgt spid="40785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785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78595">
                                            <p:txEl>
                                              <p:pRg st="4" end="4"/>
                                            </p:txEl>
                                          </p:spTgt>
                                        </p:tgtEl>
                                        <p:attrNameLst>
                                          <p:attrName>style.visibility</p:attrName>
                                        </p:attrNameLst>
                                      </p:cBhvr>
                                      <p:to>
                                        <p:strVal val="visible"/>
                                      </p:to>
                                    </p:set>
                                    <p:anim calcmode="lin" valueType="num">
                                      <p:cBhvr additive="base">
                                        <p:cTn id="31" dur="500" fill="hold"/>
                                        <p:tgtEl>
                                          <p:spTgt spid="407859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785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078595">
                                            <p:txEl>
                                              <p:pRg st="5" end="5"/>
                                            </p:txEl>
                                          </p:spTgt>
                                        </p:tgtEl>
                                        <p:attrNameLst>
                                          <p:attrName>style.visibility</p:attrName>
                                        </p:attrNameLst>
                                      </p:cBhvr>
                                      <p:to>
                                        <p:strVal val="visible"/>
                                      </p:to>
                                    </p:set>
                                    <p:anim calcmode="lin" valueType="num">
                                      <p:cBhvr additive="base">
                                        <p:cTn id="37" dur="500" fill="hold"/>
                                        <p:tgtEl>
                                          <p:spTgt spid="407859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785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78595">
                                            <p:txEl>
                                              <p:pRg st="6" end="6"/>
                                            </p:txEl>
                                          </p:spTgt>
                                        </p:tgtEl>
                                        <p:attrNameLst>
                                          <p:attrName>style.visibility</p:attrName>
                                        </p:attrNameLst>
                                      </p:cBhvr>
                                      <p:to>
                                        <p:strVal val="visible"/>
                                      </p:to>
                                    </p:set>
                                    <p:anim calcmode="lin" valueType="num">
                                      <p:cBhvr additive="base">
                                        <p:cTn id="43" dur="500" fill="hold"/>
                                        <p:tgtEl>
                                          <p:spTgt spid="407859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7859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2468" name="Text Box 2"/>
          <p:cNvSpPr txBox="1">
            <a:spLocks noChangeArrowheads="1"/>
          </p:cNvSpPr>
          <p:nvPr/>
        </p:nvSpPr>
        <p:spPr bwMode="auto">
          <a:xfrm>
            <a:off x="1908175" y="857250"/>
            <a:ext cx="6121400" cy="4948238"/>
          </a:xfrm>
          <a:prstGeom prst="rect">
            <a:avLst/>
          </a:prstGeom>
          <a:noFill/>
          <a:ln w="9525">
            <a:noFill/>
            <a:miter lim="800000"/>
            <a:headEnd/>
            <a:tailEnd/>
          </a:ln>
        </p:spPr>
        <p:txBody>
          <a:bodyPr>
            <a:spAutoFit/>
          </a:bodyPr>
          <a:lstStyle/>
          <a:p>
            <a:pPr marL="1066800" lvl="1" indent="-609600">
              <a:lnSpc>
                <a:spcPct val="190000"/>
              </a:lnSpc>
            </a:pPr>
            <a:r>
              <a:rPr lang="zh-CN" altLang="en-US" sz="2400" b="1">
                <a:latin typeface="黑体" pitchFamily="2" charset="-122"/>
                <a:ea typeface="黑体" pitchFamily="2" charset="-122"/>
              </a:rPr>
              <a:t>单元一：</a:t>
            </a:r>
            <a:r>
              <a:rPr lang="en-US" altLang="zh-CN" sz="2400" b="1">
                <a:latin typeface="黑体" pitchFamily="2" charset="-122"/>
                <a:ea typeface="黑体" pitchFamily="2" charset="-122"/>
              </a:rPr>
              <a:t>IPD</a:t>
            </a:r>
            <a:r>
              <a:rPr lang="zh-CN" altLang="en-US" sz="2400" b="1">
                <a:latin typeface="黑体" pitchFamily="2" charset="-122"/>
                <a:ea typeface="黑体" pitchFamily="2" charset="-122"/>
              </a:rPr>
              <a:t>总体流程</a:t>
            </a:r>
          </a:p>
          <a:p>
            <a:pPr marL="1066800" lvl="1" indent="-609600">
              <a:lnSpc>
                <a:spcPct val="190000"/>
              </a:lnSpc>
            </a:pPr>
            <a:r>
              <a:rPr lang="zh-CN" altLang="en-US" sz="2400" b="1">
                <a:latin typeface="黑体" pitchFamily="2" charset="-122"/>
                <a:ea typeface="黑体" pitchFamily="2" charset="-122"/>
              </a:rPr>
              <a:t>单元二：概念阶段流程</a:t>
            </a:r>
          </a:p>
          <a:p>
            <a:pPr marL="1066800" lvl="1" indent="-609600">
              <a:lnSpc>
                <a:spcPct val="190000"/>
              </a:lnSpc>
            </a:pPr>
            <a:r>
              <a:rPr lang="zh-CN" altLang="en-US" sz="2400" b="1">
                <a:latin typeface="黑体" pitchFamily="2" charset="-122"/>
                <a:ea typeface="黑体" pitchFamily="2" charset="-122"/>
              </a:rPr>
              <a:t>单元三：计划阶段流程</a:t>
            </a:r>
          </a:p>
          <a:p>
            <a:pPr marL="1066800" lvl="1" indent="-609600">
              <a:lnSpc>
                <a:spcPct val="190000"/>
              </a:lnSpc>
            </a:pPr>
            <a:r>
              <a:rPr lang="zh-CN" altLang="en-US" sz="2400" b="1">
                <a:solidFill>
                  <a:srgbClr val="FF0B0B"/>
                </a:solidFill>
                <a:latin typeface="黑体" pitchFamily="2" charset="-122"/>
                <a:ea typeface="黑体" pitchFamily="2" charset="-122"/>
              </a:rPr>
              <a:t>单元四：开发及验证阶段流程</a:t>
            </a:r>
          </a:p>
          <a:p>
            <a:pPr marL="1066800" lvl="1" indent="-609600">
              <a:lnSpc>
                <a:spcPct val="190000"/>
              </a:lnSpc>
            </a:pPr>
            <a:r>
              <a:rPr lang="zh-CN" altLang="en-US" sz="2400" b="1">
                <a:latin typeface="黑体" pitchFamily="2" charset="-122"/>
                <a:ea typeface="黑体" pitchFamily="2" charset="-122"/>
              </a:rPr>
              <a:t>单元五：发布阶段流程</a:t>
            </a:r>
          </a:p>
          <a:p>
            <a:pPr marL="1066800" lvl="1" indent="-609600">
              <a:lnSpc>
                <a:spcPct val="190000"/>
              </a:lnSpc>
            </a:pPr>
            <a:r>
              <a:rPr lang="zh-CN" altLang="en-US" sz="2400" b="1">
                <a:latin typeface="黑体" pitchFamily="2" charset="-122"/>
                <a:ea typeface="黑体" pitchFamily="2" charset="-122"/>
              </a:rPr>
              <a:t>单元六：生命周期管理流程</a:t>
            </a:r>
          </a:p>
          <a:p>
            <a:pPr marL="1066800" lvl="1" indent="-609600">
              <a:lnSpc>
                <a:spcPct val="190000"/>
              </a:lnSpc>
            </a:pPr>
            <a:endParaRPr lang="en-US" altLang="zh-CN" sz="2400" b="1">
              <a:latin typeface="黑体" pitchFamily="2" charset="-122"/>
              <a:ea typeface="黑体" pitchFamily="2" charset="-122"/>
            </a:endParaRPr>
          </a:p>
        </p:txBody>
      </p:sp>
      <p:graphicFrame>
        <p:nvGraphicFramePr>
          <p:cNvPr id="3902467" name="Object 3"/>
          <p:cNvGraphicFramePr>
            <a:graphicFrameLocks noChangeAspect="1"/>
          </p:cNvGraphicFramePr>
          <p:nvPr/>
        </p:nvGraphicFramePr>
        <p:xfrm>
          <a:off x="1547813" y="3429000"/>
          <a:ext cx="719137" cy="349250"/>
        </p:xfrm>
        <a:graphic>
          <a:graphicData uri="http://schemas.openxmlformats.org/presentationml/2006/ole">
            <mc:AlternateContent xmlns:mc="http://schemas.openxmlformats.org/markup-compatibility/2006">
              <mc:Choice xmlns:v="urn:schemas-microsoft-com:vml" Requires="v">
                <p:oleObj spid="_x0000_s3902471" name="绘图" r:id="rId3" imgW="954000" imgH="349200" progId="">
                  <p:embed/>
                </p:oleObj>
              </mc:Choice>
              <mc:Fallback>
                <p:oleObj name="绘图" r:id="rId3" imgW="954000" imgH="349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429000"/>
                        <a:ext cx="7191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02469" name="Rectangle 4"/>
          <p:cNvSpPr>
            <a:spLocks noChangeArrowheads="1"/>
          </p:cNvSpPr>
          <p:nvPr/>
        </p:nvSpPr>
        <p:spPr bwMode="auto">
          <a:xfrm>
            <a:off x="609600" y="82550"/>
            <a:ext cx="8077200" cy="60960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第一部分子目录</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9553" name="Rectangle 2"/>
          <p:cNvSpPr>
            <a:spLocks noGrp="1" noChangeArrowheads="1"/>
          </p:cNvSpPr>
          <p:nvPr>
            <p:ph type="title"/>
          </p:nvPr>
        </p:nvSpPr>
        <p:spPr>
          <a:xfrm>
            <a:off x="615950" y="44450"/>
            <a:ext cx="7772400" cy="792163"/>
          </a:xfrm>
        </p:spPr>
        <p:txBody>
          <a:bodyPr/>
          <a:lstStyle/>
          <a:p>
            <a:pPr eaLnBrk="1" hangingPunct="1"/>
            <a:r>
              <a:rPr lang="zh-CN" altLang="en-US" smtClean="0"/>
              <a:t>开发阶段的目标、关注点和交付物</a:t>
            </a:r>
          </a:p>
        </p:txBody>
      </p:sp>
      <p:sp>
        <p:nvSpPr>
          <p:cNvPr id="3903491" name="Rectangle 3"/>
          <p:cNvSpPr>
            <a:spLocks noChangeArrowheads="1"/>
          </p:cNvSpPr>
          <p:nvPr/>
        </p:nvSpPr>
        <p:spPr bwMode="auto">
          <a:xfrm>
            <a:off x="611188" y="981075"/>
            <a:ext cx="708025" cy="66675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Bef>
                <a:spcPct val="5000"/>
              </a:spcBef>
              <a:spcAft>
                <a:spcPct val="5000"/>
              </a:spcAft>
              <a:buClr>
                <a:schemeClr val="tx1"/>
              </a:buClr>
              <a:buSzPct val="60000"/>
              <a:buFont typeface="Wingdings" pitchFamily="2" charset="2"/>
              <a:buNone/>
              <a:defRPr/>
            </a:pPr>
            <a:r>
              <a:rPr kumimoji="0" lang="zh-CN" altLang="en-US" sz="1800">
                <a:solidFill>
                  <a:srgbClr val="000000"/>
                </a:solidFill>
                <a:latin typeface="宋体" pitchFamily="2" charset="-122"/>
              </a:rPr>
              <a:t>目标</a:t>
            </a:r>
          </a:p>
        </p:txBody>
      </p:sp>
      <p:sp>
        <p:nvSpPr>
          <p:cNvPr id="3903492" name="Text Box 4"/>
          <p:cNvSpPr txBox="1">
            <a:spLocks noChangeArrowheads="1"/>
          </p:cNvSpPr>
          <p:nvPr/>
        </p:nvSpPr>
        <p:spPr bwMode="auto">
          <a:xfrm>
            <a:off x="1330325" y="1000125"/>
            <a:ext cx="7272338" cy="650875"/>
          </a:xfrm>
          <a:prstGeom prst="rect">
            <a:avLst/>
          </a:prstGeom>
          <a:noFill/>
          <a:ln w="9525" algn="ctr">
            <a:solidFill>
              <a:srgbClr val="C0C0C0"/>
            </a:solidFill>
            <a:miter lim="800000"/>
            <a:headEnd/>
            <a:tailEnd/>
          </a:ln>
        </p:spPr>
        <p:txBody>
          <a:bodyPr>
            <a:spAutoFit/>
          </a:bodyPr>
          <a:lstStyle/>
          <a:p>
            <a:pPr>
              <a:spcBef>
                <a:spcPct val="5000"/>
              </a:spcBef>
              <a:spcAft>
                <a:spcPct val="5000"/>
              </a:spcAft>
              <a:buFont typeface="Wingdings" pitchFamily="2" charset="2"/>
              <a:buChar char="p"/>
            </a:pPr>
            <a:r>
              <a:rPr kumimoji="0" lang="en-US" altLang="zh-CN" sz="1800">
                <a:latin typeface="宋体" pitchFamily="2" charset="-122"/>
              </a:rPr>
              <a:t>  </a:t>
            </a:r>
            <a:r>
              <a:rPr kumimoji="0" lang="zh-CN" altLang="en-US" sz="1700">
                <a:latin typeface="宋体" pitchFamily="2" charset="-122"/>
              </a:rPr>
              <a:t>设计产品，并将在经过批准的最终业务计划中的特有技术开发、制造及营销策略和计划内容进行集成。</a:t>
            </a:r>
            <a:r>
              <a:rPr kumimoji="0" lang="zh-CN" altLang="en-US" sz="1800">
                <a:latin typeface="宋体" pitchFamily="2" charset="-122"/>
              </a:rPr>
              <a:t> </a:t>
            </a:r>
          </a:p>
        </p:txBody>
      </p:sp>
      <p:sp>
        <p:nvSpPr>
          <p:cNvPr id="3903493" name="Rectangle 5"/>
          <p:cNvSpPr>
            <a:spLocks noChangeArrowheads="1"/>
          </p:cNvSpPr>
          <p:nvPr/>
        </p:nvSpPr>
        <p:spPr bwMode="auto">
          <a:xfrm>
            <a:off x="611188" y="1827213"/>
            <a:ext cx="708025" cy="2498725"/>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Bef>
                <a:spcPct val="5000"/>
              </a:spcBef>
              <a:spcAft>
                <a:spcPct val="5000"/>
              </a:spcAft>
              <a:buClr>
                <a:schemeClr val="tx1"/>
              </a:buClr>
              <a:buSzPct val="60000"/>
              <a:buFont typeface="Wingdings" pitchFamily="2" charset="2"/>
              <a:buNone/>
              <a:defRPr/>
            </a:pPr>
            <a:r>
              <a:rPr kumimoji="0" lang="zh-CN" altLang="en-US" sz="1800">
                <a:solidFill>
                  <a:srgbClr val="000000"/>
                </a:solidFill>
                <a:latin typeface="宋体" pitchFamily="2" charset="-122"/>
              </a:rPr>
              <a:t>关注</a:t>
            </a:r>
          </a:p>
        </p:txBody>
      </p:sp>
      <p:sp>
        <p:nvSpPr>
          <p:cNvPr id="3903494" name="Text Box 6"/>
          <p:cNvSpPr txBox="1">
            <a:spLocks noChangeArrowheads="1"/>
          </p:cNvSpPr>
          <p:nvPr/>
        </p:nvSpPr>
        <p:spPr bwMode="auto">
          <a:xfrm>
            <a:off x="1330325" y="1827213"/>
            <a:ext cx="7272338" cy="2527300"/>
          </a:xfrm>
          <a:prstGeom prst="rect">
            <a:avLst/>
          </a:prstGeom>
          <a:noFill/>
          <a:ln w="9525" algn="ctr">
            <a:solidFill>
              <a:srgbClr val="C0C0C0"/>
            </a:solidFill>
            <a:miter lim="800000"/>
            <a:headEnd/>
            <a:tailEnd/>
          </a:ln>
        </p:spPr>
        <p:txBody>
          <a:bodyPr>
            <a:spAutoFit/>
          </a:bodyPr>
          <a:lstStyle/>
          <a:p>
            <a:pPr>
              <a:spcBef>
                <a:spcPct val="10000"/>
              </a:spcBef>
              <a:spcAft>
                <a:spcPct val="10000"/>
              </a:spcAft>
              <a:buFont typeface="Wingdings" pitchFamily="2" charset="2"/>
              <a:buChar char="p"/>
            </a:pPr>
            <a:r>
              <a:rPr kumimoji="0" lang="en-US" altLang="zh-CN" sz="1700">
                <a:latin typeface="宋体" pitchFamily="2" charset="-122"/>
              </a:rPr>
              <a:t>  </a:t>
            </a:r>
            <a:r>
              <a:rPr kumimoji="0" lang="zh-CN" altLang="en-US" sz="1700">
                <a:latin typeface="宋体" pitchFamily="2" charset="-122"/>
              </a:rPr>
              <a:t>确保产品在市场上成功，评审市场及客户需求，评审产品及财务假设</a:t>
            </a:r>
          </a:p>
          <a:p>
            <a:pPr>
              <a:spcBef>
                <a:spcPct val="10000"/>
              </a:spcBef>
              <a:spcAft>
                <a:spcPct val="10000"/>
              </a:spcAft>
              <a:buFont typeface="Wingdings" pitchFamily="2" charset="2"/>
              <a:buChar char="p"/>
            </a:pPr>
            <a:r>
              <a:rPr kumimoji="0" lang="zh-CN" altLang="en-US" sz="1700">
                <a:latin typeface="宋体" pitchFamily="2" charset="-122"/>
              </a:rPr>
              <a:t>  设计和集成满足产品规格的产品；</a:t>
            </a:r>
          </a:p>
          <a:p>
            <a:pPr>
              <a:spcBef>
                <a:spcPct val="10000"/>
              </a:spcBef>
              <a:spcAft>
                <a:spcPct val="10000"/>
              </a:spcAft>
              <a:buFont typeface="Wingdings" pitchFamily="2" charset="2"/>
              <a:buChar char="p"/>
            </a:pPr>
            <a:r>
              <a:rPr kumimoji="0" lang="zh-CN" altLang="en-US" sz="1700">
                <a:latin typeface="宋体" pitchFamily="2" charset="-122"/>
              </a:rPr>
              <a:t>  准备和构建产品原型；</a:t>
            </a:r>
          </a:p>
          <a:p>
            <a:pPr>
              <a:spcBef>
                <a:spcPct val="10000"/>
              </a:spcBef>
              <a:spcAft>
                <a:spcPct val="10000"/>
              </a:spcAft>
              <a:buFont typeface="Wingdings" pitchFamily="2" charset="2"/>
              <a:buChar char="p"/>
            </a:pPr>
            <a:r>
              <a:rPr kumimoji="0" lang="zh-CN" altLang="en-US" sz="1700">
                <a:latin typeface="宋体" pitchFamily="2" charset="-122"/>
              </a:rPr>
              <a:t>  确保制造准备就绪：</a:t>
            </a:r>
          </a:p>
          <a:p>
            <a:pPr lvl="1">
              <a:spcBef>
                <a:spcPct val="10000"/>
              </a:spcBef>
              <a:spcAft>
                <a:spcPct val="10000"/>
              </a:spcAft>
              <a:buFont typeface="Wingdings" pitchFamily="2" charset="2"/>
              <a:buChar char="Ø"/>
            </a:pPr>
            <a:r>
              <a:rPr kumimoji="0" lang="zh-CN" altLang="en-US" sz="1700">
                <a:latin typeface="宋体" pitchFamily="2" charset="-122"/>
              </a:rPr>
              <a:t>  明确、处理及减少风险和非确定性因素至可接受的水平；</a:t>
            </a:r>
          </a:p>
          <a:p>
            <a:pPr lvl="1">
              <a:spcBef>
                <a:spcPct val="10000"/>
              </a:spcBef>
              <a:spcAft>
                <a:spcPct val="10000"/>
              </a:spcAft>
              <a:buFont typeface="Wingdings" pitchFamily="2" charset="2"/>
              <a:buChar char="Ø"/>
            </a:pPr>
            <a:r>
              <a:rPr kumimoji="0" lang="zh-CN" altLang="en-US" sz="1700">
                <a:latin typeface="宋体" pitchFamily="2" charset="-122"/>
              </a:rPr>
              <a:t>  确保产品具有可制造性；</a:t>
            </a:r>
          </a:p>
          <a:p>
            <a:pPr lvl="1">
              <a:spcBef>
                <a:spcPct val="10000"/>
              </a:spcBef>
              <a:spcAft>
                <a:spcPct val="10000"/>
              </a:spcAft>
              <a:buFont typeface="Wingdings" pitchFamily="2" charset="2"/>
              <a:buChar char="Ø"/>
            </a:pPr>
            <a:r>
              <a:rPr kumimoji="0" lang="zh-CN" altLang="en-US" sz="1700">
                <a:latin typeface="宋体" pitchFamily="2" charset="-122"/>
              </a:rPr>
              <a:t>  准备发布制造过程技术文档；</a:t>
            </a:r>
          </a:p>
          <a:p>
            <a:pPr lvl="1">
              <a:spcBef>
                <a:spcPct val="10000"/>
              </a:spcBef>
              <a:spcAft>
                <a:spcPct val="10000"/>
              </a:spcAft>
              <a:buFont typeface="Wingdings" pitchFamily="2" charset="2"/>
              <a:buChar char="Ø"/>
            </a:pPr>
            <a:r>
              <a:rPr kumimoji="0" lang="zh-CN" altLang="en-US" sz="1700">
                <a:latin typeface="宋体" pitchFamily="2" charset="-122"/>
              </a:rPr>
              <a:t>  验证计划阶段的假设。</a:t>
            </a:r>
          </a:p>
        </p:txBody>
      </p:sp>
      <p:sp>
        <p:nvSpPr>
          <p:cNvPr id="3903495" name="Rectangle 7"/>
          <p:cNvSpPr>
            <a:spLocks noChangeArrowheads="1"/>
          </p:cNvSpPr>
          <p:nvPr/>
        </p:nvSpPr>
        <p:spPr bwMode="auto">
          <a:xfrm>
            <a:off x="623888" y="4527550"/>
            <a:ext cx="708025" cy="151130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Bef>
                <a:spcPct val="5000"/>
              </a:spcBef>
              <a:spcAft>
                <a:spcPct val="5000"/>
              </a:spcAft>
              <a:buClr>
                <a:schemeClr val="tx1"/>
              </a:buClr>
              <a:buSzPct val="60000"/>
              <a:buFont typeface="Wingdings" pitchFamily="2" charset="2"/>
              <a:buNone/>
              <a:defRPr/>
            </a:pPr>
            <a:r>
              <a:rPr kumimoji="0" lang="zh-CN" altLang="en-US" sz="1800">
                <a:solidFill>
                  <a:srgbClr val="000000"/>
                </a:solidFill>
                <a:latin typeface="宋体" pitchFamily="2" charset="-122"/>
              </a:rPr>
              <a:t>交付</a:t>
            </a:r>
          </a:p>
        </p:txBody>
      </p:sp>
      <p:sp>
        <p:nvSpPr>
          <p:cNvPr id="3903496" name="Text Box 8"/>
          <p:cNvSpPr txBox="1">
            <a:spLocks noChangeArrowheads="1"/>
          </p:cNvSpPr>
          <p:nvPr/>
        </p:nvSpPr>
        <p:spPr bwMode="auto">
          <a:xfrm>
            <a:off x="1344613" y="4527550"/>
            <a:ext cx="7258050" cy="1514475"/>
          </a:xfrm>
          <a:prstGeom prst="rect">
            <a:avLst/>
          </a:prstGeom>
          <a:noFill/>
          <a:ln w="9525" algn="ctr">
            <a:solidFill>
              <a:srgbClr val="C0C0C0"/>
            </a:solidFill>
            <a:miter lim="800000"/>
            <a:headEnd/>
            <a:tailEnd/>
          </a:ln>
        </p:spPr>
        <p:txBody>
          <a:bodyPr>
            <a:spAutoFit/>
          </a:bodyPr>
          <a:lstStyle/>
          <a:p>
            <a:pPr>
              <a:spcBef>
                <a:spcPct val="5000"/>
              </a:spcBef>
              <a:spcAft>
                <a:spcPct val="5000"/>
              </a:spcAft>
              <a:buFont typeface="Wingdings" pitchFamily="2" charset="2"/>
              <a:buChar char="p"/>
            </a:pPr>
            <a:r>
              <a:rPr kumimoji="0" lang="en-US" altLang="zh-CN" sz="1800">
                <a:latin typeface="宋体" pitchFamily="2" charset="-122"/>
              </a:rPr>
              <a:t>  </a:t>
            </a:r>
            <a:r>
              <a:rPr kumimoji="0" lang="zh-CN" altLang="en-US" sz="1700">
                <a:latin typeface="宋体" pitchFamily="2" charset="-122"/>
              </a:rPr>
              <a:t>测试和验证计划</a:t>
            </a:r>
          </a:p>
          <a:p>
            <a:pPr>
              <a:spcBef>
                <a:spcPct val="5000"/>
              </a:spcBef>
              <a:spcAft>
                <a:spcPct val="5000"/>
              </a:spcAft>
              <a:buFont typeface="Wingdings" pitchFamily="2" charset="2"/>
              <a:buChar char="p"/>
            </a:pPr>
            <a:r>
              <a:rPr kumimoji="0" lang="zh-CN" altLang="en-US" sz="1700">
                <a:latin typeface="宋体" pitchFamily="2" charset="-122"/>
              </a:rPr>
              <a:t>  评估首例样品</a:t>
            </a:r>
          </a:p>
          <a:p>
            <a:pPr>
              <a:spcBef>
                <a:spcPct val="5000"/>
              </a:spcBef>
              <a:spcAft>
                <a:spcPct val="5000"/>
              </a:spcAft>
              <a:buFont typeface="Wingdings" pitchFamily="2" charset="2"/>
              <a:buChar char="p"/>
            </a:pPr>
            <a:r>
              <a:rPr kumimoji="0" lang="zh-CN" altLang="en-US" sz="1700">
                <a:latin typeface="宋体" pitchFamily="2" charset="-122"/>
              </a:rPr>
              <a:t>  详细的产品发布计划</a:t>
            </a:r>
          </a:p>
          <a:p>
            <a:pPr>
              <a:spcBef>
                <a:spcPct val="5000"/>
              </a:spcBef>
              <a:spcAft>
                <a:spcPct val="5000"/>
              </a:spcAft>
              <a:buFont typeface="Wingdings" pitchFamily="2" charset="2"/>
              <a:buChar char="p"/>
            </a:pPr>
            <a:r>
              <a:rPr kumimoji="0" lang="zh-CN" altLang="en-US" sz="1700">
                <a:latin typeface="宋体" pitchFamily="2" charset="-122"/>
              </a:rPr>
              <a:t>  试用客户选择</a:t>
            </a:r>
          </a:p>
          <a:p>
            <a:pPr>
              <a:spcBef>
                <a:spcPct val="5000"/>
              </a:spcBef>
              <a:spcAft>
                <a:spcPct val="5000"/>
              </a:spcAft>
              <a:buFont typeface="Wingdings" pitchFamily="2" charset="2"/>
              <a:buChar char="p"/>
            </a:pPr>
            <a:r>
              <a:rPr kumimoji="0" lang="zh-CN" altLang="en-US" sz="1700">
                <a:latin typeface="宋体" pitchFamily="2" charset="-122"/>
              </a:rPr>
              <a:t>  产品文档</a:t>
            </a:r>
          </a:p>
        </p:txBody>
      </p:sp>
      <p:sp>
        <p:nvSpPr>
          <p:cNvPr id="3903497" name="Text Box 9"/>
          <p:cNvSpPr txBox="1">
            <a:spLocks noChangeArrowheads="1"/>
          </p:cNvSpPr>
          <p:nvPr/>
        </p:nvSpPr>
        <p:spPr bwMode="auto">
          <a:xfrm rot="-2253188">
            <a:off x="6597650" y="4600575"/>
            <a:ext cx="1955800" cy="1006475"/>
          </a:xfrm>
          <a:prstGeom prst="rect">
            <a:avLst/>
          </a:prstGeom>
          <a:noFill/>
          <a:ln w="9525">
            <a:noFill/>
            <a:miter lim="800000"/>
            <a:headEnd/>
            <a:tailEnd/>
          </a:ln>
        </p:spPr>
        <p:txBody>
          <a:bodyPr>
            <a:spAutoFit/>
          </a:bodyPr>
          <a:lstStyle/>
          <a:p>
            <a:pPr>
              <a:spcBef>
                <a:spcPct val="50000"/>
              </a:spcBef>
            </a:pPr>
            <a:r>
              <a:rPr kumimoji="0" lang="zh-CN" altLang="en-US" sz="6000">
                <a:solidFill>
                  <a:srgbClr val="CCCC00"/>
                </a:solidFill>
                <a:latin typeface="华文彩云"/>
                <a:ea typeface="华文彩云"/>
                <a:cs typeface="华文彩云"/>
              </a:rPr>
              <a:t>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903492"/>
                                        </p:tgtEl>
                                        <p:attrNameLst>
                                          <p:attrName>style.visibility</p:attrName>
                                        </p:attrNameLst>
                                      </p:cBhvr>
                                      <p:to>
                                        <p:strVal val="visible"/>
                                      </p:to>
                                    </p:set>
                                    <p:anim calcmode="lin" valueType="num">
                                      <p:cBhvr>
                                        <p:cTn id="7" dur="500" fill="hold"/>
                                        <p:tgtEl>
                                          <p:spTgt spid="3903492"/>
                                        </p:tgtEl>
                                        <p:attrNameLst>
                                          <p:attrName>ppt_w</p:attrName>
                                        </p:attrNameLst>
                                      </p:cBhvr>
                                      <p:tavLst>
                                        <p:tav tm="0">
                                          <p:val>
                                            <p:fltVal val="0"/>
                                          </p:val>
                                        </p:tav>
                                        <p:tav tm="100000">
                                          <p:val>
                                            <p:strVal val="#ppt_w"/>
                                          </p:val>
                                        </p:tav>
                                      </p:tavLst>
                                    </p:anim>
                                    <p:anim calcmode="lin" valueType="num">
                                      <p:cBhvr>
                                        <p:cTn id="8" dur="500" fill="hold"/>
                                        <p:tgtEl>
                                          <p:spTgt spid="390349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903494"/>
                                        </p:tgtEl>
                                        <p:attrNameLst>
                                          <p:attrName>style.visibility</p:attrName>
                                        </p:attrNameLst>
                                      </p:cBhvr>
                                      <p:to>
                                        <p:strVal val="visible"/>
                                      </p:to>
                                    </p:set>
                                    <p:anim calcmode="lin" valueType="num">
                                      <p:cBhvr>
                                        <p:cTn id="13" dur="500" fill="hold"/>
                                        <p:tgtEl>
                                          <p:spTgt spid="3903494"/>
                                        </p:tgtEl>
                                        <p:attrNameLst>
                                          <p:attrName>ppt_w</p:attrName>
                                        </p:attrNameLst>
                                      </p:cBhvr>
                                      <p:tavLst>
                                        <p:tav tm="0">
                                          <p:val>
                                            <p:fltVal val="0"/>
                                          </p:val>
                                        </p:tav>
                                        <p:tav tm="100000">
                                          <p:val>
                                            <p:strVal val="#ppt_w"/>
                                          </p:val>
                                        </p:tav>
                                      </p:tavLst>
                                    </p:anim>
                                    <p:anim calcmode="lin" valueType="num">
                                      <p:cBhvr>
                                        <p:cTn id="14" dur="500" fill="hold"/>
                                        <p:tgtEl>
                                          <p:spTgt spid="390349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903496"/>
                                        </p:tgtEl>
                                        <p:attrNameLst>
                                          <p:attrName>style.visibility</p:attrName>
                                        </p:attrNameLst>
                                      </p:cBhvr>
                                      <p:to>
                                        <p:strVal val="visible"/>
                                      </p:to>
                                    </p:set>
                                    <p:anim calcmode="lin" valueType="num">
                                      <p:cBhvr>
                                        <p:cTn id="19" dur="500" fill="hold"/>
                                        <p:tgtEl>
                                          <p:spTgt spid="3903496"/>
                                        </p:tgtEl>
                                        <p:attrNameLst>
                                          <p:attrName>ppt_w</p:attrName>
                                        </p:attrNameLst>
                                      </p:cBhvr>
                                      <p:tavLst>
                                        <p:tav tm="0">
                                          <p:val>
                                            <p:fltVal val="0"/>
                                          </p:val>
                                        </p:tav>
                                        <p:tav tm="100000">
                                          <p:val>
                                            <p:strVal val="#ppt_w"/>
                                          </p:val>
                                        </p:tav>
                                      </p:tavLst>
                                    </p:anim>
                                    <p:anim calcmode="lin" valueType="num">
                                      <p:cBhvr>
                                        <p:cTn id="20" dur="500" fill="hold"/>
                                        <p:tgtEl>
                                          <p:spTgt spid="390349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3903497"/>
                                        </p:tgtEl>
                                        <p:attrNameLst>
                                          <p:attrName>style.visibility</p:attrName>
                                        </p:attrNameLst>
                                      </p:cBhvr>
                                      <p:to>
                                        <p:strVal val="visible"/>
                                      </p:to>
                                    </p:set>
                                    <p:animEffect transition="in" filter="fade">
                                      <p:cBhvr>
                                        <p:cTn id="25" dur="1000"/>
                                        <p:tgtEl>
                                          <p:spTgt spid="3903497"/>
                                        </p:tgtEl>
                                      </p:cBhvr>
                                    </p:animEffect>
                                    <p:anim calcmode="lin" valueType="num">
                                      <p:cBhvr>
                                        <p:cTn id="26" dur="1000" fill="hold"/>
                                        <p:tgtEl>
                                          <p:spTgt spid="3903497"/>
                                        </p:tgtEl>
                                        <p:attrNameLst>
                                          <p:attrName>style.rotation</p:attrName>
                                        </p:attrNameLst>
                                      </p:cBhvr>
                                      <p:tavLst>
                                        <p:tav tm="0">
                                          <p:val>
                                            <p:fltVal val="720"/>
                                          </p:val>
                                        </p:tav>
                                        <p:tav tm="100000">
                                          <p:val>
                                            <p:fltVal val="0"/>
                                          </p:val>
                                        </p:tav>
                                      </p:tavLst>
                                    </p:anim>
                                    <p:anim calcmode="lin" valueType="num">
                                      <p:cBhvr>
                                        <p:cTn id="27" dur="1000" fill="hold"/>
                                        <p:tgtEl>
                                          <p:spTgt spid="3903497"/>
                                        </p:tgtEl>
                                        <p:attrNameLst>
                                          <p:attrName>ppt_h</p:attrName>
                                        </p:attrNameLst>
                                      </p:cBhvr>
                                      <p:tavLst>
                                        <p:tav tm="0">
                                          <p:val>
                                            <p:fltVal val="0"/>
                                          </p:val>
                                        </p:tav>
                                        <p:tav tm="100000">
                                          <p:val>
                                            <p:strVal val="#ppt_h"/>
                                          </p:val>
                                        </p:tav>
                                      </p:tavLst>
                                    </p:anim>
                                    <p:anim calcmode="lin" valueType="num">
                                      <p:cBhvr>
                                        <p:cTn id="28" dur="1000" fill="hold"/>
                                        <p:tgtEl>
                                          <p:spTgt spid="390349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3492" grpId="0" animBg="1"/>
      <p:bldP spid="3903494" grpId="0" animBg="1"/>
      <p:bldP spid="3903496" grpId="0" animBg="1"/>
      <p:bldP spid="390349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0577" name="Rectangle 2"/>
          <p:cNvSpPr>
            <a:spLocks noGrp="1" noChangeArrowheads="1"/>
          </p:cNvSpPr>
          <p:nvPr>
            <p:ph type="title"/>
          </p:nvPr>
        </p:nvSpPr>
        <p:spPr/>
        <p:txBody>
          <a:bodyPr/>
          <a:lstStyle/>
          <a:p>
            <a:pPr eaLnBrk="1" hangingPunct="1"/>
            <a:r>
              <a:rPr lang="zh-CN" altLang="en-US" smtClean="0"/>
              <a:t>开发阶段主要活动</a:t>
            </a:r>
          </a:p>
        </p:txBody>
      </p:sp>
      <p:pic>
        <p:nvPicPr>
          <p:cNvPr id="4120578" name="Picture 3"/>
          <p:cNvPicPr>
            <a:picLocks noGrp="1" noChangeAspect="1" noChangeArrowheads="1"/>
          </p:cNvPicPr>
          <p:nvPr>
            <p:ph idx="1"/>
          </p:nvPr>
        </p:nvPicPr>
        <p:blipFill>
          <a:blip r:embed="rId2"/>
          <a:srcRect/>
          <a:stretch>
            <a:fillRect/>
          </a:stretch>
        </p:blipFill>
        <p:spPr bwMode="auto">
          <a:xfrm>
            <a:off x="0" y="1133475"/>
            <a:ext cx="9144000" cy="4897438"/>
          </a:xfrm>
          <a:noFill/>
          <a:ln>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1937" name="Rectangle 2"/>
          <p:cNvSpPr>
            <a:spLocks noGrp="1" noChangeArrowheads="1"/>
          </p:cNvSpPr>
          <p:nvPr>
            <p:ph type="title"/>
          </p:nvPr>
        </p:nvSpPr>
        <p:spPr/>
        <p:txBody>
          <a:bodyPr/>
          <a:lstStyle/>
          <a:p>
            <a:pPr eaLnBrk="1" hangingPunct="1"/>
            <a:r>
              <a:rPr lang="en-US" altLang="zh-CN" smtClean="0"/>
              <a:t>IPD</a:t>
            </a:r>
            <a:r>
              <a:rPr lang="zh-CN" altLang="en-US" smtClean="0"/>
              <a:t>的核心思想</a:t>
            </a:r>
          </a:p>
        </p:txBody>
      </p:sp>
      <p:sp>
        <p:nvSpPr>
          <p:cNvPr id="3751938" name="Rectangle 3"/>
          <p:cNvSpPr>
            <a:spLocks noGrp="1" noChangeArrowheads="1"/>
          </p:cNvSpPr>
          <p:nvPr>
            <p:ph type="body" idx="1"/>
          </p:nvPr>
        </p:nvSpPr>
        <p:spPr bwMode="auto">
          <a:xfrm>
            <a:off x="685800" y="1219200"/>
            <a:ext cx="7772400" cy="4114800"/>
          </a:xfrm>
          <a:noFill/>
          <a:ln>
            <a:miter lim="800000"/>
            <a:headEnd/>
            <a:tailEnd/>
          </a:ln>
        </p:spPr>
        <p:txBody>
          <a:bodyPr vert="horz" wrap="square" lIns="91440" tIns="45720" rIns="91440" bIns="45720" numCol="1" anchor="t" anchorCtr="0" compatLnSpc="1">
            <a:prstTxWarp prst="textNoShape">
              <a:avLst/>
            </a:prstTxWarp>
          </a:bodyPr>
          <a:lstStyle/>
          <a:p>
            <a:pPr marL="541338" indent="-541338" eaLnBrk="1" hangingPunct="1">
              <a:lnSpc>
                <a:spcPct val="120000"/>
              </a:lnSpc>
            </a:pPr>
            <a:r>
              <a:rPr lang="zh-CN" altLang="en-US" sz="2800" smtClean="0">
                <a:solidFill>
                  <a:srgbClr val="000099"/>
                </a:solidFill>
                <a:latin typeface="黑体" pitchFamily="2" charset="-122"/>
                <a:ea typeface="黑体" pitchFamily="2" charset="-122"/>
              </a:rPr>
              <a:t>产品开发是一项</a:t>
            </a:r>
            <a:r>
              <a:rPr lang="zh-CN" altLang="en-US" sz="2800" b="1" smtClean="0">
                <a:solidFill>
                  <a:srgbClr val="FF0000"/>
                </a:solidFill>
                <a:latin typeface="黑体" pitchFamily="2" charset="-122"/>
                <a:ea typeface="黑体" pitchFamily="2" charset="-122"/>
              </a:rPr>
              <a:t>投资</a:t>
            </a:r>
          </a:p>
          <a:p>
            <a:pPr marL="541338" indent="-541338" eaLnBrk="1" hangingPunct="1">
              <a:lnSpc>
                <a:spcPct val="120000"/>
              </a:lnSpc>
            </a:pPr>
            <a:r>
              <a:rPr lang="zh-CN" altLang="en-US" sz="2800" smtClean="0">
                <a:solidFill>
                  <a:srgbClr val="000099"/>
                </a:solidFill>
                <a:latin typeface="黑体" pitchFamily="2" charset="-122"/>
                <a:ea typeface="黑体" pitchFamily="2" charset="-122"/>
              </a:rPr>
              <a:t>基于</a:t>
            </a:r>
            <a:r>
              <a:rPr lang="zh-CN" altLang="en-US" sz="2800" b="1" smtClean="0">
                <a:solidFill>
                  <a:srgbClr val="FF0000"/>
                </a:solidFill>
                <a:latin typeface="黑体" pitchFamily="2" charset="-122"/>
                <a:ea typeface="黑体" pitchFamily="2" charset="-122"/>
              </a:rPr>
              <a:t>市场</a:t>
            </a:r>
            <a:r>
              <a:rPr lang="zh-CN" altLang="en-US" sz="2800" smtClean="0">
                <a:solidFill>
                  <a:srgbClr val="000099"/>
                </a:solidFill>
                <a:latin typeface="黑体" pitchFamily="2" charset="-122"/>
                <a:ea typeface="黑体" pitchFamily="2" charset="-122"/>
              </a:rPr>
              <a:t>的创新</a:t>
            </a:r>
            <a:endParaRPr lang="zh-CN" altLang="en-US" sz="2800" b="1" smtClean="0">
              <a:solidFill>
                <a:srgbClr val="000099"/>
              </a:solidFill>
              <a:latin typeface="黑体" pitchFamily="2" charset="-122"/>
              <a:ea typeface="黑体" pitchFamily="2" charset="-122"/>
            </a:endParaRPr>
          </a:p>
          <a:p>
            <a:pPr marL="541338" indent="-541338" eaLnBrk="1" hangingPunct="1">
              <a:lnSpc>
                <a:spcPct val="120000"/>
              </a:lnSpc>
            </a:pPr>
            <a:r>
              <a:rPr lang="zh-CN" altLang="en-US" sz="2800" smtClean="0">
                <a:solidFill>
                  <a:srgbClr val="000099"/>
                </a:solidFill>
                <a:latin typeface="黑体" pitchFamily="2" charset="-122"/>
                <a:ea typeface="黑体" pitchFamily="2" charset="-122"/>
              </a:rPr>
              <a:t>跨部门的</a:t>
            </a:r>
            <a:r>
              <a:rPr lang="zh-CN" altLang="en-US" sz="2800" b="1" smtClean="0">
                <a:solidFill>
                  <a:srgbClr val="FF0000"/>
                </a:solidFill>
                <a:latin typeface="黑体" pitchFamily="2" charset="-122"/>
                <a:ea typeface="黑体" pitchFamily="2" charset="-122"/>
              </a:rPr>
              <a:t>协同</a:t>
            </a:r>
          </a:p>
          <a:p>
            <a:pPr marL="541338" indent="-541338" eaLnBrk="1" hangingPunct="1">
              <a:lnSpc>
                <a:spcPct val="120000"/>
              </a:lnSpc>
            </a:pPr>
            <a:r>
              <a:rPr lang="zh-CN" altLang="en-US" sz="2800" smtClean="0">
                <a:solidFill>
                  <a:srgbClr val="000099"/>
                </a:solidFill>
                <a:latin typeface="黑体" pitchFamily="2" charset="-122"/>
                <a:ea typeface="黑体" pitchFamily="2" charset="-122"/>
              </a:rPr>
              <a:t>结构化开发</a:t>
            </a:r>
            <a:r>
              <a:rPr lang="zh-CN" altLang="en-US" sz="2800" b="1" smtClean="0">
                <a:solidFill>
                  <a:srgbClr val="FF0000"/>
                </a:solidFill>
                <a:latin typeface="黑体" pitchFamily="2" charset="-122"/>
                <a:ea typeface="黑体" pitchFamily="2" charset="-122"/>
              </a:rPr>
              <a:t>流程</a:t>
            </a:r>
          </a:p>
          <a:p>
            <a:pPr marL="541338" indent="-541338" eaLnBrk="1" hangingPunct="1">
              <a:lnSpc>
                <a:spcPct val="120000"/>
              </a:lnSpc>
            </a:pPr>
            <a:r>
              <a:rPr lang="zh-CN" altLang="en-US" sz="2800" b="1" smtClean="0">
                <a:solidFill>
                  <a:srgbClr val="FF0000"/>
                </a:solidFill>
                <a:latin typeface="黑体" pitchFamily="2" charset="-122"/>
                <a:ea typeface="黑体" pitchFamily="2" charset="-122"/>
              </a:rPr>
              <a:t>异步</a:t>
            </a:r>
            <a:r>
              <a:rPr lang="zh-CN" altLang="en-US" sz="2800" smtClean="0">
                <a:solidFill>
                  <a:srgbClr val="000099"/>
                </a:solidFill>
                <a:latin typeface="黑体" pitchFamily="2" charset="-122"/>
                <a:ea typeface="黑体" pitchFamily="2" charset="-122"/>
              </a:rPr>
              <a:t>开发</a:t>
            </a:r>
          </a:p>
          <a:p>
            <a:pPr marL="541338" indent="-541338" eaLnBrk="1" hangingPunct="1">
              <a:lnSpc>
                <a:spcPct val="120000"/>
              </a:lnSpc>
            </a:pPr>
            <a:r>
              <a:rPr lang="zh-CN" altLang="en-US" sz="2800" b="1" smtClean="0">
                <a:solidFill>
                  <a:srgbClr val="FF0000"/>
                </a:solidFill>
                <a:latin typeface="黑体" pitchFamily="2" charset="-122"/>
                <a:ea typeface="黑体" pitchFamily="2" charset="-122"/>
              </a:rPr>
              <a:t>重用</a:t>
            </a:r>
            <a:r>
              <a:rPr lang="zh-CN" altLang="en-US" sz="2800" smtClean="0">
                <a:solidFill>
                  <a:srgbClr val="000099"/>
                </a:solidFill>
                <a:latin typeface="黑体" pitchFamily="2" charset="-122"/>
                <a:ea typeface="黑体" pitchFamily="2" charset="-122"/>
              </a:rPr>
              <a:t>（</a:t>
            </a:r>
            <a:r>
              <a:rPr lang="en-US" altLang="zh-CN" sz="2800" smtClean="0">
                <a:solidFill>
                  <a:srgbClr val="000099"/>
                </a:solidFill>
                <a:latin typeface="黑体" pitchFamily="2" charset="-122"/>
                <a:ea typeface="黑体" pitchFamily="2" charset="-122"/>
              </a:rPr>
              <a:t>CBB</a:t>
            </a:r>
            <a:r>
              <a:rPr lang="zh-CN" altLang="en-US" sz="2800" smtClean="0">
                <a:solidFill>
                  <a:srgbClr val="000099"/>
                </a:solidFill>
                <a:latin typeface="黑体" pitchFamily="2" charset="-122"/>
                <a:ea typeface="黑体" pitchFamily="2" charset="-122"/>
              </a:rPr>
              <a:t>）</a:t>
            </a:r>
          </a:p>
          <a:p>
            <a:pPr marL="541338" indent="-541338" eaLnBrk="1" hangingPunct="1">
              <a:lnSpc>
                <a:spcPct val="120000"/>
              </a:lnSpc>
              <a:buFontTx/>
              <a:buNone/>
            </a:pPr>
            <a:endParaRPr lang="en-US" altLang="zh-CN" sz="2800" b="1" smtClean="0">
              <a:solidFill>
                <a:srgbClr val="000099"/>
              </a:solidFill>
              <a:latin typeface="黑体" pitchFamily="2" charset="-122"/>
              <a:ea typeface="黑体" pitchFamily="2"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1601" name="Text Box 2"/>
          <p:cNvSpPr txBox="1">
            <a:spLocks noChangeArrowheads="1"/>
          </p:cNvSpPr>
          <p:nvPr/>
        </p:nvSpPr>
        <p:spPr bwMode="auto">
          <a:xfrm>
            <a:off x="539750" y="63500"/>
            <a:ext cx="3168650" cy="579438"/>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开发阶段（</a:t>
            </a:r>
            <a:r>
              <a:rPr lang="en-US" altLang="zh-CN" sz="2400" b="1">
                <a:latin typeface="Arial" charset="0"/>
                <a:ea typeface="黑体" pitchFamily="2" charset="-122"/>
              </a:rPr>
              <a:t>1</a:t>
            </a:r>
            <a:r>
              <a:rPr lang="zh-CN" altLang="en-US" sz="2400" b="1">
                <a:latin typeface="Arial" charset="0"/>
                <a:ea typeface="黑体" pitchFamily="2" charset="-122"/>
              </a:rPr>
              <a:t>）</a:t>
            </a:r>
          </a:p>
        </p:txBody>
      </p:sp>
      <p:sp>
        <p:nvSpPr>
          <p:cNvPr id="4121602" name="Text Box 3"/>
          <p:cNvSpPr txBox="1">
            <a:spLocks noChangeArrowheads="1"/>
          </p:cNvSpPr>
          <p:nvPr/>
        </p:nvSpPr>
        <p:spPr bwMode="auto">
          <a:xfrm>
            <a:off x="107950" y="1557338"/>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计划阶段</a:t>
            </a:r>
          </a:p>
        </p:txBody>
      </p:sp>
      <p:sp>
        <p:nvSpPr>
          <p:cNvPr id="4121603" name="Text Box 4"/>
          <p:cNvSpPr txBox="1">
            <a:spLocks noChangeArrowheads="1"/>
          </p:cNvSpPr>
          <p:nvPr/>
        </p:nvSpPr>
        <p:spPr bwMode="auto">
          <a:xfrm>
            <a:off x="1044575" y="1557338"/>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开发阶段</a:t>
            </a:r>
          </a:p>
        </p:txBody>
      </p:sp>
      <p:sp>
        <p:nvSpPr>
          <p:cNvPr id="4121604" name="Line 5"/>
          <p:cNvSpPr>
            <a:spLocks noChangeShapeType="1"/>
          </p:cNvSpPr>
          <p:nvPr/>
        </p:nvSpPr>
        <p:spPr bwMode="auto">
          <a:xfrm>
            <a:off x="900113" y="1341438"/>
            <a:ext cx="0" cy="4103687"/>
          </a:xfrm>
          <a:prstGeom prst="line">
            <a:avLst/>
          </a:prstGeom>
          <a:noFill/>
          <a:ln w="31750">
            <a:solidFill>
              <a:schemeClr val="tx1"/>
            </a:solidFill>
            <a:prstDash val="lgDashDotDot"/>
            <a:round/>
            <a:headEnd/>
            <a:tailEnd/>
          </a:ln>
        </p:spPr>
        <p:txBody>
          <a:bodyPr/>
          <a:lstStyle/>
          <a:p>
            <a:endParaRPr lang="zh-CN" altLang="en-US"/>
          </a:p>
        </p:txBody>
      </p:sp>
      <p:sp>
        <p:nvSpPr>
          <p:cNvPr id="4121605" name="Oval 6"/>
          <p:cNvSpPr>
            <a:spLocks noChangeArrowheads="1"/>
          </p:cNvSpPr>
          <p:nvPr/>
        </p:nvSpPr>
        <p:spPr bwMode="auto">
          <a:xfrm>
            <a:off x="828675" y="1846263"/>
            <a:ext cx="142875" cy="142875"/>
          </a:xfrm>
          <a:prstGeom prst="ellipse">
            <a:avLst/>
          </a:prstGeom>
          <a:solidFill>
            <a:srgbClr val="FF0000"/>
          </a:solidFill>
          <a:ln w="9525">
            <a:solidFill>
              <a:srgbClr val="FF0000"/>
            </a:solidFill>
            <a:round/>
            <a:headEnd/>
            <a:tailEnd/>
          </a:ln>
        </p:spPr>
        <p:txBody>
          <a:bodyPr wrap="none" anchor="ctr"/>
          <a:lstStyle/>
          <a:p>
            <a:pPr algn="ctr"/>
            <a:endParaRPr lang="zh-CN" altLang="en-US"/>
          </a:p>
        </p:txBody>
      </p:sp>
      <p:sp>
        <p:nvSpPr>
          <p:cNvPr id="4121606" name="Line 7"/>
          <p:cNvSpPr>
            <a:spLocks noChangeShapeType="1"/>
          </p:cNvSpPr>
          <p:nvPr/>
        </p:nvSpPr>
        <p:spPr bwMode="auto">
          <a:xfrm>
            <a:off x="973138" y="1917700"/>
            <a:ext cx="358775" cy="0"/>
          </a:xfrm>
          <a:prstGeom prst="line">
            <a:avLst/>
          </a:prstGeom>
          <a:noFill/>
          <a:ln w="44450">
            <a:solidFill>
              <a:schemeClr val="tx1"/>
            </a:solidFill>
            <a:round/>
            <a:headEnd/>
            <a:tailEnd type="triangle" w="med" len="med"/>
          </a:ln>
        </p:spPr>
        <p:txBody>
          <a:bodyPr/>
          <a:lstStyle/>
          <a:p>
            <a:endParaRPr lang="zh-CN" altLang="en-US"/>
          </a:p>
        </p:txBody>
      </p:sp>
      <p:sp>
        <p:nvSpPr>
          <p:cNvPr id="4121607" name="Line 8"/>
          <p:cNvSpPr>
            <a:spLocks noChangeShapeType="1"/>
          </p:cNvSpPr>
          <p:nvPr/>
        </p:nvSpPr>
        <p:spPr bwMode="auto">
          <a:xfrm flipH="1">
            <a:off x="465138" y="1917700"/>
            <a:ext cx="361950" cy="0"/>
          </a:xfrm>
          <a:prstGeom prst="line">
            <a:avLst/>
          </a:prstGeom>
          <a:noFill/>
          <a:ln w="41275">
            <a:solidFill>
              <a:schemeClr val="tx1"/>
            </a:solidFill>
            <a:round/>
            <a:headEnd/>
            <a:tailEnd type="triangle" w="med" len="med"/>
          </a:ln>
        </p:spPr>
        <p:txBody>
          <a:bodyPr/>
          <a:lstStyle/>
          <a:p>
            <a:endParaRPr lang="zh-CN" altLang="en-US"/>
          </a:p>
        </p:txBody>
      </p:sp>
      <p:sp>
        <p:nvSpPr>
          <p:cNvPr id="4121608" name="Rectangle 9"/>
          <p:cNvSpPr>
            <a:spLocks noChangeArrowheads="1"/>
          </p:cNvSpPr>
          <p:nvPr/>
        </p:nvSpPr>
        <p:spPr bwMode="auto">
          <a:xfrm>
            <a:off x="2447925" y="2203450"/>
            <a:ext cx="1582738"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en-US" altLang="zh-CN" sz="1600">
                <a:latin typeface="Arial" charset="0"/>
              </a:rPr>
              <a:t>Mini</a:t>
            </a:r>
            <a:r>
              <a:rPr kumimoji="0" lang="zh-CN" altLang="en-US" sz="1600">
                <a:latin typeface="Arial" charset="0"/>
              </a:rPr>
              <a:t>项目</a:t>
            </a:r>
            <a:r>
              <a:rPr kumimoji="0" lang="en-US" altLang="zh-CN" sz="1600">
                <a:latin typeface="Arial" charset="0"/>
              </a:rPr>
              <a:t>2</a:t>
            </a:r>
          </a:p>
        </p:txBody>
      </p:sp>
      <p:sp>
        <p:nvSpPr>
          <p:cNvPr id="4121609" name="Text Box 10"/>
          <p:cNvSpPr txBox="1">
            <a:spLocks noChangeArrowheads="1"/>
          </p:cNvSpPr>
          <p:nvPr/>
        </p:nvSpPr>
        <p:spPr bwMode="auto">
          <a:xfrm>
            <a:off x="7856538" y="1685925"/>
            <a:ext cx="1368425" cy="366713"/>
          </a:xfrm>
          <a:prstGeom prst="rect">
            <a:avLst/>
          </a:prstGeom>
          <a:noFill/>
          <a:ln w="9525">
            <a:noFill/>
            <a:miter lim="800000"/>
            <a:headEnd/>
            <a:tailEnd/>
          </a:ln>
        </p:spPr>
        <p:txBody>
          <a:bodyPr>
            <a:spAutoFit/>
          </a:bodyPr>
          <a:lstStyle/>
          <a:p>
            <a:pPr>
              <a:spcBef>
                <a:spcPct val="50000"/>
              </a:spcBef>
            </a:pPr>
            <a:r>
              <a:rPr kumimoji="0" lang="en-US" altLang="zh-CN" sz="1800" b="1">
                <a:latin typeface="Arial" charset="0"/>
              </a:rPr>
              <a:t>BBIT</a:t>
            </a:r>
          </a:p>
        </p:txBody>
      </p:sp>
      <p:sp>
        <p:nvSpPr>
          <p:cNvPr id="4121610" name="Rectangle 11"/>
          <p:cNvSpPr>
            <a:spLocks noChangeArrowheads="1"/>
          </p:cNvSpPr>
          <p:nvPr/>
        </p:nvSpPr>
        <p:spPr bwMode="auto">
          <a:xfrm>
            <a:off x="2447925" y="1700213"/>
            <a:ext cx="1582738"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en-US" altLang="zh-CN" sz="1600">
                <a:latin typeface="Arial" charset="0"/>
              </a:rPr>
              <a:t>Mini</a:t>
            </a:r>
            <a:r>
              <a:rPr kumimoji="0" lang="zh-CN" altLang="en-US" sz="1600">
                <a:latin typeface="Arial" charset="0"/>
              </a:rPr>
              <a:t>项目</a:t>
            </a:r>
            <a:r>
              <a:rPr kumimoji="0" lang="en-US" altLang="zh-CN" sz="1600">
                <a:latin typeface="Arial" charset="0"/>
              </a:rPr>
              <a:t>1</a:t>
            </a:r>
          </a:p>
        </p:txBody>
      </p:sp>
      <p:sp>
        <p:nvSpPr>
          <p:cNvPr id="4121611" name="Rectangle 12"/>
          <p:cNvSpPr>
            <a:spLocks noChangeArrowheads="1"/>
          </p:cNvSpPr>
          <p:nvPr/>
        </p:nvSpPr>
        <p:spPr bwMode="auto">
          <a:xfrm>
            <a:off x="2447925" y="2708275"/>
            <a:ext cx="1582738"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en-US" altLang="zh-CN" sz="1600">
                <a:latin typeface="Arial" charset="0"/>
              </a:rPr>
              <a:t>Mini</a:t>
            </a:r>
            <a:r>
              <a:rPr kumimoji="0" lang="zh-CN" altLang="en-US" sz="1600">
                <a:latin typeface="Arial" charset="0"/>
              </a:rPr>
              <a:t>项目</a:t>
            </a:r>
            <a:r>
              <a:rPr kumimoji="0" lang="en-US" altLang="zh-CN" sz="1600">
                <a:latin typeface="Arial" charset="0"/>
              </a:rPr>
              <a:t>3</a:t>
            </a:r>
          </a:p>
        </p:txBody>
      </p:sp>
      <p:sp>
        <p:nvSpPr>
          <p:cNvPr id="4121612" name="Rectangle 13"/>
          <p:cNvSpPr>
            <a:spLocks noChangeArrowheads="1"/>
          </p:cNvSpPr>
          <p:nvPr/>
        </p:nvSpPr>
        <p:spPr bwMode="auto">
          <a:xfrm>
            <a:off x="2447925" y="3211513"/>
            <a:ext cx="1582738"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en-US" altLang="zh-CN" sz="1600">
                <a:latin typeface="Arial" charset="0"/>
              </a:rPr>
              <a:t>Mini</a:t>
            </a:r>
            <a:r>
              <a:rPr kumimoji="0" lang="zh-CN" altLang="en-US" sz="1600">
                <a:latin typeface="Arial" charset="0"/>
              </a:rPr>
              <a:t>项目</a:t>
            </a:r>
            <a:r>
              <a:rPr kumimoji="0" lang="en-US" altLang="zh-CN" sz="1600">
                <a:latin typeface="Arial" charset="0"/>
              </a:rPr>
              <a:t>4</a:t>
            </a:r>
          </a:p>
        </p:txBody>
      </p:sp>
      <p:sp>
        <p:nvSpPr>
          <p:cNvPr id="4121613" name="Rectangle 14"/>
          <p:cNvSpPr>
            <a:spLocks noChangeArrowheads="1"/>
          </p:cNvSpPr>
          <p:nvPr/>
        </p:nvSpPr>
        <p:spPr bwMode="auto">
          <a:xfrm>
            <a:off x="2447925" y="3716338"/>
            <a:ext cx="1582738"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en-US" altLang="zh-CN" sz="1600">
                <a:latin typeface="Arial" charset="0"/>
              </a:rPr>
              <a:t>……..</a:t>
            </a:r>
          </a:p>
        </p:txBody>
      </p:sp>
      <p:sp>
        <p:nvSpPr>
          <p:cNvPr id="4121614" name="Rectangle 15"/>
          <p:cNvSpPr>
            <a:spLocks noChangeArrowheads="1"/>
          </p:cNvSpPr>
          <p:nvPr/>
        </p:nvSpPr>
        <p:spPr bwMode="auto">
          <a:xfrm>
            <a:off x="2268538" y="4706938"/>
            <a:ext cx="2519362"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zh-CN" altLang="en-US" sz="1600">
                <a:latin typeface="Arial" charset="0"/>
              </a:rPr>
              <a:t>测试准备与更新测试计划</a:t>
            </a:r>
          </a:p>
        </p:txBody>
      </p:sp>
      <p:sp>
        <p:nvSpPr>
          <p:cNvPr id="4121615" name="Rectangle 16"/>
          <p:cNvSpPr>
            <a:spLocks noChangeArrowheads="1"/>
          </p:cNvSpPr>
          <p:nvPr/>
        </p:nvSpPr>
        <p:spPr bwMode="auto">
          <a:xfrm>
            <a:off x="2268538" y="4221163"/>
            <a:ext cx="2303462"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zh-CN" altLang="en-US" sz="1600">
                <a:latin typeface="Arial" charset="0"/>
              </a:rPr>
              <a:t>测试研发准备和开发</a:t>
            </a:r>
          </a:p>
        </p:txBody>
      </p:sp>
      <p:sp>
        <p:nvSpPr>
          <p:cNvPr id="4121616" name="Rectangle 17"/>
          <p:cNvSpPr>
            <a:spLocks noChangeArrowheads="1"/>
          </p:cNvSpPr>
          <p:nvPr/>
        </p:nvSpPr>
        <p:spPr bwMode="auto">
          <a:xfrm>
            <a:off x="5940425" y="1628775"/>
            <a:ext cx="2808288" cy="3529013"/>
          </a:xfrm>
          <a:prstGeom prst="rect">
            <a:avLst/>
          </a:prstGeom>
          <a:noFill/>
          <a:ln w="22225">
            <a:solidFill>
              <a:schemeClr val="tx1"/>
            </a:solidFill>
            <a:prstDash val="dashDot"/>
            <a:miter lim="800000"/>
            <a:headEnd/>
            <a:tailEnd/>
          </a:ln>
        </p:spPr>
        <p:txBody>
          <a:bodyPr wrap="none" anchor="ctr"/>
          <a:lstStyle/>
          <a:p>
            <a:pPr algn="ctr"/>
            <a:endParaRPr lang="zh-CN" altLang="en-US"/>
          </a:p>
        </p:txBody>
      </p:sp>
      <p:sp>
        <p:nvSpPr>
          <p:cNvPr id="4121617" name="Text Box 18"/>
          <p:cNvSpPr txBox="1">
            <a:spLocks noChangeArrowheads="1"/>
          </p:cNvSpPr>
          <p:nvPr/>
        </p:nvSpPr>
        <p:spPr bwMode="auto">
          <a:xfrm>
            <a:off x="7308850" y="4581525"/>
            <a:ext cx="1368425" cy="519113"/>
          </a:xfrm>
          <a:prstGeom prst="rect">
            <a:avLst/>
          </a:prstGeom>
          <a:noFill/>
          <a:ln w="9525">
            <a:noFill/>
            <a:miter lim="800000"/>
            <a:headEnd/>
            <a:tailEnd/>
          </a:ln>
        </p:spPr>
        <p:txBody>
          <a:bodyPr>
            <a:spAutoFit/>
          </a:bodyPr>
          <a:lstStyle/>
          <a:p>
            <a:pPr>
              <a:spcBef>
                <a:spcPct val="50000"/>
              </a:spcBef>
            </a:pPr>
            <a:r>
              <a:rPr kumimoji="0" lang="en-US" altLang="zh-CN" sz="2800" b="1">
                <a:latin typeface="Arial" charset="0"/>
              </a:rPr>
              <a:t>BBFV</a:t>
            </a:r>
          </a:p>
        </p:txBody>
      </p:sp>
      <p:sp>
        <p:nvSpPr>
          <p:cNvPr id="4121618" name="Text Box 19"/>
          <p:cNvSpPr txBox="1">
            <a:spLocks noChangeArrowheads="1"/>
          </p:cNvSpPr>
          <p:nvPr/>
        </p:nvSpPr>
        <p:spPr bwMode="auto">
          <a:xfrm>
            <a:off x="5940425" y="1628775"/>
            <a:ext cx="1584325" cy="366713"/>
          </a:xfrm>
          <a:prstGeom prst="rect">
            <a:avLst/>
          </a:prstGeom>
          <a:noFill/>
          <a:ln w="9525">
            <a:noFill/>
            <a:miter lim="800000"/>
            <a:headEnd/>
            <a:tailEnd/>
          </a:ln>
        </p:spPr>
        <p:txBody>
          <a:bodyPr>
            <a:spAutoFit/>
          </a:bodyPr>
          <a:lstStyle/>
          <a:p>
            <a:pPr>
              <a:spcBef>
                <a:spcPct val="50000"/>
              </a:spcBef>
            </a:pPr>
            <a:r>
              <a:rPr kumimoji="0" lang="en-US" altLang="zh-CN" sz="1800" b="1">
                <a:latin typeface="Arial" charset="0"/>
              </a:rPr>
              <a:t>UT/MIT/MST</a:t>
            </a:r>
          </a:p>
        </p:txBody>
      </p:sp>
      <p:sp>
        <p:nvSpPr>
          <p:cNvPr id="4121619" name="Line 20"/>
          <p:cNvSpPr>
            <a:spLocks noChangeShapeType="1"/>
          </p:cNvSpPr>
          <p:nvPr/>
        </p:nvSpPr>
        <p:spPr bwMode="auto">
          <a:xfrm>
            <a:off x="3995738" y="1844675"/>
            <a:ext cx="1871662" cy="0"/>
          </a:xfrm>
          <a:prstGeom prst="line">
            <a:avLst/>
          </a:prstGeom>
          <a:noFill/>
          <a:ln w="9525">
            <a:solidFill>
              <a:schemeClr val="tx1"/>
            </a:solidFill>
            <a:round/>
            <a:headEnd/>
            <a:tailEnd type="triangle" w="med" len="med"/>
          </a:ln>
        </p:spPr>
        <p:txBody>
          <a:bodyPr/>
          <a:lstStyle/>
          <a:p>
            <a:endParaRPr lang="zh-CN" altLang="en-US"/>
          </a:p>
        </p:txBody>
      </p:sp>
      <p:sp>
        <p:nvSpPr>
          <p:cNvPr id="4121620" name="Line 21"/>
          <p:cNvSpPr>
            <a:spLocks noChangeShapeType="1"/>
          </p:cNvSpPr>
          <p:nvPr/>
        </p:nvSpPr>
        <p:spPr bwMode="auto">
          <a:xfrm>
            <a:off x="4067175" y="2924175"/>
            <a:ext cx="1871663" cy="0"/>
          </a:xfrm>
          <a:prstGeom prst="line">
            <a:avLst/>
          </a:prstGeom>
          <a:noFill/>
          <a:ln w="9525">
            <a:solidFill>
              <a:schemeClr val="tx1"/>
            </a:solidFill>
            <a:round/>
            <a:headEnd/>
            <a:tailEnd type="triangle" w="med" len="med"/>
          </a:ln>
        </p:spPr>
        <p:txBody>
          <a:bodyPr/>
          <a:lstStyle/>
          <a:p>
            <a:endParaRPr lang="zh-CN" altLang="en-US"/>
          </a:p>
        </p:txBody>
      </p:sp>
      <p:sp>
        <p:nvSpPr>
          <p:cNvPr id="4121621" name="Line 22"/>
          <p:cNvSpPr>
            <a:spLocks noChangeShapeType="1"/>
          </p:cNvSpPr>
          <p:nvPr/>
        </p:nvSpPr>
        <p:spPr bwMode="auto">
          <a:xfrm>
            <a:off x="4067175" y="3357563"/>
            <a:ext cx="1871663" cy="0"/>
          </a:xfrm>
          <a:prstGeom prst="line">
            <a:avLst/>
          </a:prstGeom>
          <a:noFill/>
          <a:ln w="9525">
            <a:solidFill>
              <a:schemeClr val="tx1"/>
            </a:solidFill>
            <a:round/>
            <a:headEnd/>
            <a:tailEnd type="triangle" w="med" len="med"/>
          </a:ln>
        </p:spPr>
        <p:txBody>
          <a:bodyPr/>
          <a:lstStyle/>
          <a:p>
            <a:endParaRPr lang="zh-CN" altLang="en-US"/>
          </a:p>
        </p:txBody>
      </p:sp>
      <p:sp>
        <p:nvSpPr>
          <p:cNvPr id="4121622" name="Line 23"/>
          <p:cNvSpPr>
            <a:spLocks noChangeShapeType="1"/>
          </p:cNvSpPr>
          <p:nvPr/>
        </p:nvSpPr>
        <p:spPr bwMode="auto">
          <a:xfrm>
            <a:off x="4068763" y="3933825"/>
            <a:ext cx="1871662" cy="0"/>
          </a:xfrm>
          <a:prstGeom prst="line">
            <a:avLst/>
          </a:prstGeom>
          <a:noFill/>
          <a:ln w="9525">
            <a:solidFill>
              <a:schemeClr val="tx1"/>
            </a:solidFill>
            <a:round/>
            <a:headEnd/>
            <a:tailEnd type="triangle" w="med" len="med"/>
          </a:ln>
        </p:spPr>
        <p:txBody>
          <a:bodyPr/>
          <a:lstStyle/>
          <a:p>
            <a:endParaRPr lang="zh-CN" altLang="en-US"/>
          </a:p>
        </p:txBody>
      </p:sp>
      <p:sp>
        <p:nvSpPr>
          <p:cNvPr id="4121623" name="Line 24"/>
          <p:cNvSpPr>
            <a:spLocks noChangeShapeType="1"/>
          </p:cNvSpPr>
          <p:nvPr/>
        </p:nvSpPr>
        <p:spPr bwMode="auto">
          <a:xfrm>
            <a:off x="4067175" y="2420938"/>
            <a:ext cx="1871663" cy="0"/>
          </a:xfrm>
          <a:prstGeom prst="line">
            <a:avLst/>
          </a:prstGeom>
          <a:noFill/>
          <a:ln w="9525">
            <a:solidFill>
              <a:schemeClr val="tx1"/>
            </a:solidFill>
            <a:round/>
            <a:headEnd/>
            <a:tailEnd type="triangle" w="med" len="med"/>
          </a:ln>
        </p:spPr>
        <p:txBody>
          <a:bodyPr/>
          <a:lstStyle/>
          <a:p>
            <a:endParaRPr lang="zh-CN" altLang="en-US"/>
          </a:p>
        </p:txBody>
      </p:sp>
      <p:sp>
        <p:nvSpPr>
          <p:cNvPr id="4121624" name="Line 25"/>
          <p:cNvSpPr>
            <a:spLocks noChangeShapeType="1"/>
          </p:cNvSpPr>
          <p:nvPr/>
        </p:nvSpPr>
        <p:spPr bwMode="auto">
          <a:xfrm>
            <a:off x="4572000" y="4437063"/>
            <a:ext cx="1368425" cy="0"/>
          </a:xfrm>
          <a:prstGeom prst="line">
            <a:avLst/>
          </a:prstGeom>
          <a:noFill/>
          <a:ln w="9525">
            <a:solidFill>
              <a:schemeClr val="tx1"/>
            </a:solidFill>
            <a:round/>
            <a:headEnd/>
            <a:tailEnd type="triangle" w="med" len="med"/>
          </a:ln>
        </p:spPr>
        <p:txBody>
          <a:bodyPr/>
          <a:lstStyle/>
          <a:p>
            <a:endParaRPr lang="zh-CN" altLang="en-US"/>
          </a:p>
        </p:txBody>
      </p:sp>
      <p:sp>
        <p:nvSpPr>
          <p:cNvPr id="4121625" name="Line 26"/>
          <p:cNvSpPr>
            <a:spLocks noChangeShapeType="1"/>
          </p:cNvSpPr>
          <p:nvPr/>
        </p:nvSpPr>
        <p:spPr bwMode="auto">
          <a:xfrm>
            <a:off x="4859338" y="4941888"/>
            <a:ext cx="1008062" cy="0"/>
          </a:xfrm>
          <a:prstGeom prst="line">
            <a:avLst/>
          </a:prstGeom>
          <a:noFill/>
          <a:ln w="9525">
            <a:solidFill>
              <a:schemeClr val="tx1"/>
            </a:solidFill>
            <a:round/>
            <a:headEnd/>
            <a:tailEnd type="triangle" w="med" len="med"/>
          </a:ln>
        </p:spPr>
        <p:txBody>
          <a:bodyPr/>
          <a:lstStyle/>
          <a:p>
            <a:endParaRPr lang="zh-CN" altLang="en-US"/>
          </a:p>
        </p:txBody>
      </p:sp>
      <p:sp>
        <p:nvSpPr>
          <p:cNvPr id="4121626" name="Text Box 27"/>
          <p:cNvSpPr txBox="1">
            <a:spLocks noChangeArrowheads="1"/>
          </p:cNvSpPr>
          <p:nvPr/>
        </p:nvSpPr>
        <p:spPr bwMode="auto">
          <a:xfrm>
            <a:off x="2555875" y="5734050"/>
            <a:ext cx="5184775" cy="703263"/>
          </a:xfrm>
          <a:prstGeom prst="rect">
            <a:avLst/>
          </a:prstGeom>
          <a:noFill/>
          <a:ln w="9525">
            <a:noFill/>
            <a:miter lim="800000"/>
            <a:headEnd/>
            <a:tailEnd/>
          </a:ln>
        </p:spPr>
        <p:txBody>
          <a:bodyPr>
            <a:spAutoFit/>
          </a:bodyPr>
          <a:lstStyle/>
          <a:p>
            <a:pPr>
              <a:spcBef>
                <a:spcPct val="50000"/>
              </a:spcBef>
            </a:pPr>
            <a:r>
              <a:rPr kumimoji="0" lang="en-US" altLang="zh-CN" sz="1600" b="1">
                <a:latin typeface="Arial" charset="0"/>
              </a:rPr>
              <a:t>BBFV</a:t>
            </a:r>
            <a:r>
              <a:rPr kumimoji="0" lang="zh-CN" altLang="en-US" sz="1600" b="1">
                <a:latin typeface="Arial" charset="0"/>
              </a:rPr>
              <a:t>：</a:t>
            </a:r>
            <a:r>
              <a:rPr kumimoji="0" lang="en-US" altLang="zh-CN" sz="1600">
                <a:latin typeface="Arial" charset="0"/>
              </a:rPr>
              <a:t>Building Block Function Verification</a:t>
            </a:r>
          </a:p>
          <a:p>
            <a:pPr>
              <a:spcBef>
                <a:spcPct val="50000"/>
              </a:spcBef>
            </a:pPr>
            <a:r>
              <a:rPr kumimoji="0" lang="en-US" altLang="zh-CN" sz="1600" b="1">
                <a:latin typeface="Arial" charset="0"/>
              </a:rPr>
              <a:t>BBIT: </a:t>
            </a:r>
            <a:r>
              <a:rPr kumimoji="0" lang="en-US" altLang="zh-CN" sz="1600">
                <a:latin typeface="Arial" charset="0"/>
              </a:rPr>
              <a:t>Building Block Integrated  Test   (</a:t>
            </a:r>
            <a:r>
              <a:rPr kumimoji="0" lang="zh-CN" altLang="en-US" sz="1600">
                <a:latin typeface="Arial" charset="0"/>
              </a:rPr>
              <a:t>测试）</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2625" name="Rectangle 2"/>
          <p:cNvSpPr>
            <a:spLocks noChangeArrowheads="1"/>
          </p:cNvSpPr>
          <p:nvPr/>
        </p:nvSpPr>
        <p:spPr bwMode="auto">
          <a:xfrm>
            <a:off x="5984875" y="1557338"/>
            <a:ext cx="360363" cy="3527425"/>
          </a:xfrm>
          <a:prstGeom prst="rect">
            <a:avLst/>
          </a:prstGeom>
          <a:noFill/>
          <a:ln w="9525">
            <a:solidFill>
              <a:schemeClr val="tx1"/>
            </a:solidFill>
            <a:prstDash val="dashDot"/>
            <a:miter lim="800000"/>
            <a:headEnd/>
            <a:tailEnd/>
          </a:ln>
        </p:spPr>
        <p:txBody>
          <a:bodyPr wrap="none" anchor="ctr"/>
          <a:lstStyle/>
          <a:p>
            <a:pPr algn="ctr"/>
            <a:endParaRPr kumimoji="0" lang="zh-CN" altLang="zh-CN" sz="1400" b="1"/>
          </a:p>
        </p:txBody>
      </p:sp>
      <p:sp>
        <p:nvSpPr>
          <p:cNvPr id="4122626" name="Rectangle 3"/>
          <p:cNvSpPr>
            <a:spLocks noChangeArrowheads="1"/>
          </p:cNvSpPr>
          <p:nvPr/>
        </p:nvSpPr>
        <p:spPr bwMode="auto">
          <a:xfrm>
            <a:off x="539750" y="1557338"/>
            <a:ext cx="2376488" cy="3240087"/>
          </a:xfrm>
          <a:prstGeom prst="rect">
            <a:avLst/>
          </a:prstGeom>
          <a:noFill/>
          <a:ln w="9525">
            <a:solidFill>
              <a:schemeClr val="tx1"/>
            </a:solidFill>
            <a:prstDash val="dash"/>
            <a:miter lim="800000"/>
            <a:headEnd/>
            <a:tailEnd/>
          </a:ln>
        </p:spPr>
        <p:txBody>
          <a:bodyPr wrap="none" anchor="ctr"/>
          <a:lstStyle/>
          <a:p>
            <a:pPr algn="ctr"/>
            <a:endParaRPr lang="zh-CN" altLang="en-US"/>
          </a:p>
        </p:txBody>
      </p:sp>
      <p:sp>
        <p:nvSpPr>
          <p:cNvPr id="4122627" name="Text Box 4"/>
          <p:cNvSpPr txBox="1">
            <a:spLocks noChangeArrowheads="1"/>
          </p:cNvSpPr>
          <p:nvPr/>
        </p:nvSpPr>
        <p:spPr bwMode="auto">
          <a:xfrm>
            <a:off x="519113" y="44450"/>
            <a:ext cx="3165475" cy="64135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开发阶段（</a:t>
            </a:r>
            <a:r>
              <a:rPr lang="en-US" altLang="zh-CN" sz="2400" b="1">
                <a:latin typeface="Arial" charset="0"/>
                <a:ea typeface="黑体" pitchFamily="2" charset="-122"/>
              </a:rPr>
              <a:t>2</a:t>
            </a:r>
            <a:r>
              <a:rPr lang="zh-CN" altLang="en-US" sz="2400" b="1">
                <a:latin typeface="Arial" charset="0"/>
                <a:ea typeface="黑体" pitchFamily="2" charset="-122"/>
              </a:rPr>
              <a:t>）</a:t>
            </a:r>
          </a:p>
        </p:txBody>
      </p:sp>
      <p:sp>
        <p:nvSpPr>
          <p:cNvPr id="4122628" name="Rectangle 5"/>
          <p:cNvSpPr>
            <a:spLocks noChangeArrowheads="1"/>
          </p:cNvSpPr>
          <p:nvPr/>
        </p:nvSpPr>
        <p:spPr bwMode="auto">
          <a:xfrm>
            <a:off x="1160463" y="1773238"/>
            <a:ext cx="5256212" cy="287337"/>
          </a:xfrm>
          <a:prstGeom prst="rect">
            <a:avLst/>
          </a:prstGeom>
          <a:solidFill>
            <a:srgbClr val="00FF99"/>
          </a:solidFill>
          <a:ln w="9525">
            <a:solidFill>
              <a:schemeClr val="tx1"/>
            </a:solidFill>
            <a:miter lim="800000"/>
            <a:headEnd/>
            <a:tailEnd/>
          </a:ln>
        </p:spPr>
        <p:txBody>
          <a:bodyPr wrap="none" anchor="ctr"/>
          <a:lstStyle/>
          <a:p>
            <a:pPr algn="ctr"/>
            <a:r>
              <a:rPr kumimoji="0" lang="en-US" altLang="zh-CN" sz="1400" b="1"/>
              <a:t>SDV</a:t>
            </a:r>
            <a:r>
              <a:rPr kumimoji="0" lang="zh-CN" altLang="en-US" sz="1400" b="1"/>
              <a:t>测试（原型机）</a:t>
            </a:r>
          </a:p>
        </p:txBody>
      </p:sp>
      <p:sp>
        <p:nvSpPr>
          <p:cNvPr id="4122629" name="Rectangle 6"/>
          <p:cNvSpPr>
            <a:spLocks noChangeArrowheads="1"/>
          </p:cNvSpPr>
          <p:nvPr/>
        </p:nvSpPr>
        <p:spPr bwMode="auto">
          <a:xfrm>
            <a:off x="1592263" y="2349500"/>
            <a:ext cx="1439862" cy="287338"/>
          </a:xfrm>
          <a:prstGeom prst="rect">
            <a:avLst/>
          </a:prstGeom>
          <a:solidFill>
            <a:srgbClr val="00FF99"/>
          </a:solidFill>
          <a:ln w="9525">
            <a:solidFill>
              <a:schemeClr val="tx1"/>
            </a:solidFill>
            <a:miter lim="800000"/>
            <a:headEnd/>
            <a:tailEnd/>
          </a:ln>
        </p:spPr>
        <p:txBody>
          <a:bodyPr wrap="none" anchor="ctr"/>
          <a:lstStyle/>
          <a:p>
            <a:pPr algn="ctr"/>
            <a:r>
              <a:rPr kumimoji="0" lang="en-US" altLang="zh-CN" sz="1400" b="1"/>
              <a:t>BUILD1</a:t>
            </a:r>
            <a:r>
              <a:rPr kumimoji="0" lang="zh-CN" altLang="en-US" sz="1400" b="1"/>
              <a:t>测试</a:t>
            </a:r>
          </a:p>
        </p:txBody>
      </p:sp>
      <p:sp>
        <p:nvSpPr>
          <p:cNvPr id="4122630" name="AutoShape 7"/>
          <p:cNvSpPr>
            <a:spLocks noChangeArrowheads="1"/>
          </p:cNvSpPr>
          <p:nvPr/>
        </p:nvSpPr>
        <p:spPr bwMode="auto">
          <a:xfrm>
            <a:off x="1592263" y="2852738"/>
            <a:ext cx="1439862" cy="504825"/>
          </a:xfrm>
          <a:prstGeom prst="diamond">
            <a:avLst/>
          </a:prstGeom>
          <a:solidFill>
            <a:srgbClr val="00FF99"/>
          </a:solidFill>
          <a:ln w="9525">
            <a:solidFill>
              <a:schemeClr val="tx1"/>
            </a:solidFill>
            <a:miter lim="800000"/>
            <a:headEnd/>
            <a:tailEnd/>
          </a:ln>
        </p:spPr>
        <p:txBody>
          <a:bodyPr wrap="none" anchor="ctr"/>
          <a:lstStyle/>
          <a:p>
            <a:pPr algn="ctr"/>
            <a:r>
              <a:rPr kumimoji="0" lang="zh-CN" altLang="en-US" sz="1400" b="1"/>
              <a:t>转系统测试</a:t>
            </a:r>
          </a:p>
        </p:txBody>
      </p:sp>
      <p:sp>
        <p:nvSpPr>
          <p:cNvPr id="4122631" name="Line 8"/>
          <p:cNvSpPr>
            <a:spLocks noChangeShapeType="1"/>
          </p:cNvSpPr>
          <p:nvPr/>
        </p:nvSpPr>
        <p:spPr bwMode="auto">
          <a:xfrm>
            <a:off x="2312988" y="1701800"/>
            <a:ext cx="0" cy="2374900"/>
          </a:xfrm>
          <a:prstGeom prst="line">
            <a:avLst/>
          </a:prstGeom>
          <a:noFill/>
          <a:ln w="9525">
            <a:solidFill>
              <a:srgbClr val="FF3300"/>
            </a:solidFill>
            <a:round/>
            <a:headEnd/>
            <a:tailEnd/>
          </a:ln>
        </p:spPr>
        <p:txBody>
          <a:bodyPr/>
          <a:lstStyle/>
          <a:p>
            <a:endParaRPr lang="zh-CN" altLang="en-US"/>
          </a:p>
        </p:txBody>
      </p:sp>
      <p:sp>
        <p:nvSpPr>
          <p:cNvPr id="4122632" name="Rectangle 9"/>
          <p:cNvSpPr>
            <a:spLocks noChangeArrowheads="1"/>
          </p:cNvSpPr>
          <p:nvPr/>
        </p:nvSpPr>
        <p:spPr bwMode="auto">
          <a:xfrm>
            <a:off x="1160463" y="3573463"/>
            <a:ext cx="1008062" cy="792162"/>
          </a:xfrm>
          <a:prstGeom prst="rect">
            <a:avLst/>
          </a:prstGeom>
          <a:noFill/>
          <a:ln w="9525">
            <a:solidFill>
              <a:schemeClr val="tx1"/>
            </a:solidFill>
            <a:miter lim="800000"/>
            <a:headEnd/>
            <a:tailEnd/>
          </a:ln>
        </p:spPr>
        <p:txBody>
          <a:bodyPr anchor="ctr"/>
          <a:lstStyle/>
          <a:p>
            <a:pPr algn="ctr"/>
            <a:r>
              <a:rPr kumimoji="0" lang="zh-CN" altLang="en-US" sz="1400" b="1"/>
              <a:t>更新相关测试方案</a:t>
            </a:r>
          </a:p>
        </p:txBody>
      </p:sp>
      <p:sp>
        <p:nvSpPr>
          <p:cNvPr id="4122633" name="Rectangle 10"/>
          <p:cNvSpPr>
            <a:spLocks noChangeArrowheads="1"/>
          </p:cNvSpPr>
          <p:nvPr/>
        </p:nvSpPr>
        <p:spPr bwMode="auto">
          <a:xfrm>
            <a:off x="2528888" y="3573463"/>
            <a:ext cx="865187" cy="792162"/>
          </a:xfrm>
          <a:prstGeom prst="rect">
            <a:avLst/>
          </a:prstGeom>
          <a:noFill/>
          <a:ln w="9525">
            <a:solidFill>
              <a:schemeClr val="tx1"/>
            </a:solidFill>
            <a:miter lim="800000"/>
            <a:headEnd/>
            <a:tailEnd/>
          </a:ln>
        </p:spPr>
        <p:txBody>
          <a:bodyPr lIns="54000" rIns="54000" anchor="ctr"/>
          <a:lstStyle/>
          <a:p>
            <a:pPr algn="ctr"/>
            <a:r>
              <a:rPr kumimoji="0" lang="en-US" altLang="zh-CN" sz="1400" b="1"/>
              <a:t>BUILD</a:t>
            </a:r>
            <a:r>
              <a:rPr kumimoji="0" lang="zh-CN" altLang="en-US" sz="1400" b="1"/>
              <a:t>测试报告</a:t>
            </a:r>
          </a:p>
        </p:txBody>
      </p:sp>
      <p:sp>
        <p:nvSpPr>
          <p:cNvPr id="4122634" name="Rectangle 11"/>
          <p:cNvSpPr>
            <a:spLocks noChangeArrowheads="1"/>
          </p:cNvSpPr>
          <p:nvPr/>
        </p:nvSpPr>
        <p:spPr bwMode="auto">
          <a:xfrm>
            <a:off x="4040188" y="2349500"/>
            <a:ext cx="1439862" cy="287338"/>
          </a:xfrm>
          <a:prstGeom prst="rect">
            <a:avLst/>
          </a:prstGeom>
          <a:solidFill>
            <a:srgbClr val="00FF99"/>
          </a:solidFill>
          <a:ln w="9525">
            <a:solidFill>
              <a:schemeClr val="tx1"/>
            </a:solidFill>
            <a:miter lim="800000"/>
            <a:headEnd/>
            <a:tailEnd/>
          </a:ln>
        </p:spPr>
        <p:txBody>
          <a:bodyPr wrap="none" anchor="ctr"/>
          <a:lstStyle/>
          <a:p>
            <a:pPr algn="ctr"/>
            <a:r>
              <a:rPr kumimoji="0" lang="en-US" altLang="zh-CN" sz="1400" b="1"/>
              <a:t>BUILDn</a:t>
            </a:r>
            <a:r>
              <a:rPr kumimoji="0" lang="zh-CN" altLang="en-US" sz="1400" b="1"/>
              <a:t>测试</a:t>
            </a:r>
          </a:p>
        </p:txBody>
      </p:sp>
      <p:sp>
        <p:nvSpPr>
          <p:cNvPr id="4122635" name="AutoShape 12"/>
          <p:cNvSpPr>
            <a:spLocks noChangeArrowheads="1"/>
          </p:cNvSpPr>
          <p:nvPr/>
        </p:nvSpPr>
        <p:spPr bwMode="auto">
          <a:xfrm>
            <a:off x="4040188" y="2852738"/>
            <a:ext cx="1439862" cy="504825"/>
          </a:xfrm>
          <a:prstGeom prst="diamond">
            <a:avLst/>
          </a:prstGeom>
          <a:solidFill>
            <a:srgbClr val="00FF99"/>
          </a:solidFill>
          <a:ln w="9525">
            <a:solidFill>
              <a:schemeClr val="tx1"/>
            </a:solidFill>
            <a:miter lim="800000"/>
            <a:headEnd/>
            <a:tailEnd/>
          </a:ln>
        </p:spPr>
        <p:txBody>
          <a:bodyPr wrap="none" anchor="ctr"/>
          <a:lstStyle/>
          <a:p>
            <a:pPr algn="ctr"/>
            <a:r>
              <a:rPr kumimoji="0" lang="zh-CN" altLang="en-US" sz="1400" b="1"/>
              <a:t>转系统测试</a:t>
            </a:r>
          </a:p>
        </p:txBody>
      </p:sp>
      <p:sp>
        <p:nvSpPr>
          <p:cNvPr id="4122636" name="Line 13"/>
          <p:cNvSpPr>
            <a:spLocks noChangeShapeType="1"/>
          </p:cNvSpPr>
          <p:nvPr/>
        </p:nvSpPr>
        <p:spPr bwMode="auto">
          <a:xfrm>
            <a:off x="4760913" y="1701800"/>
            <a:ext cx="0" cy="2374900"/>
          </a:xfrm>
          <a:prstGeom prst="line">
            <a:avLst/>
          </a:prstGeom>
          <a:noFill/>
          <a:ln w="9525">
            <a:solidFill>
              <a:srgbClr val="FF3300"/>
            </a:solidFill>
            <a:round/>
            <a:headEnd/>
            <a:tailEnd/>
          </a:ln>
        </p:spPr>
        <p:txBody>
          <a:bodyPr/>
          <a:lstStyle/>
          <a:p>
            <a:endParaRPr lang="zh-CN" altLang="en-US"/>
          </a:p>
        </p:txBody>
      </p:sp>
      <p:sp>
        <p:nvSpPr>
          <p:cNvPr id="4122637" name="Rectangle 14"/>
          <p:cNvSpPr>
            <a:spLocks noChangeArrowheads="1"/>
          </p:cNvSpPr>
          <p:nvPr/>
        </p:nvSpPr>
        <p:spPr bwMode="auto">
          <a:xfrm>
            <a:off x="3665538" y="3573463"/>
            <a:ext cx="950912" cy="792162"/>
          </a:xfrm>
          <a:prstGeom prst="rect">
            <a:avLst/>
          </a:prstGeom>
          <a:noFill/>
          <a:ln w="9525">
            <a:solidFill>
              <a:schemeClr val="tx1"/>
            </a:solidFill>
            <a:miter lim="800000"/>
            <a:headEnd/>
            <a:tailEnd/>
          </a:ln>
        </p:spPr>
        <p:txBody>
          <a:bodyPr lIns="54000" rIns="54000" anchor="ctr"/>
          <a:lstStyle/>
          <a:p>
            <a:pPr algn="ctr"/>
            <a:r>
              <a:rPr kumimoji="0" lang="zh-CN" altLang="en-US" sz="1400" b="1"/>
              <a:t>更新相关测试方案</a:t>
            </a:r>
          </a:p>
        </p:txBody>
      </p:sp>
      <p:sp>
        <p:nvSpPr>
          <p:cNvPr id="4122638" name="Rectangle 15"/>
          <p:cNvSpPr>
            <a:spLocks noChangeArrowheads="1"/>
          </p:cNvSpPr>
          <p:nvPr/>
        </p:nvSpPr>
        <p:spPr bwMode="auto">
          <a:xfrm>
            <a:off x="4905375" y="3573463"/>
            <a:ext cx="863600" cy="792162"/>
          </a:xfrm>
          <a:prstGeom prst="rect">
            <a:avLst/>
          </a:prstGeom>
          <a:noFill/>
          <a:ln w="9525">
            <a:solidFill>
              <a:schemeClr val="tx1"/>
            </a:solidFill>
            <a:miter lim="800000"/>
            <a:headEnd/>
            <a:tailEnd/>
          </a:ln>
        </p:spPr>
        <p:txBody>
          <a:bodyPr lIns="54000" rIns="54000" anchor="ctr"/>
          <a:lstStyle/>
          <a:p>
            <a:pPr algn="ctr"/>
            <a:r>
              <a:rPr kumimoji="0" lang="en-US" altLang="zh-CN" sz="1400" b="1"/>
              <a:t>BUILD</a:t>
            </a:r>
            <a:r>
              <a:rPr kumimoji="0" lang="zh-CN" altLang="en-US" sz="1400" b="1"/>
              <a:t>测试报告</a:t>
            </a:r>
          </a:p>
        </p:txBody>
      </p:sp>
      <p:sp>
        <p:nvSpPr>
          <p:cNvPr id="4122639" name="Rectangle 16"/>
          <p:cNvSpPr>
            <a:spLocks noChangeArrowheads="1"/>
          </p:cNvSpPr>
          <p:nvPr/>
        </p:nvSpPr>
        <p:spPr bwMode="auto">
          <a:xfrm>
            <a:off x="1160463" y="1485900"/>
            <a:ext cx="5184775" cy="3598863"/>
          </a:xfrm>
          <a:prstGeom prst="rect">
            <a:avLst/>
          </a:prstGeom>
          <a:noFill/>
          <a:ln w="9525">
            <a:solidFill>
              <a:schemeClr val="tx1"/>
            </a:solidFill>
            <a:prstDash val="dashDot"/>
            <a:miter lim="800000"/>
            <a:headEnd/>
            <a:tailEnd/>
          </a:ln>
        </p:spPr>
        <p:txBody>
          <a:bodyPr wrap="none" anchor="ctr"/>
          <a:lstStyle/>
          <a:p>
            <a:pPr algn="ctr"/>
            <a:endParaRPr lang="zh-CN" altLang="en-US"/>
          </a:p>
        </p:txBody>
      </p:sp>
      <p:sp>
        <p:nvSpPr>
          <p:cNvPr id="4122640" name="Text Box 17"/>
          <p:cNvSpPr txBox="1">
            <a:spLocks noChangeArrowheads="1"/>
          </p:cNvSpPr>
          <p:nvPr/>
        </p:nvSpPr>
        <p:spPr bwMode="auto">
          <a:xfrm>
            <a:off x="755650" y="4340225"/>
            <a:ext cx="996950" cy="457200"/>
          </a:xfrm>
          <a:prstGeom prst="rect">
            <a:avLst/>
          </a:prstGeom>
          <a:noFill/>
          <a:ln w="9525">
            <a:noFill/>
            <a:miter lim="800000"/>
            <a:headEnd/>
            <a:tailEnd/>
          </a:ln>
        </p:spPr>
        <p:txBody>
          <a:bodyPr wrap="none">
            <a:spAutoFit/>
          </a:bodyPr>
          <a:lstStyle/>
          <a:p>
            <a:r>
              <a:rPr kumimoji="0" lang="en-US" altLang="zh-CN" sz="2400" b="1"/>
              <a:t>BBFV</a:t>
            </a:r>
          </a:p>
        </p:txBody>
      </p:sp>
      <p:sp>
        <p:nvSpPr>
          <p:cNvPr id="4122641" name="Text Box 18"/>
          <p:cNvSpPr txBox="1">
            <a:spLocks noChangeArrowheads="1"/>
          </p:cNvSpPr>
          <p:nvPr/>
        </p:nvSpPr>
        <p:spPr bwMode="auto">
          <a:xfrm>
            <a:off x="3686175" y="4437063"/>
            <a:ext cx="795338" cy="457200"/>
          </a:xfrm>
          <a:prstGeom prst="rect">
            <a:avLst/>
          </a:prstGeom>
          <a:noFill/>
          <a:ln w="9525">
            <a:noFill/>
            <a:miter lim="800000"/>
            <a:headEnd/>
            <a:tailEnd/>
          </a:ln>
        </p:spPr>
        <p:txBody>
          <a:bodyPr wrap="none">
            <a:spAutoFit/>
          </a:bodyPr>
          <a:lstStyle/>
          <a:p>
            <a:r>
              <a:rPr kumimoji="0" lang="en-US" altLang="zh-CN" sz="2400" b="1"/>
              <a:t>SDV</a:t>
            </a:r>
          </a:p>
        </p:txBody>
      </p:sp>
      <p:sp>
        <p:nvSpPr>
          <p:cNvPr id="4122642" name="AutoShape 19"/>
          <p:cNvSpPr>
            <a:spLocks noChangeArrowheads="1"/>
          </p:cNvSpPr>
          <p:nvPr/>
        </p:nvSpPr>
        <p:spPr bwMode="auto">
          <a:xfrm>
            <a:off x="1809750" y="5302250"/>
            <a:ext cx="1079500" cy="863600"/>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zh-CN" altLang="en-US" sz="1200" b="1"/>
              <a:t>技术评审</a:t>
            </a:r>
            <a:r>
              <a:rPr kumimoji="0" lang="en-US" altLang="zh-CN" sz="1200" b="1"/>
              <a:t>4</a:t>
            </a:r>
          </a:p>
        </p:txBody>
      </p:sp>
      <p:sp>
        <p:nvSpPr>
          <p:cNvPr id="4122643" name="AutoShape 20"/>
          <p:cNvSpPr>
            <a:spLocks noChangeArrowheads="1"/>
          </p:cNvSpPr>
          <p:nvPr/>
        </p:nvSpPr>
        <p:spPr bwMode="auto">
          <a:xfrm>
            <a:off x="5913438" y="5302250"/>
            <a:ext cx="1079500" cy="863600"/>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zh-CN" altLang="en-US" sz="1200" b="1"/>
              <a:t>技术评审</a:t>
            </a:r>
            <a:r>
              <a:rPr kumimoji="0" lang="en-US" altLang="zh-CN" sz="1200" b="1"/>
              <a:t>4A</a:t>
            </a:r>
          </a:p>
        </p:txBody>
      </p:sp>
      <p:sp>
        <p:nvSpPr>
          <p:cNvPr id="4122644" name="Line 21"/>
          <p:cNvSpPr>
            <a:spLocks noChangeShapeType="1"/>
          </p:cNvSpPr>
          <p:nvPr/>
        </p:nvSpPr>
        <p:spPr bwMode="auto">
          <a:xfrm>
            <a:off x="6465888" y="1196975"/>
            <a:ext cx="0" cy="4105275"/>
          </a:xfrm>
          <a:prstGeom prst="line">
            <a:avLst/>
          </a:prstGeom>
          <a:noFill/>
          <a:ln w="9525">
            <a:solidFill>
              <a:schemeClr val="tx1"/>
            </a:solidFill>
            <a:round/>
            <a:headEnd/>
            <a:tailEnd/>
          </a:ln>
        </p:spPr>
        <p:txBody>
          <a:bodyPr/>
          <a:lstStyle/>
          <a:p>
            <a:endParaRPr lang="zh-CN" altLang="en-US"/>
          </a:p>
        </p:txBody>
      </p:sp>
      <p:sp>
        <p:nvSpPr>
          <p:cNvPr id="4122645" name="Rectangle 22"/>
          <p:cNvSpPr>
            <a:spLocks noChangeArrowheads="1"/>
          </p:cNvSpPr>
          <p:nvPr/>
        </p:nvSpPr>
        <p:spPr bwMode="auto">
          <a:xfrm>
            <a:off x="5984875" y="1557338"/>
            <a:ext cx="2547938" cy="3744912"/>
          </a:xfrm>
          <a:prstGeom prst="rect">
            <a:avLst/>
          </a:prstGeom>
          <a:noFill/>
          <a:ln w="9525">
            <a:solidFill>
              <a:schemeClr val="tx1"/>
            </a:solidFill>
            <a:prstDash val="dash"/>
            <a:miter lim="800000"/>
            <a:headEnd/>
            <a:tailEnd/>
          </a:ln>
        </p:spPr>
        <p:txBody>
          <a:bodyPr wrap="none" anchor="ctr"/>
          <a:lstStyle/>
          <a:p>
            <a:pPr algn="ctr"/>
            <a:endParaRPr kumimoji="0" lang="zh-CN" altLang="zh-CN" sz="2400"/>
          </a:p>
        </p:txBody>
      </p:sp>
      <p:sp>
        <p:nvSpPr>
          <p:cNvPr id="4122646" name="AutoShape 23"/>
          <p:cNvSpPr>
            <a:spLocks noChangeArrowheads="1"/>
          </p:cNvSpPr>
          <p:nvPr/>
        </p:nvSpPr>
        <p:spPr bwMode="auto">
          <a:xfrm>
            <a:off x="6632575" y="1989138"/>
            <a:ext cx="865188" cy="720725"/>
          </a:xfrm>
          <a:prstGeom prst="flowChartDocument">
            <a:avLst/>
          </a:prstGeom>
          <a:solidFill>
            <a:srgbClr val="00FF99"/>
          </a:solidFill>
          <a:ln w="9525">
            <a:solidFill>
              <a:schemeClr val="tx1"/>
            </a:solidFill>
            <a:miter lim="800000"/>
            <a:headEnd/>
            <a:tailEnd/>
          </a:ln>
        </p:spPr>
        <p:txBody>
          <a:bodyPr anchor="ctr"/>
          <a:lstStyle/>
          <a:p>
            <a:pPr algn="ctr"/>
            <a:r>
              <a:rPr kumimoji="0" lang="zh-CN" altLang="en-US" sz="1200"/>
              <a:t>可安装性可服务性测试模块</a:t>
            </a:r>
          </a:p>
        </p:txBody>
      </p:sp>
      <p:sp>
        <p:nvSpPr>
          <p:cNvPr id="4122647" name="AutoShape 24"/>
          <p:cNvSpPr>
            <a:spLocks noChangeArrowheads="1"/>
          </p:cNvSpPr>
          <p:nvPr/>
        </p:nvSpPr>
        <p:spPr bwMode="auto">
          <a:xfrm>
            <a:off x="7019925" y="3068638"/>
            <a:ext cx="865188" cy="720725"/>
          </a:xfrm>
          <a:prstGeom prst="flowChartDocument">
            <a:avLst/>
          </a:prstGeom>
          <a:solidFill>
            <a:srgbClr val="00FF99"/>
          </a:solidFill>
          <a:ln w="9525">
            <a:solidFill>
              <a:schemeClr val="tx1"/>
            </a:solidFill>
            <a:miter lim="800000"/>
            <a:headEnd/>
            <a:tailEnd/>
          </a:ln>
        </p:spPr>
        <p:txBody>
          <a:bodyPr anchor="ctr"/>
          <a:lstStyle/>
          <a:p>
            <a:pPr algn="ctr"/>
            <a:r>
              <a:rPr kumimoji="0" lang="en-US" altLang="zh-CN" sz="1200"/>
              <a:t>BETA</a:t>
            </a:r>
            <a:r>
              <a:rPr kumimoji="0" lang="zh-CN" altLang="en-US" sz="1200"/>
              <a:t>测试预安装模板</a:t>
            </a:r>
          </a:p>
        </p:txBody>
      </p:sp>
      <p:sp>
        <p:nvSpPr>
          <p:cNvPr id="4122648" name="Line 25"/>
          <p:cNvSpPr>
            <a:spLocks noChangeShapeType="1"/>
          </p:cNvSpPr>
          <p:nvPr/>
        </p:nvSpPr>
        <p:spPr bwMode="auto">
          <a:xfrm>
            <a:off x="7920038" y="1196975"/>
            <a:ext cx="0" cy="4824413"/>
          </a:xfrm>
          <a:prstGeom prst="line">
            <a:avLst/>
          </a:prstGeom>
          <a:noFill/>
          <a:ln w="38100">
            <a:solidFill>
              <a:schemeClr val="tx1"/>
            </a:solidFill>
            <a:prstDash val="dashDot"/>
            <a:round/>
            <a:headEnd/>
            <a:tailEnd/>
          </a:ln>
        </p:spPr>
        <p:txBody>
          <a:bodyPr/>
          <a:lstStyle/>
          <a:p>
            <a:endParaRPr lang="zh-CN" altLang="en-US"/>
          </a:p>
        </p:txBody>
      </p:sp>
      <p:sp>
        <p:nvSpPr>
          <p:cNvPr id="4122649" name="Rectangle 26"/>
          <p:cNvSpPr>
            <a:spLocks noChangeArrowheads="1"/>
          </p:cNvSpPr>
          <p:nvPr/>
        </p:nvSpPr>
        <p:spPr bwMode="auto">
          <a:xfrm>
            <a:off x="7164388" y="1196975"/>
            <a:ext cx="611187" cy="576263"/>
          </a:xfrm>
          <a:prstGeom prst="rect">
            <a:avLst/>
          </a:prstGeom>
          <a:solidFill>
            <a:schemeClr val="accent2"/>
          </a:solidFill>
          <a:ln w="9525">
            <a:noFill/>
            <a:miter lim="800000"/>
            <a:headEnd/>
            <a:tailEnd/>
          </a:ln>
        </p:spPr>
        <p:txBody>
          <a:bodyPr lIns="54000" rIns="54000" anchor="ctr"/>
          <a:lstStyle/>
          <a:p>
            <a:pPr algn="ctr"/>
            <a:r>
              <a:rPr kumimoji="0" lang="zh-CN" altLang="en-US" sz="1600" b="1">
                <a:solidFill>
                  <a:schemeClr val="bg1"/>
                </a:solidFill>
              </a:rPr>
              <a:t>开发阶段</a:t>
            </a:r>
          </a:p>
        </p:txBody>
      </p:sp>
      <p:sp>
        <p:nvSpPr>
          <p:cNvPr id="4122650" name="Rectangle 27"/>
          <p:cNvSpPr>
            <a:spLocks noChangeArrowheads="1"/>
          </p:cNvSpPr>
          <p:nvPr/>
        </p:nvSpPr>
        <p:spPr bwMode="auto">
          <a:xfrm>
            <a:off x="8062913" y="1196975"/>
            <a:ext cx="611187" cy="576263"/>
          </a:xfrm>
          <a:prstGeom prst="rect">
            <a:avLst/>
          </a:prstGeom>
          <a:solidFill>
            <a:schemeClr val="accent2"/>
          </a:solidFill>
          <a:ln w="9525">
            <a:noFill/>
            <a:miter lim="800000"/>
            <a:headEnd/>
            <a:tailEnd/>
          </a:ln>
        </p:spPr>
        <p:txBody>
          <a:bodyPr lIns="54000" rIns="54000" anchor="ctr"/>
          <a:lstStyle/>
          <a:p>
            <a:pPr algn="ctr"/>
            <a:r>
              <a:rPr kumimoji="0" lang="zh-CN" altLang="en-US" sz="1600" b="1">
                <a:solidFill>
                  <a:schemeClr val="bg1"/>
                </a:solidFill>
              </a:rPr>
              <a:t>验证阶段</a:t>
            </a:r>
          </a:p>
        </p:txBody>
      </p:sp>
      <p:sp>
        <p:nvSpPr>
          <p:cNvPr id="4122651" name="Line 28"/>
          <p:cNvSpPr>
            <a:spLocks noChangeShapeType="1"/>
          </p:cNvSpPr>
          <p:nvPr/>
        </p:nvSpPr>
        <p:spPr bwMode="auto">
          <a:xfrm>
            <a:off x="3276600" y="2493963"/>
            <a:ext cx="647700" cy="0"/>
          </a:xfrm>
          <a:prstGeom prst="line">
            <a:avLst/>
          </a:prstGeom>
          <a:noFill/>
          <a:ln w="9525">
            <a:solidFill>
              <a:schemeClr val="tx1"/>
            </a:solidFill>
            <a:round/>
            <a:headEnd/>
            <a:tailEnd type="triangle" w="med" len="med"/>
          </a:ln>
        </p:spPr>
        <p:txBody>
          <a:bodyPr/>
          <a:lstStyle/>
          <a:p>
            <a:endParaRPr lang="zh-CN" altLang="en-US"/>
          </a:p>
        </p:txBody>
      </p:sp>
      <p:sp>
        <p:nvSpPr>
          <p:cNvPr id="4122652" name="Oval 29"/>
          <p:cNvSpPr>
            <a:spLocks noChangeArrowheads="1"/>
          </p:cNvSpPr>
          <p:nvPr/>
        </p:nvSpPr>
        <p:spPr bwMode="auto">
          <a:xfrm>
            <a:off x="7775575" y="1747838"/>
            <a:ext cx="288925" cy="288925"/>
          </a:xfrm>
          <a:prstGeom prst="ellipse">
            <a:avLst/>
          </a:prstGeom>
          <a:solidFill>
            <a:srgbClr val="FF3300"/>
          </a:solidFill>
          <a:ln w="9525">
            <a:noFill/>
            <a:round/>
            <a:headEnd/>
            <a:tailEnd/>
          </a:ln>
        </p:spPr>
        <p:txBody>
          <a:bodyPr wrap="none" anchor="ctr"/>
          <a:lstStyle/>
          <a:p>
            <a:pPr algn="ctr"/>
            <a:endParaRPr lang="zh-CN" altLang="en-US"/>
          </a:p>
        </p:txBody>
      </p:sp>
      <p:sp>
        <p:nvSpPr>
          <p:cNvPr id="4122653" name="Line 30"/>
          <p:cNvSpPr>
            <a:spLocks noChangeShapeType="1"/>
          </p:cNvSpPr>
          <p:nvPr/>
        </p:nvSpPr>
        <p:spPr bwMode="auto">
          <a:xfrm>
            <a:off x="8062913" y="1890713"/>
            <a:ext cx="360362" cy="0"/>
          </a:xfrm>
          <a:prstGeom prst="line">
            <a:avLst/>
          </a:prstGeom>
          <a:noFill/>
          <a:ln w="28575">
            <a:solidFill>
              <a:schemeClr val="tx1"/>
            </a:solidFill>
            <a:round/>
            <a:headEnd/>
            <a:tailEnd type="triangle" w="med" len="med"/>
          </a:ln>
        </p:spPr>
        <p:txBody>
          <a:bodyPr/>
          <a:lstStyle/>
          <a:p>
            <a:endParaRPr lang="zh-CN" altLang="en-US"/>
          </a:p>
        </p:txBody>
      </p:sp>
      <p:sp>
        <p:nvSpPr>
          <p:cNvPr id="4122654" name="Line 31"/>
          <p:cNvSpPr>
            <a:spLocks noChangeShapeType="1"/>
          </p:cNvSpPr>
          <p:nvPr/>
        </p:nvSpPr>
        <p:spPr bwMode="auto">
          <a:xfrm>
            <a:off x="7415213" y="1890713"/>
            <a:ext cx="360362" cy="0"/>
          </a:xfrm>
          <a:prstGeom prst="line">
            <a:avLst/>
          </a:prstGeom>
          <a:noFill/>
          <a:ln w="28575">
            <a:solidFill>
              <a:schemeClr val="tx1"/>
            </a:solidFill>
            <a:round/>
            <a:headEnd type="triangle" w="med" len="med"/>
            <a:tailEnd/>
          </a:ln>
        </p:spPr>
        <p:txBody>
          <a:bodyPr/>
          <a:lstStyle/>
          <a:p>
            <a:endParaRPr lang="zh-CN" altLang="en-US"/>
          </a:p>
        </p:txBody>
      </p:sp>
      <p:sp>
        <p:nvSpPr>
          <p:cNvPr id="4122655" name="Text Box 32"/>
          <p:cNvSpPr txBox="1">
            <a:spLocks noChangeArrowheads="1"/>
          </p:cNvSpPr>
          <p:nvPr/>
        </p:nvSpPr>
        <p:spPr bwMode="auto">
          <a:xfrm>
            <a:off x="6596063" y="4149725"/>
            <a:ext cx="1098550" cy="731838"/>
          </a:xfrm>
          <a:prstGeom prst="rect">
            <a:avLst/>
          </a:prstGeom>
          <a:noFill/>
          <a:ln w="9525">
            <a:noFill/>
            <a:miter lim="800000"/>
            <a:headEnd/>
            <a:tailEnd/>
          </a:ln>
        </p:spPr>
        <p:txBody>
          <a:bodyPr wrap="none">
            <a:spAutoFit/>
          </a:bodyPr>
          <a:lstStyle/>
          <a:p>
            <a:pPr algn="ctr"/>
            <a:r>
              <a:rPr kumimoji="0" lang="zh-CN" altLang="en-US" sz="1800" b="1"/>
              <a:t>初始产品</a:t>
            </a:r>
          </a:p>
          <a:p>
            <a:pPr algn="ctr"/>
            <a:r>
              <a:rPr kumimoji="0" lang="en-US" altLang="zh-CN" sz="2400" b="1"/>
              <a:t>SIT</a:t>
            </a:r>
          </a:p>
        </p:txBody>
      </p:sp>
      <p:sp>
        <p:nvSpPr>
          <p:cNvPr id="4122656" name="AutoShape 33"/>
          <p:cNvSpPr>
            <a:spLocks noChangeArrowheads="1"/>
          </p:cNvSpPr>
          <p:nvPr/>
        </p:nvSpPr>
        <p:spPr bwMode="auto">
          <a:xfrm>
            <a:off x="7380288" y="5302250"/>
            <a:ext cx="1079500" cy="863600"/>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zh-CN" altLang="en-US" sz="1200" b="1"/>
              <a:t>技术评审</a:t>
            </a:r>
            <a:r>
              <a:rPr kumimoji="0" lang="en-US" altLang="zh-CN" sz="1200" b="1"/>
              <a:t>5</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3649" name="Text Box 2"/>
          <p:cNvSpPr txBox="1">
            <a:spLocks noChangeArrowheads="1"/>
          </p:cNvSpPr>
          <p:nvPr/>
        </p:nvSpPr>
        <p:spPr bwMode="auto">
          <a:xfrm>
            <a:off x="396875" y="44450"/>
            <a:ext cx="5111750" cy="579438"/>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（产品级）渐增测试模型</a:t>
            </a:r>
          </a:p>
        </p:txBody>
      </p:sp>
      <p:sp>
        <p:nvSpPr>
          <p:cNvPr id="4123650" name="Oval 3"/>
          <p:cNvSpPr>
            <a:spLocks noChangeArrowheads="1"/>
          </p:cNvSpPr>
          <p:nvPr/>
        </p:nvSpPr>
        <p:spPr bwMode="auto">
          <a:xfrm>
            <a:off x="1260475" y="2133600"/>
            <a:ext cx="647700" cy="360363"/>
          </a:xfrm>
          <a:prstGeom prst="ellipse">
            <a:avLst/>
          </a:prstGeom>
          <a:noFill/>
          <a:ln w="9525">
            <a:solidFill>
              <a:schemeClr val="tx1"/>
            </a:solidFill>
            <a:round/>
            <a:headEnd/>
            <a:tailEnd/>
          </a:ln>
        </p:spPr>
        <p:txBody>
          <a:bodyPr wrap="none" anchor="ctr"/>
          <a:lstStyle/>
          <a:p>
            <a:pPr algn="ctr"/>
            <a:endParaRPr kumimoji="0" lang="zh-CN" altLang="zh-CN" sz="1800">
              <a:latin typeface="Arial" charset="0"/>
            </a:endParaRPr>
          </a:p>
        </p:txBody>
      </p:sp>
      <p:sp>
        <p:nvSpPr>
          <p:cNvPr id="4123651" name="Oval 4"/>
          <p:cNvSpPr>
            <a:spLocks noChangeArrowheads="1"/>
          </p:cNvSpPr>
          <p:nvPr/>
        </p:nvSpPr>
        <p:spPr bwMode="auto">
          <a:xfrm>
            <a:off x="1260475" y="1701800"/>
            <a:ext cx="647700" cy="360363"/>
          </a:xfrm>
          <a:prstGeom prst="ellipse">
            <a:avLst/>
          </a:prstGeom>
          <a:noFill/>
          <a:ln w="9525">
            <a:solidFill>
              <a:schemeClr val="tx1"/>
            </a:solidFill>
            <a:round/>
            <a:headEnd/>
            <a:tailEnd/>
          </a:ln>
        </p:spPr>
        <p:txBody>
          <a:bodyPr wrap="none" anchor="ctr"/>
          <a:lstStyle/>
          <a:p>
            <a:pPr algn="ctr"/>
            <a:endParaRPr kumimoji="0" lang="zh-CN" altLang="zh-CN" sz="1800">
              <a:latin typeface="Arial" charset="0"/>
            </a:endParaRPr>
          </a:p>
        </p:txBody>
      </p:sp>
      <p:sp>
        <p:nvSpPr>
          <p:cNvPr id="4123652" name="Rectangle 5"/>
          <p:cNvSpPr>
            <a:spLocks noChangeArrowheads="1"/>
          </p:cNvSpPr>
          <p:nvPr/>
        </p:nvSpPr>
        <p:spPr bwMode="auto">
          <a:xfrm>
            <a:off x="2195513" y="2638425"/>
            <a:ext cx="431800" cy="360363"/>
          </a:xfrm>
          <a:prstGeom prst="rect">
            <a:avLst/>
          </a:prstGeom>
          <a:solidFill>
            <a:schemeClr val="bg2"/>
          </a:solidFill>
          <a:ln w="9525">
            <a:solidFill>
              <a:schemeClr val="tx1"/>
            </a:solidFill>
            <a:miter lim="800000"/>
            <a:headEnd/>
            <a:tailEnd/>
          </a:ln>
        </p:spPr>
        <p:txBody>
          <a:bodyPr wrap="none" anchor="ctr"/>
          <a:lstStyle/>
          <a:p>
            <a:pPr algn="ctr"/>
            <a:r>
              <a:rPr kumimoji="0" lang="en-US" altLang="zh-CN" sz="1600">
                <a:solidFill>
                  <a:schemeClr val="bg1"/>
                </a:solidFill>
                <a:latin typeface="Arial" charset="0"/>
              </a:rPr>
              <a:t>BBIT</a:t>
            </a:r>
          </a:p>
        </p:txBody>
      </p:sp>
      <p:sp>
        <p:nvSpPr>
          <p:cNvPr id="4123653" name="Rectangle 6"/>
          <p:cNvSpPr>
            <a:spLocks noChangeArrowheads="1"/>
          </p:cNvSpPr>
          <p:nvPr/>
        </p:nvSpPr>
        <p:spPr bwMode="auto">
          <a:xfrm>
            <a:off x="2627313" y="2638425"/>
            <a:ext cx="431800" cy="360363"/>
          </a:xfrm>
          <a:prstGeom prst="rect">
            <a:avLst/>
          </a:prstGeom>
          <a:solidFill>
            <a:srgbClr val="23BB31"/>
          </a:solidFill>
          <a:ln w="9525">
            <a:solidFill>
              <a:schemeClr val="tx1"/>
            </a:solidFill>
            <a:miter lim="800000"/>
            <a:headEnd/>
            <a:tailEnd/>
          </a:ln>
        </p:spPr>
        <p:txBody>
          <a:bodyPr wrap="none" anchor="ctr"/>
          <a:lstStyle/>
          <a:p>
            <a:pPr algn="ctr"/>
            <a:r>
              <a:rPr kumimoji="0" lang="en-US" altLang="zh-CN" sz="1600">
                <a:latin typeface="Arial" charset="0"/>
              </a:rPr>
              <a:t>SDV</a:t>
            </a:r>
          </a:p>
        </p:txBody>
      </p:sp>
      <p:sp>
        <p:nvSpPr>
          <p:cNvPr id="4123654" name="Rectangle 7"/>
          <p:cNvSpPr>
            <a:spLocks noChangeArrowheads="1"/>
          </p:cNvSpPr>
          <p:nvPr/>
        </p:nvSpPr>
        <p:spPr bwMode="auto">
          <a:xfrm>
            <a:off x="2195513" y="1917700"/>
            <a:ext cx="431800" cy="360363"/>
          </a:xfrm>
          <a:prstGeom prst="rect">
            <a:avLst/>
          </a:prstGeom>
          <a:solidFill>
            <a:schemeClr val="bg2"/>
          </a:solidFill>
          <a:ln w="9525">
            <a:solidFill>
              <a:schemeClr val="tx1"/>
            </a:solidFill>
            <a:miter lim="800000"/>
            <a:headEnd/>
            <a:tailEnd/>
          </a:ln>
        </p:spPr>
        <p:txBody>
          <a:bodyPr wrap="none" anchor="ctr"/>
          <a:lstStyle/>
          <a:p>
            <a:pPr algn="ctr"/>
            <a:endParaRPr lang="zh-CN" altLang="en-US"/>
          </a:p>
        </p:txBody>
      </p:sp>
      <p:sp>
        <p:nvSpPr>
          <p:cNvPr id="4123655" name="Rectangle 8"/>
          <p:cNvSpPr>
            <a:spLocks noChangeArrowheads="1"/>
          </p:cNvSpPr>
          <p:nvPr/>
        </p:nvSpPr>
        <p:spPr bwMode="auto">
          <a:xfrm>
            <a:off x="2627313" y="1917700"/>
            <a:ext cx="431800" cy="360363"/>
          </a:xfrm>
          <a:prstGeom prst="rect">
            <a:avLst/>
          </a:prstGeom>
          <a:solidFill>
            <a:srgbClr val="23BB31"/>
          </a:solidFill>
          <a:ln w="9525">
            <a:solidFill>
              <a:schemeClr val="tx1"/>
            </a:solidFill>
            <a:miter lim="800000"/>
            <a:headEnd/>
            <a:tailEnd/>
          </a:ln>
        </p:spPr>
        <p:txBody>
          <a:bodyPr wrap="none" anchor="ctr"/>
          <a:lstStyle/>
          <a:p>
            <a:pPr algn="ctr"/>
            <a:r>
              <a:rPr kumimoji="0" lang="en-US" altLang="zh-CN" sz="1600">
                <a:latin typeface="Arial" charset="0"/>
              </a:rPr>
              <a:t>SDV</a:t>
            </a:r>
          </a:p>
        </p:txBody>
      </p:sp>
      <p:sp>
        <p:nvSpPr>
          <p:cNvPr id="4123656" name="Rectangle 9"/>
          <p:cNvSpPr>
            <a:spLocks noChangeArrowheads="1"/>
          </p:cNvSpPr>
          <p:nvPr/>
        </p:nvSpPr>
        <p:spPr bwMode="auto">
          <a:xfrm>
            <a:off x="2700338" y="2278063"/>
            <a:ext cx="358775" cy="360362"/>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a:t>
            </a:r>
          </a:p>
        </p:txBody>
      </p:sp>
      <p:sp>
        <p:nvSpPr>
          <p:cNvPr id="4123657" name="Rectangle 10"/>
          <p:cNvSpPr>
            <a:spLocks noChangeArrowheads="1"/>
          </p:cNvSpPr>
          <p:nvPr/>
        </p:nvSpPr>
        <p:spPr bwMode="auto">
          <a:xfrm>
            <a:off x="2627313" y="1557338"/>
            <a:ext cx="1798637" cy="288925"/>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TR4.Transfer to Test</a:t>
            </a:r>
          </a:p>
        </p:txBody>
      </p:sp>
      <p:sp>
        <p:nvSpPr>
          <p:cNvPr id="4123658" name="Line 11"/>
          <p:cNvSpPr>
            <a:spLocks noChangeShapeType="1"/>
          </p:cNvSpPr>
          <p:nvPr/>
        </p:nvSpPr>
        <p:spPr bwMode="auto">
          <a:xfrm>
            <a:off x="2581275" y="1341438"/>
            <a:ext cx="0" cy="576262"/>
          </a:xfrm>
          <a:prstGeom prst="line">
            <a:avLst/>
          </a:prstGeom>
          <a:noFill/>
          <a:ln w="9525">
            <a:solidFill>
              <a:schemeClr val="tx1"/>
            </a:solidFill>
            <a:round/>
            <a:headEnd/>
            <a:tailEnd type="triangle" w="med" len="med"/>
          </a:ln>
        </p:spPr>
        <p:txBody>
          <a:bodyPr/>
          <a:lstStyle/>
          <a:p>
            <a:endParaRPr lang="zh-CN" altLang="en-US"/>
          </a:p>
        </p:txBody>
      </p:sp>
      <p:sp>
        <p:nvSpPr>
          <p:cNvPr id="4123659" name="Line 12"/>
          <p:cNvSpPr>
            <a:spLocks noChangeShapeType="1"/>
          </p:cNvSpPr>
          <p:nvPr/>
        </p:nvSpPr>
        <p:spPr bwMode="auto">
          <a:xfrm>
            <a:off x="2619375" y="2351088"/>
            <a:ext cx="0" cy="287337"/>
          </a:xfrm>
          <a:prstGeom prst="line">
            <a:avLst/>
          </a:prstGeom>
          <a:noFill/>
          <a:ln w="9525">
            <a:solidFill>
              <a:schemeClr val="tx1"/>
            </a:solidFill>
            <a:round/>
            <a:headEnd/>
            <a:tailEnd type="triangle" w="med" len="med"/>
          </a:ln>
        </p:spPr>
        <p:txBody>
          <a:bodyPr/>
          <a:lstStyle/>
          <a:p>
            <a:endParaRPr lang="zh-CN" altLang="en-US"/>
          </a:p>
        </p:txBody>
      </p:sp>
      <p:sp>
        <p:nvSpPr>
          <p:cNvPr id="4123660" name="Rectangle 13"/>
          <p:cNvSpPr>
            <a:spLocks noChangeArrowheads="1"/>
          </p:cNvSpPr>
          <p:nvPr/>
        </p:nvSpPr>
        <p:spPr bwMode="auto">
          <a:xfrm>
            <a:off x="4067175" y="2349500"/>
            <a:ext cx="431800" cy="360363"/>
          </a:xfrm>
          <a:prstGeom prst="rect">
            <a:avLst/>
          </a:prstGeom>
          <a:solidFill>
            <a:schemeClr val="bg2"/>
          </a:solidFill>
          <a:ln w="9525">
            <a:solidFill>
              <a:schemeClr val="tx1"/>
            </a:solidFill>
            <a:miter lim="800000"/>
            <a:headEnd/>
            <a:tailEnd/>
          </a:ln>
        </p:spPr>
        <p:txBody>
          <a:bodyPr wrap="none" anchor="ctr"/>
          <a:lstStyle/>
          <a:p>
            <a:pPr algn="ctr"/>
            <a:endParaRPr lang="zh-CN" altLang="en-US"/>
          </a:p>
        </p:txBody>
      </p:sp>
      <p:sp>
        <p:nvSpPr>
          <p:cNvPr id="4123661" name="Rectangle 14"/>
          <p:cNvSpPr>
            <a:spLocks noChangeArrowheads="1"/>
          </p:cNvSpPr>
          <p:nvPr/>
        </p:nvSpPr>
        <p:spPr bwMode="auto">
          <a:xfrm>
            <a:off x="4498975" y="2349500"/>
            <a:ext cx="431800" cy="360363"/>
          </a:xfrm>
          <a:prstGeom prst="rect">
            <a:avLst/>
          </a:prstGeom>
          <a:solidFill>
            <a:srgbClr val="23BB31"/>
          </a:solidFill>
          <a:ln w="9525">
            <a:solidFill>
              <a:schemeClr val="tx1"/>
            </a:solidFill>
            <a:miter lim="800000"/>
            <a:headEnd/>
            <a:tailEnd/>
          </a:ln>
        </p:spPr>
        <p:txBody>
          <a:bodyPr wrap="none" anchor="ctr"/>
          <a:lstStyle/>
          <a:p>
            <a:pPr algn="ctr"/>
            <a:r>
              <a:rPr kumimoji="0" lang="en-US" altLang="zh-CN" sz="1600">
                <a:latin typeface="Arial" charset="0"/>
              </a:rPr>
              <a:t>SDV</a:t>
            </a:r>
          </a:p>
        </p:txBody>
      </p:sp>
      <p:sp>
        <p:nvSpPr>
          <p:cNvPr id="4123662" name="Rectangle 15"/>
          <p:cNvSpPr>
            <a:spLocks noChangeArrowheads="1"/>
          </p:cNvSpPr>
          <p:nvPr/>
        </p:nvSpPr>
        <p:spPr bwMode="auto">
          <a:xfrm>
            <a:off x="5580063" y="3141663"/>
            <a:ext cx="431800" cy="360362"/>
          </a:xfrm>
          <a:prstGeom prst="rect">
            <a:avLst/>
          </a:prstGeom>
          <a:solidFill>
            <a:schemeClr val="bg2"/>
          </a:solidFill>
          <a:ln w="9525">
            <a:solidFill>
              <a:schemeClr val="tx1"/>
            </a:solidFill>
            <a:miter lim="800000"/>
            <a:headEnd/>
            <a:tailEnd/>
          </a:ln>
        </p:spPr>
        <p:txBody>
          <a:bodyPr wrap="none" anchor="ctr"/>
          <a:lstStyle/>
          <a:p>
            <a:pPr algn="ctr"/>
            <a:endParaRPr lang="zh-CN" altLang="en-US"/>
          </a:p>
        </p:txBody>
      </p:sp>
      <p:sp>
        <p:nvSpPr>
          <p:cNvPr id="4123663" name="Rectangle 16"/>
          <p:cNvSpPr>
            <a:spLocks noChangeArrowheads="1"/>
          </p:cNvSpPr>
          <p:nvPr/>
        </p:nvSpPr>
        <p:spPr bwMode="auto">
          <a:xfrm>
            <a:off x="6011863" y="3141663"/>
            <a:ext cx="431800" cy="360362"/>
          </a:xfrm>
          <a:prstGeom prst="rect">
            <a:avLst/>
          </a:prstGeom>
          <a:solidFill>
            <a:srgbClr val="23BB31"/>
          </a:solidFill>
          <a:ln w="9525">
            <a:solidFill>
              <a:schemeClr val="tx1"/>
            </a:solidFill>
            <a:miter lim="800000"/>
            <a:headEnd/>
            <a:tailEnd/>
          </a:ln>
        </p:spPr>
        <p:txBody>
          <a:bodyPr wrap="none" anchor="ctr"/>
          <a:lstStyle/>
          <a:p>
            <a:pPr algn="ctr"/>
            <a:r>
              <a:rPr kumimoji="0" lang="en-US" altLang="zh-CN" sz="1600">
                <a:latin typeface="Arial" charset="0"/>
              </a:rPr>
              <a:t>SDV</a:t>
            </a:r>
          </a:p>
        </p:txBody>
      </p:sp>
      <p:sp>
        <p:nvSpPr>
          <p:cNvPr id="4123664" name="Rectangle 17"/>
          <p:cNvSpPr>
            <a:spLocks noChangeArrowheads="1"/>
          </p:cNvSpPr>
          <p:nvPr/>
        </p:nvSpPr>
        <p:spPr bwMode="auto">
          <a:xfrm>
            <a:off x="1547813" y="2638425"/>
            <a:ext cx="647700" cy="360363"/>
          </a:xfrm>
          <a:prstGeom prst="rect">
            <a:avLst/>
          </a:prstGeom>
          <a:solidFill>
            <a:schemeClr val="accent1"/>
          </a:solidFill>
          <a:ln w="9525">
            <a:solidFill>
              <a:schemeClr val="tx1"/>
            </a:solidFill>
            <a:miter lim="800000"/>
            <a:headEnd/>
            <a:tailEnd/>
          </a:ln>
        </p:spPr>
        <p:txBody>
          <a:bodyPr wrap="none" anchor="ctr"/>
          <a:lstStyle/>
          <a:p>
            <a:pPr algn="ctr"/>
            <a:endParaRPr lang="zh-CN" altLang="en-US"/>
          </a:p>
        </p:txBody>
      </p:sp>
      <p:sp>
        <p:nvSpPr>
          <p:cNvPr id="4123665" name="Line 18"/>
          <p:cNvSpPr>
            <a:spLocks noChangeShapeType="1"/>
          </p:cNvSpPr>
          <p:nvPr/>
        </p:nvSpPr>
        <p:spPr bwMode="auto">
          <a:xfrm>
            <a:off x="1547813" y="2782888"/>
            <a:ext cx="647700" cy="0"/>
          </a:xfrm>
          <a:prstGeom prst="line">
            <a:avLst/>
          </a:prstGeom>
          <a:noFill/>
          <a:ln w="9525">
            <a:solidFill>
              <a:schemeClr val="tx1"/>
            </a:solidFill>
            <a:round/>
            <a:headEnd/>
            <a:tailEnd/>
          </a:ln>
        </p:spPr>
        <p:txBody>
          <a:bodyPr/>
          <a:lstStyle/>
          <a:p>
            <a:endParaRPr lang="zh-CN" altLang="en-US"/>
          </a:p>
        </p:txBody>
      </p:sp>
      <p:sp>
        <p:nvSpPr>
          <p:cNvPr id="4123666" name="Line 19"/>
          <p:cNvSpPr>
            <a:spLocks noChangeShapeType="1"/>
          </p:cNvSpPr>
          <p:nvPr/>
        </p:nvSpPr>
        <p:spPr bwMode="auto">
          <a:xfrm>
            <a:off x="1547813" y="2884488"/>
            <a:ext cx="647700" cy="0"/>
          </a:xfrm>
          <a:prstGeom prst="line">
            <a:avLst/>
          </a:prstGeom>
          <a:noFill/>
          <a:ln w="9525">
            <a:solidFill>
              <a:schemeClr val="tx1"/>
            </a:solidFill>
            <a:round/>
            <a:headEnd/>
            <a:tailEnd/>
          </a:ln>
        </p:spPr>
        <p:txBody>
          <a:bodyPr/>
          <a:lstStyle/>
          <a:p>
            <a:endParaRPr lang="zh-CN" altLang="en-US"/>
          </a:p>
        </p:txBody>
      </p:sp>
      <p:sp>
        <p:nvSpPr>
          <p:cNvPr id="4123667" name="Rectangle 20"/>
          <p:cNvSpPr>
            <a:spLocks noChangeArrowheads="1"/>
          </p:cNvSpPr>
          <p:nvPr/>
        </p:nvSpPr>
        <p:spPr bwMode="auto">
          <a:xfrm>
            <a:off x="2700338" y="3430588"/>
            <a:ext cx="431800" cy="360362"/>
          </a:xfrm>
          <a:prstGeom prst="rect">
            <a:avLst/>
          </a:prstGeom>
          <a:solidFill>
            <a:schemeClr val="bg2"/>
          </a:solidFill>
          <a:ln w="9525">
            <a:solidFill>
              <a:schemeClr val="tx1"/>
            </a:solidFill>
            <a:miter lim="800000"/>
            <a:headEnd/>
            <a:tailEnd/>
          </a:ln>
        </p:spPr>
        <p:txBody>
          <a:bodyPr wrap="none" anchor="ctr"/>
          <a:lstStyle/>
          <a:p>
            <a:pPr algn="ctr"/>
            <a:endParaRPr kumimoji="0" lang="zh-CN" altLang="zh-CN" sz="1600">
              <a:latin typeface="Arial" charset="0"/>
            </a:endParaRPr>
          </a:p>
        </p:txBody>
      </p:sp>
      <p:sp>
        <p:nvSpPr>
          <p:cNvPr id="4123668" name="Rectangle 21"/>
          <p:cNvSpPr>
            <a:spLocks noChangeArrowheads="1"/>
          </p:cNvSpPr>
          <p:nvPr/>
        </p:nvSpPr>
        <p:spPr bwMode="auto">
          <a:xfrm>
            <a:off x="2052638" y="3430588"/>
            <a:ext cx="647700" cy="360362"/>
          </a:xfrm>
          <a:prstGeom prst="rect">
            <a:avLst/>
          </a:prstGeom>
          <a:solidFill>
            <a:schemeClr val="accent1"/>
          </a:solidFill>
          <a:ln w="9525">
            <a:solidFill>
              <a:schemeClr val="tx1"/>
            </a:solidFill>
            <a:miter lim="800000"/>
            <a:headEnd/>
            <a:tailEnd/>
          </a:ln>
        </p:spPr>
        <p:txBody>
          <a:bodyPr wrap="none" anchor="ctr"/>
          <a:lstStyle/>
          <a:p>
            <a:pPr algn="ctr"/>
            <a:endParaRPr lang="zh-CN" altLang="en-US"/>
          </a:p>
        </p:txBody>
      </p:sp>
      <p:sp>
        <p:nvSpPr>
          <p:cNvPr id="4123669" name="Line 22"/>
          <p:cNvSpPr>
            <a:spLocks noChangeShapeType="1"/>
          </p:cNvSpPr>
          <p:nvPr/>
        </p:nvSpPr>
        <p:spPr bwMode="auto">
          <a:xfrm>
            <a:off x="2052638" y="3575050"/>
            <a:ext cx="647700" cy="0"/>
          </a:xfrm>
          <a:prstGeom prst="line">
            <a:avLst/>
          </a:prstGeom>
          <a:noFill/>
          <a:ln w="9525">
            <a:solidFill>
              <a:schemeClr val="tx1"/>
            </a:solidFill>
            <a:round/>
            <a:headEnd/>
            <a:tailEnd/>
          </a:ln>
        </p:spPr>
        <p:txBody>
          <a:bodyPr/>
          <a:lstStyle/>
          <a:p>
            <a:endParaRPr lang="zh-CN" altLang="en-US"/>
          </a:p>
        </p:txBody>
      </p:sp>
      <p:sp>
        <p:nvSpPr>
          <p:cNvPr id="4123670" name="Line 23"/>
          <p:cNvSpPr>
            <a:spLocks noChangeShapeType="1"/>
          </p:cNvSpPr>
          <p:nvPr/>
        </p:nvSpPr>
        <p:spPr bwMode="auto">
          <a:xfrm>
            <a:off x="2052638" y="3676650"/>
            <a:ext cx="647700" cy="0"/>
          </a:xfrm>
          <a:prstGeom prst="line">
            <a:avLst/>
          </a:prstGeom>
          <a:noFill/>
          <a:ln w="9525">
            <a:solidFill>
              <a:schemeClr val="tx1"/>
            </a:solidFill>
            <a:round/>
            <a:headEnd/>
            <a:tailEnd/>
          </a:ln>
        </p:spPr>
        <p:txBody>
          <a:bodyPr/>
          <a:lstStyle/>
          <a:p>
            <a:endParaRPr lang="zh-CN" altLang="en-US"/>
          </a:p>
        </p:txBody>
      </p:sp>
      <p:sp>
        <p:nvSpPr>
          <p:cNvPr id="4123671" name="Rectangle 24"/>
          <p:cNvSpPr>
            <a:spLocks noChangeArrowheads="1"/>
          </p:cNvSpPr>
          <p:nvPr/>
        </p:nvSpPr>
        <p:spPr bwMode="auto">
          <a:xfrm>
            <a:off x="3779838" y="3790950"/>
            <a:ext cx="431800" cy="360363"/>
          </a:xfrm>
          <a:prstGeom prst="rect">
            <a:avLst/>
          </a:prstGeom>
          <a:solidFill>
            <a:schemeClr val="bg2"/>
          </a:solidFill>
          <a:ln w="9525">
            <a:solidFill>
              <a:schemeClr val="tx1"/>
            </a:solidFill>
            <a:miter lim="800000"/>
            <a:headEnd/>
            <a:tailEnd/>
          </a:ln>
        </p:spPr>
        <p:txBody>
          <a:bodyPr wrap="none" anchor="ctr"/>
          <a:lstStyle/>
          <a:p>
            <a:pPr algn="ctr"/>
            <a:r>
              <a:rPr kumimoji="0" lang="en-US" altLang="zh-CN" sz="1600">
                <a:solidFill>
                  <a:schemeClr val="bg1"/>
                </a:solidFill>
                <a:latin typeface="Arial" charset="0"/>
              </a:rPr>
              <a:t>BBIT</a:t>
            </a:r>
          </a:p>
        </p:txBody>
      </p:sp>
      <p:sp>
        <p:nvSpPr>
          <p:cNvPr id="4123672" name="Rectangle 25"/>
          <p:cNvSpPr>
            <a:spLocks noChangeArrowheads="1"/>
          </p:cNvSpPr>
          <p:nvPr/>
        </p:nvSpPr>
        <p:spPr bwMode="auto">
          <a:xfrm>
            <a:off x="4211638" y="3790950"/>
            <a:ext cx="431800" cy="360363"/>
          </a:xfrm>
          <a:prstGeom prst="rect">
            <a:avLst/>
          </a:prstGeom>
          <a:solidFill>
            <a:srgbClr val="23BB31"/>
          </a:solidFill>
          <a:ln w="9525">
            <a:solidFill>
              <a:schemeClr val="tx1"/>
            </a:solidFill>
            <a:miter lim="800000"/>
            <a:headEnd/>
            <a:tailEnd/>
          </a:ln>
        </p:spPr>
        <p:txBody>
          <a:bodyPr wrap="none" anchor="ctr"/>
          <a:lstStyle/>
          <a:p>
            <a:pPr algn="ctr"/>
            <a:r>
              <a:rPr kumimoji="0" lang="en-US" altLang="zh-CN" sz="1600">
                <a:latin typeface="Arial" charset="0"/>
              </a:rPr>
              <a:t>SDV</a:t>
            </a:r>
          </a:p>
        </p:txBody>
      </p:sp>
      <p:sp>
        <p:nvSpPr>
          <p:cNvPr id="4123673" name="Rectangle 26"/>
          <p:cNvSpPr>
            <a:spLocks noChangeArrowheads="1"/>
          </p:cNvSpPr>
          <p:nvPr/>
        </p:nvSpPr>
        <p:spPr bwMode="auto">
          <a:xfrm>
            <a:off x="3132138" y="3790950"/>
            <a:ext cx="647700" cy="360363"/>
          </a:xfrm>
          <a:prstGeom prst="rect">
            <a:avLst/>
          </a:prstGeom>
          <a:solidFill>
            <a:schemeClr val="accent1"/>
          </a:solidFill>
          <a:ln w="9525">
            <a:solidFill>
              <a:schemeClr val="tx1"/>
            </a:solidFill>
            <a:miter lim="800000"/>
            <a:headEnd/>
            <a:tailEnd/>
          </a:ln>
        </p:spPr>
        <p:txBody>
          <a:bodyPr wrap="none" anchor="ctr"/>
          <a:lstStyle/>
          <a:p>
            <a:pPr algn="ctr"/>
            <a:endParaRPr lang="zh-CN" altLang="en-US"/>
          </a:p>
        </p:txBody>
      </p:sp>
      <p:sp>
        <p:nvSpPr>
          <p:cNvPr id="4123674" name="Line 27"/>
          <p:cNvSpPr>
            <a:spLocks noChangeShapeType="1"/>
          </p:cNvSpPr>
          <p:nvPr/>
        </p:nvSpPr>
        <p:spPr bwMode="auto">
          <a:xfrm>
            <a:off x="3132138" y="3935413"/>
            <a:ext cx="647700" cy="0"/>
          </a:xfrm>
          <a:prstGeom prst="line">
            <a:avLst/>
          </a:prstGeom>
          <a:noFill/>
          <a:ln w="9525">
            <a:solidFill>
              <a:schemeClr val="tx1"/>
            </a:solidFill>
            <a:round/>
            <a:headEnd/>
            <a:tailEnd/>
          </a:ln>
        </p:spPr>
        <p:txBody>
          <a:bodyPr/>
          <a:lstStyle/>
          <a:p>
            <a:endParaRPr lang="zh-CN" altLang="en-US"/>
          </a:p>
        </p:txBody>
      </p:sp>
      <p:sp>
        <p:nvSpPr>
          <p:cNvPr id="4123675" name="Line 28"/>
          <p:cNvSpPr>
            <a:spLocks noChangeShapeType="1"/>
          </p:cNvSpPr>
          <p:nvPr/>
        </p:nvSpPr>
        <p:spPr bwMode="auto">
          <a:xfrm>
            <a:off x="3132138" y="4037013"/>
            <a:ext cx="647700" cy="0"/>
          </a:xfrm>
          <a:prstGeom prst="line">
            <a:avLst/>
          </a:prstGeom>
          <a:noFill/>
          <a:ln w="9525">
            <a:solidFill>
              <a:schemeClr val="tx1"/>
            </a:solidFill>
            <a:round/>
            <a:headEnd/>
            <a:tailEnd/>
          </a:ln>
        </p:spPr>
        <p:txBody>
          <a:bodyPr/>
          <a:lstStyle/>
          <a:p>
            <a:endParaRPr lang="zh-CN" altLang="en-US"/>
          </a:p>
        </p:txBody>
      </p:sp>
      <p:sp>
        <p:nvSpPr>
          <p:cNvPr id="4123676" name="Rectangle 29"/>
          <p:cNvSpPr>
            <a:spLocks noChangeArrowheads="1"/>
          </p:cNvSpPr>
          <p:nvPr/>
        </p:nvSpPr>
        <p:spPr bwMode="auto">
          <a:xfrm>
            <a:off x="4211638" y="3430588"/>
            <a:ext cx="431800" cy="360362"/>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a:t>
            </a:r>
          </a:p>
        </p:txBody>
      </p:sp>
      <p:sp>
        <p:nvSpPr>
          <p:cNvPr id="4123677" name="Line 30"/>
          <p:cNvSpPr>
            <a:spLocks noChangeShapeType="1"/>
          </p:cNvSpPr>
          <p:nvPr/>
        </p:nvSpPr>
        <p:spPr bwMode="auto">
          <a:xfrm>
            <a:off x="3995738" y="3503613"/>
            <a:ext cx="0" cy="287337"/>
          </a:xfrm>
          <a:prstGeom prst="line">
            <a:avLst/>
          </a:prstGeom>
          <a:noFill/>
          <a:ln w="9525">
            <a:solidFill>
              <a:schemeClr val="tx1"/>
            </a:solidFill>
            <a:round/>
            <a:headEnd/>
            <a:tailEnd type="triangle" w="med" len="med"/>
          </a:ln>
        </p:spPr>
        <p:txBody>
          <a:bodyPr/>
          <a:lstStyle/>
          <a:p>
            <a:endParaRPr lang="zh-CN" altLang="en-US"/>
          </a:p>
        </p:txBody>
      </p:sp>
      <p:sp>
        <p:nvSpPr>
          <p:cNvPr id="4123678" name="Rectangle 31"/>
          <p:cNvSpPr>
            <a:spLocks noChangeArrowheads="1"/>
          </p:cNvSpPr>
          <p:nvPr/>
        </p:nvSpPr>
        <p:spPr bwMode="auto">
          <a:xfrm>
            <a:off x="4500563" y="1990725"/>
            <a:ext cx="431800" cy="360363"/>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a:t>
            </a:r>
          </a:p>
        </p:txBody>
      </p:sp>
      <p:sp>
        <p:nvSpPr>
          <p:cNvPr id="4123679" name="Line 32"/>
          <p:cNvSpPr>
            <a:spLocks noChangeShapeType="1"/>
          </p:cNvSpPr>
          <p:nvPr/>
        </p:nvSpPr>
        <p:spPr bwMode="auto">
          <a:xfrm>
            <a:off x="4284663" y="2063750"/>
            <a:ext cx="0" cy="287338"/>
          </a:xfrm>
          <a:prstGeom prst="line">
            <a:avLst/>
          </a:prstGeom>
          <a:noFill/>
          <a:ln w="9525">
            <a:solidFill>
              <a:schemeClr val="tx1"/>
            </a:solidFill>
            <a:round/>
            <a:headEnd/>
            <a:tailEnd type="triangle" w="med" len="med"/>
          </a:ln>
        </p:spPr>
        <p:txBody>
          <a:bodyPr/>
          <a:lstStyle/>
          <a:p>
            <a:endParaRPr lang="zh-CN" altLang="en-US"/>
          </a:p>
        </p:txBody>
      </p:sp>
      <p:sp>
        <p:nvSpPr>
          <p:cNvPr id="4123680" name="Rectangle 33"/>
          <p:cNvSpPr>
            <a:spLocks noChangeArrowheads="1"/>
          </p:cNvSpPr>
          <p:nvPr/>
        </p:nvSpPr>
        <p:spPr bwMode="auto">
          <a:xfrm>
            <a:off x="5219700" y="1989138"/>
            <a:ext cx="431800" cy="360362"/>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TR4a</a:t>
            </a:r>
          </a:p>
        </p:txBody>
      </p:sp>
      <p:sp>
        <p:nvSpPr>
          <p:cNvPr id="4123681" name="Line 34"/>
          <p:cNvSpPr>
            <a:spLocks noChangeShapeType="1"/>
          </p:cNvSpPr>
          <p:nvPr/>
        </p:nvSpPr>
        <p:spPr bwMode="auto">
          <a:xfrm>
            <a:off x="5003800" y="2062163"/>
            <a:ext cx="0" cy="287337"/>
          </a:xfrm>
          <a:prstGeom prst="line">
            <a:avLst/>
          </a:prstGeom>
          <a:noFill/>
          <a:ln w="9525">
            <a:solidFill>
              <a:schemeClr val="tx1"/>
            </a:solidFill>
            <a:round/>
            <a:headEnd/>
            <a:tailEnd type="triangle" w="med" len="med"/>
          </a:ln>
        </p:spPr>
        <p:txBody>
          <a:bodyPr/>
          <a:lstStyle/>
          <a:p>
            <a:endParaRPr lang="zh-CN" altLang="en-US"/>
          </a:p>
        </p:txBody>
      </p:sp>
      <p:sp>
        <p:nvSpPr>
          <p:cNvPr id="4123682" name="Text Box 35"/>
          <p:cNvSpPr txBox="1">
            <a:spLocks noChangeArrowheads="1"/>
          </p:cNvSpPr>
          <p:nvPr/>
        </p:nvSpPr>
        <p:spPr bwMode="auto">
          <a:xfrm>
            <a:off x="682625" y="1701800"/>
            <a:ext cx="647700"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BB1</a:t>
            </a:r>
          </a:p>
        </p:txBody>
      </p:sp>
      <p:sp>
        <p:nvSpPr>
          <p:cNvPr id="4123683" name="Text Box 36"/>
          <p:cNvSpPr txBox="1">
            <a:spLocks noChangeArrowheads="1"/>
          </p:cNvSpPr>
          <p:nvPr/>
        </p:nvSpPr>
        <p:spPr bwMode="auto">
          <a:xfrm>
            <a:off x="682625" y="2133600"/>
            <a:ext cx="647700"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BB2</a:t>
            </a:r>
          </a:p>
        </p:txBody>
      </p:sp>
      <p:sp>
        <p:nvSpPr>
          <p:cNvPr id="4123684" name="Rectangle 37"/>
          <p:cNvSpPr>
            <a:spLocks noChangeArrowheads="1"/>
          </p:cNvSpPr>
          <p:nvPr/>
        </p:nvSpPr>
        <p:spPr bwMode="auto">
          <a:xfrm>
            <a:off x="6083300" y="2133600"/>
            <a:ext cx="576263" cy="288925"/>
          </a:xfrm>
          <a:prstGeom prst="rect">
            <a:avLst/>
          </a:prstGeom>
          <a:solidFill>
            <a:schemeClr val="bg1"/>
          </a:solidFill>
          <a:ln w="9525">
            <a:solidFill>
              <a:schemeClr val="tx1"/>
            </a:solidFill>
            <a:miter lim="800000"/>
            <a:headEnd/>
            <a:tailEnd/>
          </a:ln>
        </p:spPr>
        <p:txBody>
          <a:bodyPr wrap="none" anchor="ctr"/>
          <a:lstStyle/>
          <a:p>
            <a:pPr algn="ctr"/>
            <a:r>
              <a:rPr kumimoji="0" lang="en-US" altLang="zh-CN" sz="1800">
                <a:latin typeface="Arial" charset="0"/>
              </a:rPr>
              <a:t>SIT</a:t>
            </a:r>
          </a:p>
        </p:txBody>
      </p:sp>
      <p:sp>
        <p:nvSpPr>
          <p:cNvPr id="4123685" name="Rectangle 38"/>
          <p:cNvSpPr>
            <a:spLocks noChangeArrowheads="1"/>
          </p:cNvSpPr>
          <p:nvPr/>
        </p:nvSpPr>
        <p:spPr bwMode="auto">
          <a:xfrm>
            <a:off x="6013450" y="2782888"/>
            <a:ext cx="431800" cy="360362"/>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a:t>
            </a:r>
          </a:p>
        </p:txBody>
      </p:sp>
      <p:sp>
        <p:nvSpPr>
          <p:cNvPr id="4123686" name="Line 39"/>
          <p:cNvSpPr>
            <a:spLocks noChangeShapeType="1"/>
          </p:cNvSpPr>
          <p:nvPr/>
        </p:nvSpPr>
        <p:spPr bwMode="auto">
          <a:xfrm>
            <a:off x="5797550" y="2855913"/>
            <a:ext cx="0" cy="287337"/>
          </a:xfrm>
          <a:prstGeom prst="line">
            <a:avLst/>
          </a:prstGeom>
          <a:noFill/>
          <a:ln w="9525">
            <a:solidFill>
              <a:schemeClr val="tx1"/>
            </a:solidFill>
            <a:round/>
            <a:headEnd/>
            <a:tailEnd type="triangle" w="med" len="med"/>
          </a:ln>
        </p:spPr>
        <p:txBody>
          <a:bodyPr/>
          <a:lstStyle/>
          <a:p>
            <a:endParaRPr lang="zh-CN" altLang="en-US"/>
          </a:p>
        </p:txBody>
      </p:sp>
      <p:sp>
        <p:nvSpPr>
          <p:cNvPr id="4123687" name="Rectangle 40"/>
          <p:cNvSpPr>
            <a:spLocks noChangeArrowheads="1"/>
          </p:cNvSpPr>
          <p:nvPr/>
        </p:nvSpPr>
        <p:spPr bwMode="auto">
          <a:xfrm>
            <a:off x="6732588" y="2781300"/>
            <a:ext cx="431800" cy="360363"/>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kumimoji="0" lang="en-US" altLang="zh-CN" sz="1400" b="1">
                <a:latin typeface="Arial" charset="0"/>
              </a:rPr>
              <a:t>TR4a</a:t>
            </a:r>
          </a:p>
        </p:txBody>
      </p:sp>
      <p:sp>
        <p:nvSpPr>
          <p:cNvPr id="4123688" name="Line 41"/>
          <p:cNvSpPr>
            <a:spLocks noChangeShapeType="1"/>
          </p:cNvSpPr>
          <p:nvPr/>
        </p:nvSpPr>
        <p:spPr bwMode="auto">
          <a:xfrm>
            <a:off x="6516688" y="2854325"/>
            <a:ext cx="0" cy="287338"/>
          </a:xfrm>
          <a:prstGeom prst="line">
            <a:avLst/>
          </a:prstGeom>
          <a:noFill/>
          <a:ln w="9525">
            <a:solidFill>
              <a:schemeClr val="tx1"/>
            </a:solidFill>
            <a:round/>
            <a:headEnd/>
            <a:tailEnd type="triangle" w="med" len="med"/>
          </a:ln>
        </p:spPr>
        <p:txBody>
          <a:bodyPr/>
          <a:lstStyle/>
          <a:p>
            <a:endParaRPr lang="zh-CN" altLang="en-US"/>
          </a:p>
        </p:txBody>
      </p:sp>
      <p:sp>
        <p:nvSpPr>
          <p:cNvPr id="4123689" name="Rectangle 42"/>
          <p:cNvSpPr>
            <a:spLocks noChangeArrowheads="1"/>
          </p:cNvSpPr>
          <p:nvPr/>
        </p:nvSpPr>
        <p:spPr bwMode="auto">
          <a:xfrm>
            <a:off x="7596188" y="3184525"/>
            <a:ext cx="576262" cy="288925"/>
          </a:xfrm>
          <a:prstGeom prst="rect">
            <a:avLst/>
          </a:prstGeom>
          <a:solidFill>
            <a:schemeClr val="bg1"/>
          </a:solidFill>
          <a:ln w="9525">
            <a:solidFill>
              <a:schemeClr val="tx1"/>
            </a:solidFill>
            <a:miter lim="800000"/>
            <a:headEnd/>
            <a:tailEnd/>
          </a:ln>
        </p:spPr>
        <p:txBody>
          <a:bodyPr wrap="none" anchor="ctr"/>
          <a:lstStyle/>
          <a:p>
            <a:pPr algn="ctr"/>
            <a:r>
              <a:rPr kumimoji="0" lang="en-US" altLang="zh-CN" sz="1800">
                <a:latin typeface="Arial" charset="0"/>
              </a:rPr>
              <a:t>SIT</a:t>
            </a:r>
          </a:p>
        </p:txBody>
      </p:sp>
      <p:sp>
        <p:nvSpPr>
          <p:cNvPr id="4123690" name="Text Box 43"/>
          <p:cNvSpPr txBox="1">
            <a:spLocks noChangeArrowheads="1"/>
          </p:cNvSpPr>
          <p:nvPr/>
        </p:nvSpPr>
        <p:spPr bwMode="auto">
          <a:xfrm>
            <a:off x="7380288" y="2133600"/>
            <a:ext cx="1223962"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Beta   Test</a:t>
            </a:r>
          </a:p>
        </p:txBody>
      </p:sp>
      <p:cxnSp>
        <p:nvCxnSpPr>
          <p:cNvPr id="4123691" name="AutoShape 44"/>
          <p:cNvCxnSpPr>
            <a:cxnSpLocks noChangeShapeType="1"/>
            <a:stCxn id="4123655" idx="3"/>
            <a:endCxn id="4123660" idx="1"/>
          </p:cNvCxnSpPr>
          <p:nvPr/>
        </p:nvCxnSpPr>
        <p:spPr bwMode="auto">
          <a:xfrm>
            <a:off x="3059113" y="2098675"/>
            <a:ext cx="1008062" cy="431800"/>
          </a:xfrm>
          <a:prstGeom prst="straightConnector1">
            <a:avLst/>
          </a:prstGeom>
          <a:noFill/>
          <a:ln w="9525">
            <a:solidFill>
              <a:schemeClr val="tx1"/>
            </a:solidFill>
            <a:round/>
            <a:headEnd/>
            <a:tailEnd type="triangle" w="med" len="med"/>
          </a:ln>
        </p:spPr>
      </p:cxnSp>
      <p:cxnSp>
        <p:nvCxnSpPr>
          <p:cNvPr id="4123692" name="AutoShape 45"/>
          <p:cNvCxnSpPr>
            <a:cxnSpLocks noChangeShapeType="1"/>
            <a:stCxn id="4123667" idx="3"/>
          </p:cNvCxnSpPr>
          <p:nvPr/>
        </p:nvCxnSpPr>
        <p:spPr bwMode="auto">
          <a:xfrm flipV="1">
            <a:off x="3132138" y="2638425"/>
            <a:ext cx="863600" cy="973138"/>
          </a:xfrm>
          <a:prstGeom prst="straightConnector1">
            <a:avLst/>
          </a:prstGeom>
          <a:noFill/>
          <a:ln w="9525">
            <a:solidFill>
              <a:schemeClr val="tx1"/>
            </a:solidFill>
            <a:round/>
            <a:headEnd/>
            <a:tailEnd type="triangle" w="med" len="med"/>
          </a:ln>
        </p:spPr>
      </p:cxnSp>
      <p:cxnSp>
        <p:nvCxnSpPr>
          <p:cNvPr id="4123693" name="AutoShape 46"/>
          <p:cNvCxnSpPr>
            <a:cxnSpLocks noChangeShapeType="1"/>
            <a:stCxn id="4123653" idx="3"/>
          </p:cNvCxnSpPr>
          <p:nvPr/>
        </p:nvCxnSpPr>
        <p:spPr bwMode="auto">
          <a:xfrm flipV="1">
            <a:off x="3059113" y="2565400"/>
            <a:ext cx="936625" cy="254000"/>
          </a:xfrm>
          <a:prstGeom prst="straightConnector1">
            <a:avLst/>
          </a:prstGeom>
          <a:noFill/>
          <a:ln w="9525">
            <a:solidFill>
              <a:schemeClr val="tx1"/>
            </a:solidFill>
            <a:round/>
            <a:headEnd/>
            <a:tailEnd type="triangle" w="med" len="med"/>
          </a:ln>
        </p:spPr>
      </p:cxnSp>
      <p:cxnSp>
        <p:nvCxnSpPr>
          <p:cNvPr id="4123694" name="AutoShape 47"/>
          <p:cNvCxnSpPr>
            <a:cxnSpLocks noChangeShapeType="1"/>
            <a:stCxn id="4123661" idx="3"/>
            <a:endCxn id="4123662" idx="1"/>
          </p:cNvCxnSpPr>
          <p:nvPr/>
        </p:nvCxnSpPr>
        <p:spPr bwMode="auto">
          <a:xfrm>
            <a:off x="4930775" y="2530475"/>
            <a:ext cx="649288" cy="792163"/>
          </a:xfrm>
          <a:prstGeom prst="straightConnector1">
            <a:avLst/>
          </a:prstGeom>
          <a:noFill/>
          <a:ln w="9525">
            <a:solidFill>
              <a:schemeClr val="tx1"/>
            </a:solidFill>
            <a:round/>
            <a:headEnd/>
            <a:tailEnd type="triangle" w="med" len="med"/>
          </a:ln>
        </p:spPr>
      </p:cxnSp>
      <p:cxnSp>
        <p:nvCxnSpPr>
          <p:cNvPr id="4123695" name="AutoShape 48"/>
          <p:cNvCxnSpPr>
            <a:cxnSpLocks noChangeShapeType="1"/>
            <a:stCxn id="4123661" idx="3"/>
            <a:endCxn id="4123684" idx="1"/>
          </p:cNvCxnSpPr>
          <p:nvPr/>
        </p:nvCxnSpPr>
        <p:spPr bwMode="auto">
          <a:xfrm flipV="1">
            <a:off x="4930775" y="2278063"/>
            <a:ext cx="1152525" cy="252412"/>
          </a:xfrm>
          <a:prstGeom prst="straightConnector1">
            <a:avLst/>
          </a:prstGeom>
          <a:noFill/>
          <a:ln w="9525">
            <a:solidFill>
              <a:schemeClr val="tx1"/>
            </a:solidFill>
            <a:round/>
            <a:headEnd/>
            <a:tailEnd type="triangle" w="med" len="med"/>
          </a:ln>
        </p:spPr>
      </p:cxnSp>
      <p:cxnSp>
        <p:nvCxnSpPr>
          <p:cNvPr id="4123696" name="AutoShape 49"/>
          <p:cNvCxnSpPr>
            <a:cxnSpLocks noChangeShapeType="1"/>
            <a:stCxn id="4123672" idx="3"/>
            <a:endCxn id="4123662" idx="1"/>
          </p:cNvCxnSpPr>
          <p:nvPr/>
        </p:nvCxnSpPr>
        <p:spPr bwMode="auto">
          <a:xfrm flipV="1">
            <a:off x="4643438" y="3322638"/>
            <a:ext cx="936625" cy="649287"/>
          </a:xfrm>
          <a:prstGeom prst="straightConnector1">
            <a:avLst/>
          </a:prstGeom>
          <a:noFill/>
          <a:ln w="9525">
            <a:solidFill>
              <a:schemeClr val="tx1"/>
            </a:solidFill>
            <a:round/>
            <a:headEnd/>
            <a:tailEnd type="triangle" w="med" len="med"/>
          </a:ln>
        </p:spPr>
      </p:cxnSp>
      <p:cxnSp>
        <p:nvCxnSpPr>
          <p:cNvPr id="4123697" name="AutoShape 50"/>
          <p:cNvCxnSpPr>
            <a:cxnSpLocks noChangeShapeType="1"/>
            <a:stCxn id="4123663" idx="3"/>
            <a:endCxn id="4123689" idx="1"/>
          </p:cNvCxnSpPr>
          <p:nvPr/>
        </p:nvCxnSpPr>
        <p:spPr bwMode="auto">
          <a:xfrm>
            <a:off x="6443663" y="3322638"/>
            <a:ext cx="1152525" cy="6350"/>
          </a:xfrm>
          <a:prstGeom prst="straightConnector1">
            <a:avLst/>
          </a:prstGeom>
          <a:noFill/>
          <a:ln w="9525">
            <a:solidFill>
              <a:schemeClr val="tx1"/>
            </a:solidFill>
            <a:round/>
            <a:headEnd/>
            <a:tailEnd type="triangle" w="med" len="med"/>
          </a:ln>
        </p:spPr>
      </p:cxnSp>
      <p:cxnSp>
        <p:nvCxnSpPr>
          <p:cNvPr id="4123698" name="AutoShape 51"/>
          <p:cNvCxnSpPr>
            <a:cxnSpLocks noChangeShapeType="1"/>
            <a:stCxn id="4123684" idx="3"/>
            <a:endCxn id="4123690" idx="1"/>
          </p:cNvCxnSpPr>
          <p:nvPr/>
        </p:nvCxnSpPr>
        <p:spPr bwMode="auto">
          <a:xfrm>
            <a:off x="6659563" y="2278063"/>
            <a:ext cx="720725" cy="23812"/>
          </a:xfrm>
          <a:prstGeom prst="straightConnector1">
            <a:avLst/>
          </a:prstGeom>
          <a:noFill/>
          <a:ln w="9525">
            <a:solidFill>
              <a:schemeClr val="tx1"/>
            </a:solidFill>
            <a:round/>
            <a:headEnd/>
            <a:tailEnd type="triangle" w="med" len="med"/>
          </a:ln>
        </p:spPr>
      </p:cxnSp>
      <p:sp>
        <p:nvSpPr>
          <p:cNvPr id="4123699" name="Text Box 52"/>
          <p:cNvSpPr txBox="1">
            <a:spLocks noChangeArrowheads="1"/>
          </p:cNvSpPr>
          <p:nvPr/>
        </p:nvSpPr>
        <p:spPr bwMode="auto">
          <a:xfrm>
            <a:off x="5508625" y="3573463"/>
            <a:ext cx="1223963"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Build e</a:t>
            </a:r>
          </a:p>
        </p:txBody>
      </p:sp>
      <p:sp>
        <p:nvSpPr>
          <p:cNvPr id="4123700" name="Text Box 53"/>
          <p:cNvSpPr txBox="1">
            <a:spLocks noChangeArrowheads="1"/>
          </p:cNvSpPr>
          <p:nvPr/>
        </p:nvSpPr>
        <p:spPr bwMode="auto">
          <a:xfrm>
            <a:off x="3924300" y="2709863"/>
            <a:ext cx="1223963"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Build c</a:t>
            </a:r>
          </a:p>
        </p:txBody>
      </p:sp>
      <p:sp>
        <p:nvSpPr>
          <p:cNvPr id="4123701" name="Text Box 54"/>
          <p:cNvSpPr txBox="1">
            <a:spLocks noChangeArrowheads="1"/>
          </p:cNvSpPr>
          <p:nvPr/>
        </p:nvSpPr>
        <p:spPr bwMode="auto">
          <a:xfrm>
            <a:off x="4643438" y="3790950"/>
            <a:ext cx="1223962"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Build d</a:t>
            </a:r>
          </a:p>
        </p:txBody>
      </p:sp>
      <p:sp>
        <p:nvSpPr>
          <p:cNvPr id="4123702" name="Text Box 55"/>
          <p:cNvSpPr txBox="1">
            <a:spLocks noChangeArrowheads="1"/>
          </p:cNvSpPr>
          <p:nvPr/>
        </p:nvSpPr>
        <p:spPr bwMode="auto">
          <a:xfrm>
            <a:off x="3059113" y="1846263"/>
            <a:ext cx="1223962"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Build a</a:t>
            </a:r>
          </a:p>
        </p:txBody>
      </p:sp>
      <p:sp>
        <p:nvSpPr>
          <p:cNvPr id="4123703" name="Text Box 56"/>
          <p:cNvSpPr txBox="1">
            <a:spLocks noChangeArrowheads="1"/>
          </p:cNvSpPr>
          <p:nvPr/>
        </p:nvSpPr>
        <p:spPr bwMode="auto">
          <a:xfrm>
            <a:off x="2051050" y="3141663"/>
            <a:ext cx="1223963"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Module(s)</a:t>
            </a:r>
          </a:p>
        </p:txBody>
      </p:sp>
      <p:sp>
        <p:nvSpPr>
          <p:cNvPr id="4123704" name="Text Box 57"/>
          <p:cNvSpPr txBox="1">
            <a:spLocks noChangeArrowheads="1"/>
          </p:cNvSpPr>
          <p:nvPr/>
        </p:nvSpPr>
        <p:spPr bwMode="auto">
          <a:xfrm>
            <a:off x="1042988" y="1293813"/>
            <a:ext cx="1655762"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UT/MIT/MST</a:t>
            </a:r>
          </a:p>
        </p:txBody>
      </p:sp>
      <p:sp>
        <p:nvSpPr>
          <p:cNvPr id="4123705" name="Rectangle 58"/>
          <p:cNvSpPr>
            <a:spLocks noChangeArrowheads="1"/>
          </p:cNvSpPr>
          <p:nvPr/>
        </p:nvSpPr>
        <p:spPr bwMode="auto">
          <a:xfrm>
            <a:off x="431800" y="1125538"/>
            <a:ext cx="8316913" cy="3384550"/>
          </a:xfrm>
          <a:prstGeom prst="rect">
            <a:avLst/>
          </a:prstGeom>
          <a:noFill/>
          <a:ln w="9525">
            <a:solidFill>
              <a:schemeClr val="tx1"/>
            </a:solidFill>
            <a:miter lim="800000"/>
            <a:headEnd/>
            <a:tailEnd/>
          </a:ln>
        </p:spPr>
        <p:txBody>
          <a:bodyPr wrap="none" anchor="ctr"/>
          <a:lstStyle/>
          <a:p>
            <a:pPr algn="ctr"/>
            <a:endParaRPr lang="zh-CN" altLang="en-US"/>
          </a:p>
        </p:txBody>
      </p:sp>
      <p:sp>
        <p:nvSpPr>
          <p:cNvPr id="4123706" name="Rectangle 59"/>
          <p:cNvSpPr>
            <a:spLocks noChangeArrowheads="1"/>
          </p:cNvSpPr>
          <p:nvPr/>
        </p:nvSpPr>
        <p:spPr bwMode="auto">
          <a:xfrm>
            <a:off x="177800" y="4941888"/>
            <a:ext cx="1008063" cy="720725"/>
          </a:xfrm>
          <a:prstGeom prst="rect">
            <a:avLst/>
          </a:prstGeom>
          <a:solidFill>
            <a:schemeClr val="accent1"/>
          </a:solidFill>
          <a:ln w="9525">
            <a:solidFill>
              <a:schemeClr val="tx1"/>
            </a:solidFill>
            <a:miter lim="800000"/>
            <a:headEnd/>
            <a:tailEnd/>
          </a:ln>
        </p:spPr>
        <p:txBody>
          <a:bodyPr wrap="none" anchor="ctr"/>
          <a:lstStyle/>
          <a:p>
            <a:pPr algn="ctr"/>
            <a:r>
              <a:rPr kumimoji="0" lang="en-US" altLang="zh-CN" sz="1400">
                <a:latin typeface="Arial" charset="0"/>
              </a:rPr>
              <a:t>S/W or H/W</a:t>
            </a:r>
          </a:p>
          <a:p>
            <a:pPr algn="ctr"/>
            <a:r>
              <a:rPr kumimoji="0" lang="en-US" altLang="zh-CN" sz="1400">
                <a:latin typeface="Arial" charset="0"/>
              </a:rPr>
              <a:t>Develop</a:t>
            </a:r>
          </a:p>
        </p:txBody>
      </p:sp>
      <p:sp>
        <p:nvSpPr>
          <p:cNvPr id="4123707" name="Rectangle 60"/>
          <p:cNvSpPr>
            <a:spLocks noChangeArrowheads="1"/>
          </p:cNvSpPr>
          <p:nvPr/>
        </p:nvSpPr>
        <p:spPr bwMode="auto">
          <a:xfrm>
            <a:off x="1185863" y="4941888"/>
            <a:ext cx="1141412" cy="720725"/>
          </a:xfrm>
          <a:prstGeom prst="rect">
            <a:avLst/>
          </a:prstGeom>
          <a:solidFill>
            <a:schemeClr val="bg2"/>
          </a:solidFill>
          <a:ln w="9525">
            <a:solidFill>
              <a:schemeClr val="tx1"/>
            </a:solidFill>
            <a:miter lim="800000"/>
            <a:headEnd/>
            <a:tailEnd/>
          </a:ln>
        </p:spPr>
        <p:txBody>
          <a:bodyPr wrap="none" anchor="ctr"/>
          <a:lstStyle/>
          <a:p>
            <a:pPr algn="ctr"/>
            <a:r>
              <a:rPr kumimoji="0" lang="en-US" altLang="zh-CN" sz="1400">
                <a:solidFill>
                  <a:schemeClr val="bg1"/>
                </a:solidFill>
                <a:latin typeface="Arial" charset="0"/>
              </a:rPr>
              <a:t>Module Level  </a:t>
            </a:r>
          </a:p>
          <a:p>
            <a:pPr algn="ctr"/>
            <a:r>
              <a:rPr kumimoji="0" lang="en-US" altLang="zh-CN" sz="1400">
                <a:solidFill>
                  <a:schemeClr val="bg1"/>
                </a:solidFill>
                <a:latin typeface="Arial" charset="0"/>
              </a:rPr>
              <a:t>Validation</a:t>
            </a:r>
          </a:p>
          <a:p>
            <a:pPr algn="ctr"/>
            <a:r>
              <a:rPr kumimoji="0" lang="en-US" altLang="zh-CN" sz="1400">
                <a:solidFill>
                  <a:schemeClr val="bg1"/>
                </a:solidFill>
                <a:latin typeface="Arial" charset="0"/>
              </a:rPr>
              <a:t>(UT/MIT/MST)</a:t>
            </a:r>
          </a:p>
        </p:txBody>
      </p:sp>
      <p:sp>
        <p:nvSpPr>
          <p:cNvPr id="4123708" name="Rectangle 61"/>
          <p:cNvSpPr>
            <a:spLocks noChangeArrowheads="1"/>
          </p:cNvSpPr>
          <p:nvPr/>
        </p:nvSpPr>
        <p:spPr bwMode="auto">
          <a:xfrm>
            <a:off x="2265363" y="4941888"/>
            <a:ext cx="1214437" cy="720725"/>
          </a:xfrm>
          <a:prstGeom prst="rect">
            <a:avLst/>
          </a:prstGeom>
          <a:solidFill>
            <a:schemeClr val="bg2"/>
          </a:solidFill>
          <a:ln w="9525">
            <a:solidFill>
              <a:schemeClr val="tx1"/>
            </a:solidFill>
            <a:miter lim="800000"/>
            <a:headEnd/>
            <a:tailEnd/>
          </a:ln>
        </p:spPr>
        <p:txBody>
          <a:bodyPr wrap="none" anchor="ctr"/>
          <a:lstStyle/>
          <a:p>
            <a:pPr algn="ctr"/>
            <a:r>
              <a:rPr kumimoji="0" lang="en-US" altLang="zh-CN" sz="1400">
                <a:solidFill>
                  <a:schemeClr val="bg1"/>
                </a:solidFill>
                <a:latin typeface="Arial" charset="0"/>
              </a:rPr>
              <a:t>Building Block</a:t>
            </a:r>
          </a:p>
          <a:p>
            <a:pPr algn="ctr"/>
            <a:r>
              <a:rPr kumimoji="0" lang="en-US" altLang="zh-CN" sz="1400">
                <a:solidFill>
                  <a:schemeClr val="bg1"/>
                </a:solidFill>
                <a:latin typeface="Arial" charset="0"/>
              </a:rPr>
              <a:t>Integrate Test</a:t>
            </a:r>
          </a:p>
          <a:p>
            <a:pPr algn="ctr"/>
            <a:r>
              <a:rPr kumimoji="0" lang="en-US" altLang="zh-CN" sz="1400">
                <a:solidFill>
                  <a:schemeClr val="bg1"/>
                </a:solidFill>
                <a:latin typeface="Arial" charset="0"/>
              </a:rPr>
              <a:t>(BBIT)</a:t>
            </a:r>
          </a:p>
        </p:txBody>
      </p:sp>
      <p:sp>
        <p:nvSpPr>
          <p:cNvPr id="4123709" name="Rectangle 62"/>
          <p:cNvSpPr>
            <a:spLocks noChangeArrowheads="1"/>
          </p:cNvSpPr>
          <p:nvPr/>
        </p:nvSpPr>
        <p:spPr bwMode="auto">
          <a:xfrm>
            <a:off x="3489325" y="4941888"/>
            <a:ext cx="1152525" cy="720725"/>
          </a:xfrm>
          <a:prstGeom prst="rect">
            <a:avLst/>
          </a:prstGeom>
          <a:solidFill>
            <a:schemeClr val="accent1"/>
          </a:solidFill>
          <a:ln w="9525">
            <a:solidFill>
              <a:schemeClr val="tx1"/>
            </a:solidFill>
            <a:miter lim="800000"/>
            <a:headEnd/>
            <a:tailEnd/>
          </a:ln>
        </p:spPr>
        <p:txBody>
          <a:bodyPr wrap="none" anchor="ctr"/>
          <a:lstStyle/>
          <a:p>
            <a:pPr algn="ctr"/>
            <a:r>
              <a:rPr kumimoji="0" lang="en-US" altLang="zh-CN" sz="1400">
                <a:latin typeface="Arial" charset="0"/>
              </a:rPr>
              <a:t>System  Level</a:t>
            </a:r>
          </a:p>
          <a:p>
            <a:pPr algn="ctr"/>
            <a:r>
              <a:rPr kumimoji="0" lang="en-US" altLang="zh-CN" sz="1400">
                <a:latin typeface="Arial" charset="0"/>
              </a:rPr>
              <a:t>Verification</a:t>
            </a:r>
          </a:p>
        </p:txBody>
      </p:sp>
      <p:sp>
        <p:nvSpPr>
          <p:cNvPr id="4123710" name="Line 63"/>
          <p:cNvSpPr>
            <a:spLocks noChangeShapeType="1"/>
          </p:cNvSpPr>
          <p:nvPr/>
        </p:nvSpPr>
        <p:spPr bwMode="auto">
          <a:xfrm>
            <a:off x="177800" y="5807075"/>
            <a:ext cx="4465638" cy="0"/>
          </a:xfrm>
          <a:prstGeom prst="line">
            <a:avLst/>
          </a:prstGeom>
          <a:noFill/>
          <a:ln w="38100">
            <a:solidFill>
              <a:schemeClr val="tx1"/>
            </a:solidFill>
            <a:round/>
            <a:headEnd/>
            <a:tailEnd type="triangle" w="med" len="med"/>
          </a:ln>
        </p:spPr>
        <p:txBody>
          <a:bodyPr/>
          <a:lstStyle/>
          <a:p>
            <a:endParaRPr lang="zh-CN" altLang="en-US"/>
          </a:p>
        </p:txBody>
      </p:sp>
      <p:sp>
        <p:nvSpPr>
          <p:cNvPr id="4123711" name="Line 64"/>
          <p:cNvSpPr>
            <a:spLocks noChangeShapeType="1"/>
          </p:cNvSpPr>
          <p:nvPr/>
        </p:nvSpPr>
        <p:spPr bwMode="auto">
          <a:xfrm>
            <a:off x="1185863" y="5719763"/>
            <a:ext cx="0" cy="215900"/>
          </a:xfrm>
          <a:prstGeom prst="line">
            <a:avLst/>
          </a:prstGeom>
          <a:noFill/>
          <a:ln w="9525">
            <a:solidFill>
              <a:schemeClr val="tx1"/>
            </a:solidFill>
            <a:round/>
            <a:headEnd/>
            <a:tailEnd/>
          </a:ln>
        </p:spPr>
        <p:txBody>
          <a:bodyPr/>
          <a:lstStyle/>
          <a:p>
            <a:endParaRPr lang="zh-CN" altLang="en-US"/>
          </a:p>
        </p:txBody>
      </p:sp>
      <p:sp>
        <p:nvSpPr>
          <p:cNvPr id="4123712" name="Line 65"/>
          <p:cNvSpPr>
            <a:spLocks noChangeShapeType="1"/>
          </p:cNvSpPr>
          <p:nvPr/>
        </p:nvSpPr>
        <p:spPr bwMode="auto">
          <a:xfrm>
            <a:off x="3489325" y="5662613"/>
            <a:ext cx="0" cy="215900"/>
          </a:xfrm>
          <a:prstGeom prst="line">
            <a:avLst/>
          </a:prstGeom>
          <a:noFill/>
          <a:ln w="9525">
            <a:solidFill>
              <a:schemeClr val="tx1"/>
            </a:solidFill>
            <a:round/>
            <a:headEnd/>
            <a:tailEnd/>
          </a:ln>
        </p:spPr>
        <p:txBody>
          <a:bodyPr/>
          <a:lstStyle/>
          <a:p>
            <a:endParaRPr lang="zh-CN" altLang="en-US"/>
          </a:p>
        </p:txBody>
      </p:sp>
      <p:sp>
        <p:nvSpPr>
          <p:cNvPr id="4123713" name="Text Box 66"/>
          <p:cNvSpPr txBox="1">
            <a:spLocks noChangeArrowheads="1"/>
          </p:cNvSpPr>
          <p:nvPr/>
        </p:nvSpPr>
        <p:spPr bwMode="auto">
          <a:xfrm>
            <a:off x="1257300" y="5878513"/>
            <a:ext cx="1008063"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BBFV</a:t>
            </a:r>
          </a:p>
        </p:txBody>
      </p:sp>
      <p:sp>
        <p:nvSpPr>
          <p:cNvPr id="4123714" name="Text Box 67"/>
          <p:cNvSpPr txBox="1">
            <a:spLocks noChangeArrowheads="1"/>
          </p:cNvSpPr>
          <p:nvPr/>
        </p:nvSpPr>
        <p:spPr bwMode="auto">
          <a:xfrm>
            <a:off x="3562350" y="5878513"/>
            <a:ext cx="1008063"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SDV</a:t>
            </a:r>
          </a:p>
        </p:txBody>
      </p:sp>
      <p:sp>
        <p:nvSpPr>
          <p:cNvPr id="4123715" name="Text Box 68"/>
          <p:cNvSpPr txBox="1">
            <a:spLocks noChangeArrowheads="1"/>
          </p:cNvSpPr>
          <p:nvPr/>
        </p:nvSpPr>
        <p:spPr bwMode="auto">
          <a:xfrm>
            <a:off x="4787900" y="4508500"/>
            <a:ext cx="4105275" cy="1862138"/>
          </a:xfrm>
          <a:prstGeom prst="rect">
            <a:avLst/>
          </a:prstGeom>
          <a:noFill/>
          <a:ln w="9525">
            <a:noFill/>
            <a:miter lim="800000"/>
            <a:headEnd/>
            <a:tailEnd/>
          </a:ln>
        </p:spPr>
        <p:txBody>
          <a:bodyPr>
            <a:spAutoFit/>
          </a:bodyPr>
          <a:lstStyle/>
          <a:p>
            <a:pPr>
              <a:lnSpc>
                <a:spcPct val="90000"/>
              </a:lnSpc>
              <a:spcBef>
                <a:spcPct val="50000"/>
              </a:spcBef>
              <a:buFont typeface="Wingdings" pitchFamily="2" charset="2"/>
              <a:buChar char="l"/>
            </a:pPr>
            <a:r>
              <a:rPr kumimoji="0" lang="en-US" altLang="zh-CN" sz="1400">
                <a:latin typeface="Arial" charset="0"/>
              </a:rPr>
              <a:t>BBFT</a:t>
            </a:r>
            <a:r>
              <a:rPr kumimoji="0" lang="zh-CN" altLang="en-US" sz="1400">
                <a:latin typeface="Arial" charset="0"/>
              </a:rPr>
              <a:t>和</a:t>
            </a:r>
            <a:r>
              <a:rPr kumimoji="0" lang="en-US" altLang="zh-CN" sz="1400">
                <a:latin typeface="Arial" charset="0"/>
              </a:rPr>
              <a:t>SDV</a:t>
            </a:r>
            <a:r>
              <a:rPr kumimoji="0" lang="zh-CN" altLang="en-US" sz="1400">
                <a:latin typeface="Arial" charset="0"/>
              </a:rPr>
              <a:t>是</a:t>
            </a:r>
            <a:r>
              <a:rPr kumimoji="0" lang="en-US" altLang="zh-CN" sz="1400">
                <a:latin typeface="Arial" charset="0"/>
              </a:rPr>
              <a:t>Building</a:t>
            </a:r>
            <a:r>
              <a:rPr kumimoji="0" lang="zh-CN" altLang="en-US" sz="1400">
                <a:latin typeface="Arial" charset="0"/>
              </a:rPr>
              <a:t>的活动</a:t>
            </a:r>
          </a:p>
          <a:p>
            <a:pPr>
              <a:lnSpc>
                <a:spcPct val="90000"/>
              </a:lnSpc>
              <a:spcBef>
                <a:spcPct val="50000"/>
              </a:spcBef>
              <a:buFont typeface="Wingdings" pitchFamily="2" charset="2"/>
              <a:buChar char="Ø"/>
            </a:pPr>
            <a:r>
              <a:rPr kumimoji="0" lang="zh-CN" altLang="en-US" sz="1400">
                <a:latin typeface="Arial" charset="0"/>
              </a:rPr>
              <a:t>   对每个</a:t>
            </a:r>
            <a:r>
              <a:rPr kumimoji="0" lang="en-US" altLang="zh-CN" sz="1400">
                <a:latin typeface="Arial" charset="0"/>
              </a:rPr>
              <a:t>Building</a:t>
            </a:r>
            <a:r>
              <a:rPr kumimoji="0" lang="zh-CN" altLang="en-US" sz="1400">
                <a:latin typeface="Arial" charset="0"/>
              </a:rPr>
              <a:t>都要进行</a:t>
            </a:r>
            <a:r>
              <a:rPr kumimoji="0" lang="en-US" altLang="zh-CN" sz="1400">
                <a:latin typeface="Arial" charset="0"/>
              </a:rPr>
              <a:t>BBFV</a:t>
            </a:r>
            <a:r>
              <a:rPr kumimoji="0" lang="zh-CN" altLang="en-US" sz="1400">
                <a:latin typeface="Arial" charset="0"/>
              </a:rPr>
              <a:t>和</a:t>
            </a:r>
            <a:r>
              <a:rPr kumimoji="0" lang="en-US" altLang="zh-CN" sz="1400">
                <a:latin typeface="Arial" charset="0"/>
              </a:rPr>
              <a:t>SDV</a:t>
            </a:r>
            <a:r>
              <a:rPr kumimoji="0" lang="zh-CN" altLang="en-US" sz="1400">
                <a:latin typeface="Arial" charset="0"/>
              </a:rPr>
              <a:t>的活动</a:t>
            </a:r>
          </a:p>
          <a:p>
            <a:pPr>
              <a:lnSpc>
                <a:spcPct val="90000"/>
              </a:lnSpc>
              <a:spcBef>
                <a:spcPct val="50000"/>
              </a:spcBef>
              <a:buFont typeface="Wingdings" pitchFamily="2" charset="2"/>
              <a:buChar char="l"/>
            </a:pPr>
            <a:r>
              <a:rPr kumimoji="0" lang="en-US" altLang="zh-CN" sz="1400">
                <a:latin typeface="Arial" charset="0"/>
              </a:rPr>
              <a:t>TR4</a:t>
            </a:r>
            <a:r>
              <a:rPr kumimoji="0" lang="zh-CN" altLang="en-US" sz="1400">
                <a:latin typeface="Arial" charset="0"/>
              </a:rPr>
              <a:t>和</a:t>
            </a:r>
            <a:r>
              <a:rPr kumimoji="0" lang="en-US" altLang="zh-CN" sz="1400">
                <a:latin typeface="Arial" charset="0"/>
              </a:rPr>
              <a:t>TR4A</a:t>
            </a:r>
            <a:r>
              <a:rPr kumimoji="0" lang="zh-CN" altLang="en-US" sz="1400">
                <a:latin typeface="Arial" charset="0"/>
              </a:rPr>
              <a:t>是基于</a:t>
            </a:r>
            <a:r>
              <a:rPr kumimoji="0" lang="en-US" altLang="zh-CN" sz="1400">
                <a:latin typeface="Arial" charset="0"/>
              </a:rPr>
              <a:t>Building</a:t>
            </a:r>
            <a:r>
              <a:rPr kumimoji="0" lang="zh-CN" altLang="en-US" sz="1400">
                <a:latin typeface="Arial" charset="0"/>
              </a:rPr>
              <a:t>的技术评审</a:t>
            </a:r>
          </a:p>
          <a:p>
            <a:pPr>
              <a:lnSpc>
                <a:spcPct val="90000"/>
              </a:lnSpc>
              <a:spcBef>
                <a:spcPct val="50000"/>
              </a:spcBef>
              <a:buFont typeface="Wingdings" pitchFamily="2" charset="2"/>
              <a:buChar char="Ø"/>
            </a:pPr>
            <a:r>
              <a:rPr kumimoji="0" lang="zh-CN" altLang="en-US" sz="1400">
                <a:latin typeface="Arial" charset="0"/>
              </a:rPr>
              <a:t>   进行</a:t>
            </a:r>
            <a:r>
              <a:rPr kumimoji="0" lang="en-US" altLang="zh-CN" sz="1400">
                <a:latin typeface="Arial" charset="0"/>
              </a:rPr>
              <a:t>Beta</a:t>
            </a:r>
            <a:r>
              <a:rPr kumimoji="0" lang="zh-CN" altLang="en-US" sz="1400">
                <a:latin typeface="Arial" charset="0"/>
              </a:rPr>
              <a:t>测试和进行初始产品测试（</a:t>
            </a:r>
            <a:r>
              <a:rPr kumimoji="0" lang="en-US" altLang="zh-CN" sz="1400">
                <a:latin typeface="Arial" charset="0"/>
              </a:rPr>
              <a:t>SIT</a:t>
            </a:r>
            <a:r>
              <a:rPr kumimoji="0" lang="zh-CN" altLang="en-US" sz="1400">
                <a:latin typeface="Arial" charset="0"/>
              </a:rPr>
              <a:t>）的</a:t>
            </a:r>
            <a:r>
              <a:rPr kumimoji="0" lang="en-US" altLang="zh-CN" sz="1400">
                <a:latin typeface="Arial" charset="0"/>
              </a:rPr>
              <a:t>Building</a:t>
            </a:r>
            <a:r>
              <a:rPr kumimoji="0" lang="zh-CN" altLang="en-US" sz="1400">
                <a:latin typeface="Arial" charset="0"/>
              </a:rPr>
              <a:t>必须进行</a:t>
            </a:r>
            <a:r>
              <a:rPr kumimoji="0" lang="en-US" altLang="zh-CN" sz="1400">
                <a:latin typeface="Arial" charset="0"/>
              </a:rPr>
              <a:t>TR4A</a:t>
            </a:r>
          </a:p>
          <a:p>
            <a:pPr>
              <a:lnSpc>
                <a:spcPct val="90000"/>
              </a:lnSpc>
              <a:spcBef>
                <a:spcPct val="50000"/>
              </a:spcBef>
              <a:buFont typeface="Wingdings" pitchFamily="2" charset="2"/>
              <a:buChar char="Ø"/>
            </a:pPr>
            <a:r>
              <a:rPr kumimoji="0" lang="en-US" altLang="zh-CN" sz="1400">
                <a:latin typeface="Arial" charset="0"/>
              </a:rPr>
              <a:t>   </a:t>
            </a:r>
            <a:r>
              <a:rPr kumimoji="0" lang="zh-CN" altLang="en-US" sz="1400">
                <a:latin typeface="Arial" charset="0"/>
              </a:rPr>
              <a:t>每个</a:t>
            </a:r>
            <a:r>
              <a:rPr kumimoji="0" lang="en-US" altLang="zh-CN" sz="1400">
                <a:latin typeface="Arial" charset="0"/>
              </a:rPr>
              <a:t>Building</a:t>
            </a:r>
            <a:r>
              <a:rPr kumimoji="0" lang="zh-CN" altLang="en-US" sz="1400">
                <a:latin typeface="Arial" charset="0"/>
              </a:rPr>
              <a:t>进行功能验证（</a:t>
            </a:r>
            <a:r>
              <a:rPr kumimoji="0" lang="en-US" altLang="zh-CN" sz="1400">
                <a:latin typeface="Arial" charset="0"/>
              </a:rPr>
              <a:t>SDV</a:t>
            </a:r>
            <a:r>
              <a:rPr kumimoji="0" lang="zh-CN" altLang="en-US" sz="1400">
                <a:latin typeface="Arial" charset="0"/>
              </a:rPr>
              <a:t>）之前要进行</a:t>
            </a:r>
            <a:r>
              <a:rPr kumimoji="0" lang="en-US" altLang="zh-CN" sz="1400">
                <a:latin typeface="Arial" charset="0"/>
              </a:rPr>
              <a:t>TR4 </a:t>
            </a:r>
          </a:p>
        </p:txBody>
      </p:sp>
      <p:sp>
        <p:nvSpPr>
          <p:cNvPr id="4123716" name="Text Box 69"/>
          <p:cNvSpPr txBox="1">
            <a:spLocks noChangeArrowheads="1"/>
          </p:cNvSpPr>
          <p:nvPr/>
        </p:nvSpPr>
        <p:spPr bwMode="auto">
          <a:xfrm>
            <a:off x="2987675" y="2708275"/>
            <a:ext cx="1223963" cy="336550"/>
          </a:xfrm>
          <a:prstGeom prst="rect">
            <a:avLst/>
          </a:prstGeom>
          <a:noFill/>
          <a:ln w="9525">
            <a:noFill/>
            <a:miter lim="800000"/>
            <a:headEnd/>
            <a:tailEnd/>
          </a:ln>
        </p:spPr>
        <p:txBody>
          <a:bodyPr>
            <a:spAutoFit/>
          </a:bodyPr>
          <a:lstStyle/>
          <a:p>
            <a:pPr>
              <a:spcBef>
                <a:spcPct val="50000"/>
              </a:spcBef>
            </a:pPr>
            <a:r>
              <a:rPr kumimoji="0" lang="en-US" altLang="zh-CN" sz="1600">
                <a:latin typeface="Arial" charset="0"/>
              </a:rPr>
              <a:t>Build b</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4673" name="Rectangle 2"/>
          <p:cNvSpPr>
            <a:spLocks noGrp="1" noChangeArrowheads="1"/>
          </p:cNvSpPr>
          <p:nvPr>
            <p:ph type="title"/>
          </p:nvPr>
        </p:nvSpPr>
        <p:spPr>
          <a:xfrm>
            <a:off x="684213" y="44450"/>
            <a:ext cx="7772400" cy="792163"/>
          </a:xfrm>
        </p:spPr>
        <p:txBody>
          <a:bodyPr/>
          <a:lstStyle/>
          <a:p>
            <a:pPr eaLnBrk="1" hangingPunct="1"/>
            <a:r>
              <a:rPr lang="zh-CN" altLang="en-US" smtClean="0"/>
              <a:t>验证阶段的目标、关注点和交付物</a:t>
            </a:r>
          </a:p>
        </p:txBody>
      </p:sp>
      <p:sp>
        <p:nvSpPr>
          <p:cNvPr id="3908611" name="Rectangle 3"/>
          <p:cNvSpPr>
            <a:spLocks noChangeArrowheads="1"/>
          </p:cNvSpPr>
          <p:nvPr/>
        </p:nvSpPr>
        <p:spPr bwMode="auto">
          <a:xfrm>
            <a:off x="900113" y="1177925"/>
            <a:ext cx="708025" cy="701675"/>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目标</a:t>
            </a:r>
          </a:p>
        </p:txBody>
      </p:sp>
      <p:sp>
        <p:nvSpPr>
          <p:cNvPr id="3908612" name="Text Box 4"/>
          <p:cNvSpPr txBox="1">
            <a:spLocks noChangeArrowheads="1"/>
          </p:cNvSpPr>
          <p:nvPr/>
        </p:nvSpPr>
        <p:spPr bwMode="auto">
          <a:xfrm>
            <a:off x="1619250" y="1196975"/>
            <a:ext cx="7127875" cy="669925"/>
          </a:xfrm>
          <a:prstGeom prst="rect">
            <a:avLst/>
          </a:prstGeom>
          <a:noFill/>
          <a:ln w="9525" algn="ctr">
            <a:solidFill>
              <a:srgbClr val="C0C0C0"/>
            </a:solidFill>
            <a:miter lim="800000"/>
            <a:headEnd/>
            <a:tailEnd/>
          </a:ln>
        </p:spPr>
        <p:txBody>
          <a:bodyPr>
            <a:spAutoFit/>
          </a:bodyPr>
          <a:lstStyle/>
          <a:p>
            <a:pPr>
              <a:lnSpc>
                <a:spcPct val="110000"/>
              </a:lnSpc>
              <a:spcBef>
                <a:spcPct val="5000"/>
              </a:spcBef>
              <a:buFont typeface="Wingdings" pitchFamily="2" charset="2"/>
              <a:buChar char="p"/>
            </a:pPr>
            <a:r>
              <a:rPr kumimoji="0" lang="en-US" altLang="zh-CN" sz="1700">
                <a:latin typeface="宋体" pitchFamily="2" charset="-122"/>
              </a:rPr>
              <a:t>  </a:t>
            </a:r>
            <a:r>
              <a:rPr kumimoji="0" lang="zh-CN" altLang="en-US" sz="1700">
                <a:latin typeface="宋体" pitchFamily="2" charset="-122"/>
              </a:rPr>
              <a:t>执行为满足产品需求所做的设计更改，刻画产品特点并验证产品，发布最终的工程规格及相关文档。 </a:t>
            </a:r>
          </a:p>
        </p:txBody>
      </p:sp>
      <p:sp>
        <p:nvSpPr>
          <p:cNvPr id="3908613" name="Rectangle 5"/>
          <p:cNvSpPr>
            <a:spLocks noChangeArrowheads="1"/>
          </p:cNvSpPr>
          <p:nvPr/>
        </p:nvSpPr>
        <p:spPr bwMode="auto">
          <a:xfrm>
            <a:off x="900113" y="2046288"/>
            <a:ext cx="708025" cy="2649537"/>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关注</a:t>
            </a:r>
          </a:p>
        </p:txBody>
      </p:sp>
      <p:sp>
        <p:nvSpPr>
          <p:cNvPr id="3908614" name="Text Box 6"/>
          <p:cNvSpPr txBox="1">
            <a:spLocks noChangeArrowheads="1"/>
          </p:cNvSpPr>
          <p:nvPr/>
        </p:nvSpPr>
        <p:spPr bwMode="auto">
          <a:xfrm>
            <a:off x="1619250" y="2046288"/>
            <a:ext cx="7127875" cy="2659062"/>
          </a:xfrm>
          <a:prstGeom prst="rect">
            <a:avLst/>
          </a:prstGeom>
          <a:noFill/>
          <a:ln w="9525" algn="ctr">
            <a:solidFill>
              <a:srgbClr val="C0C0C0"/>
            </a:solidFill>
            <a:miter lim="800000"/>
            <a:headEnd/>
            <a:tailEnd/>
          </a:ln>
        </p:spPr>
        <p:txBody>
          <a:bodyPr>
            <a:spAutoFit/>
          </a:bodyPr>
          <a:lstStyle/>
          <a:p>
            <a:pPr>
              <a:lnSpc>
                <a:spcPct val="110000"/>
              </a:lnSpc>
              <a:buFont typeface="Wingdings" pitchFamily="2" charset="2"/>
              <a:buChar char="p"/>
            </a:pPr>
            <a:r>
              <a:rPr kumimoji="0" lang="en-US" altLang="zh-CN" sz="1700">
                <a:latin typeface="宋体" pitchFamily="2" charset="-122"/>
              </a:rPr>
              <a:t>  </a:t>
            </a:r>
            <a:r>
              <a:rPr kumimoji="0" lang="zh-CN" altLang="en-US" sz="1700">
                <a:latin typeface="宋体" pitchFamily="2" charset="-122"/>
              </a:rPr>
              <a:t>确保产品在市场上成功、审视市场及客户需求、审视产品及财务假</a:t>
            </a:r>
          </a:p>
          <a:p>
            <a:pPr>
              <a:lnSpc>
                <a:spcPct val="110000"/>
              </a:lnSpc>
              <a:buFont typeface="Wingdings" pitchFamily="2" charset="2"/>
              <a:buNone/>
            </a:pPr>
            <a:r>
              <a:rPr kumimoji="0" lang="zh-CN" altLang="en-US" sz="1700">
                <a:latin typeface="宋体" pitchFamily="2" charset="-122"/>
              </a:rPr>
              <a:t>     设、审视发布计划；</a:t>
            </a:r>
          </a:p>
          <a:p>
            <a:pPr>
              <a:lnSpc>
                <a:spcPct val="110000"/>
              </a:lnSpc>
              <a:buFont typeface="Wingdings" pitchFamily="2" charset="2"/>
              <a:buChar char="p"/>
            </a:pPr>
            <a:r>
              <a:rPr kumimoji="0" lang="zh-CN" altLang="en-US" sz="1700">
                <a:latin typeface="宋体" pitchFamily="2" charset="-122"/>
              </a:rPr>
              <a:t>  确保产品功能方面的信心，形成最终的产品规格，修改设计以满足规</a:t>
            </a:r>
          </a:p>
          <a:p>
            <a:pPr>
              <a:lnSpc>
                <a:spcPct val="110000"/>
              </a:lnSpc>
              <a:buFont typeface="Wingdings" pitchFamily="2" charset="2"/>
              <a:buNone/>
            </a:pPr>
            <a:r>
              <a:rPr kumimoji="0" lang="zh-CN" altLang="en-US" sz="1700">
                <a:latin typeface="宋体" pitchFamily="2" charset="-122"/>
              </a:rPr>
              <a:t>     格要求（在工作原型中表现出来）；</a:t>
            </a:r>
          </a:p>
          <a:p>
            <a:pPr>
              <a:lnSpc>
                <a:spcPct val="110000"/>
              </a:lnSpc>
              <a:buFont typeface="Wingdings" pitchFamily="2" charset="2"/>
              <a:buChar char="p"/>
            </a:pPr>
            <a:r>
              <a:rPr kumimoji="0" lang="zh-CN" altLang="en-US" sz="1700">
                <a:latin typeface="宋体" pitchFamily="2" charset="-122"/>
              </a:rPr>
              <a:t>  确保制造准备就绪：</a:t>
            </a:r>
          </a:p>
          <a:p>
            <a:pPr lvl="1">
              <a:lnSpc>
                <a:spcPct val="110000"/>
              </a:lnSpc>
              <a:buFont typeface="Wingdings" pitchFamily="2" charset="2"/>
              <a:buChar char="Ø"/>
            </a:pPr>
            <a:r>
              <a:rPr kumimoji="0" lang="zh-CN" altLang="en-US" sz="1700">
                <a:latin typeface="宋体" pitchFamily="2" charset="-122"/>
              </a:rPr>
              <a:t>  形成最终的制造过程技术文档；</a:t>
            </a:r>
          </a:p>
          <a:p>
            <a:pPr lvl="1">
              <a:lnSpc>
                <a:spcPct val="110000"/>
              </a:lnSpc>
              <a:buFont typeface="Wingdings" pitchFamily="2" charset="2"/>
              <a:buChar char="Ø"/>
            </a:pPr>
            <a:r>
              <a:rPr kumimoji="0" lang="zh-CN" altLang="en-US" sz="1700">
                <a:latin typeface="宋体" pitchFamily="2" charset="-122"/>
              </a:rPr>
              <a:t>  对供应商是否已验证进行确认；</a:t>
            </a:r>
          </a:p>
          <a:p>
            <a:pPr lvl="1">
              <a:lnSpc>
                <a:spcPct val="110000"/>
              </a:lnSpc>
              <a:buFont typeface="Wingdings" pitchFamily="2" charset="2"/>
              <a:buChar char="Ø"/>
            </a:pPr>
            <a:r>
              <a:rPr kumimoji="0" lang="zh-CN" altLang="en-US" sz="1700">
                <a:latin typeface="宋体" pitchFamily="2" charset="-122"/>
              </a:rPr>
              <a:t>  验证是否已开发主要制造工艺并且在可接受的范围内发挥作用</a:t>
            </a:r>
          </a:p>
          <a:p>
            <a:pPr>
              <a:lnSpc>
                <a:spcPct val="110000"/>
              </a:lnSpc>
              <a:buFont typeface="Wingdings" pitchFamily="2" charset="2"/>
              <a:buChar char="p"/>
            </a:pPr>
            <a:r>
              <a:rPr kumimoji="0" lang="zh-CN" altLang="en-US" sz="1700">
                <a:latin typeface="宋体" pitchFamily="2" charset="-122"/>
              </a:rPr>
              <a:t>  证实开发阶段的假设。</a:t>
            </a:r>
          </a:p>
        </p:txBody>
      </p:sp>
      <p:sp>
        <p:nvSpPr>
          <p:cNvPr id="3908615" name="Rectangle 7"/>
          <p:cNvSpPr>
            <a:spLocks noChangeArrowheads="1"/>
          </p:cNvSpPr>
          <p:nvPr/>
        </p:nvSpPr>
        <p:spPr bwMode="auto">
          <a:xfrm>
            <a:off x="900113" y="4837113"/>
            <a:ext cx="708025" cy="1241425"/>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交付</a:t>
            </a:r>
          </a:p>
        </p:txBody>
      </p:sp>
      <p:sp>
        <p:nvSpPr>
          <p:cNvPr id="3908616" name="Text Box 8"/>
          <p:cNvSpPr txBox="1">
            <a:spLocks noChangeArrowheads="1"/>
          </p:cNvSpPr>
          <p:nvPr/>
        </p:nvSpPr>
        <p:spPr bwMode="auto">
          <a:xfrm>
            <a:off x="1619250" y="4846638"/>
            <a:ext cx="7127875" cy="1238250"/>
          </a:xfrm>
          <a:prstGeom prst="rect">
            <a:avLst/>
          </a:prstGeom>
          <a:noFill/>
          <a:ln w="9525" algn="ctr">
            <a:solidFill>
              <a:srgbClr val="C0C0C0"/>
            </a:solidFill>
            <a:miter lim="800000"/>
            <a:headEnd/>
            <a:tailEnd/>
          </a:ln>
        </p:spPr>
        <p:txBody>
          <a:bodyPr>
            <a:spAutoFit/>
          </a:bodyPr>
          <a:lstStyle/>
          <a:p>
            <a:pPr>
              <a:lnSpc>
                <a:spcPct val="110000"/>
              </a:lnSpc>
              <a:buFont typeface="Wingdings" pitchFamily="2" charset="2"/>
              <a:buChar char="p"/>
            </a:pPr>
            <a:r>
              <a:rPr kumimoji="0" lang="en-US" altLang="zh-CN" sz="1700">
                <a:latin typeface="宋体" pitchFamily="2" charset="-122"/>
              </a:rPr>
              <a:t>  </a:t>
            </a:r>
            <a:r>
              <a:rPr kumimoji="0" lang="zh-CN" altLang="en-US" sz="1700">
                <a:latin typeface="宋体" pitchFamily="2" charset="-122"/>
              </a:rPr>
              <a:t>修正的产品规格</a:t>
            </a:r>
          </a:p>
          <a:p>
            <a:pPr>
              <a:lnSpc>
                <a:spcPct val="110000"/>
              </a:lnSpc>
              <a:buFont typeface="Wingdings" pitchFamily="2" charset="2"/>
              <a:buChar char="p"/>
            </a:pPr>
            <a:r>
              <a:rPr kumimoji="0" lang="zh-CN" altLang="en-US" sz="1700">
                <a:latin typeface="宋体" pitchFamily="2" charset="-122"/>
              </a:rPr>
              <a:t>  制造能力及产能计划</a:t>
            </a:r>
          </a:p>
          <a:p>
            <a:pPr>
              <a:lnSpc>
                <a:spcPct val="110000"/>
              </a:lnSpc>
              <a:buFont typeface="Wingdings" pitchFamily="2" charset="2"/>
              <a:buChar char="p"/>
            </a:pPr>
            <a:r>
              <a:rPr kumimoji="0" lang="zh-CN" altLang="en-US" sz="1700">
                <a:latin typeface="宋体" pitchFamily="2" charset="-122"/>
              </a:rPr>
              <a:t>  生产构件（</a:t>
            </a:r>
            <a:r>
              <a:rPr kumimoji="0" lang="en-US" altLang="zh-CN" sz="1700">
                <a:latin typeface="宋体" pitchFamily="2" charset="-122"/>
              </a:rPr>
              <a:t>production build</a:t>
            </a:r>
            <a:r>
              <a:rPr kumimoji="0" lang="zh-CN" altLang="en-US" sz="1700">
                <a:latin typeface="宋体" pitchFamily="2" charset="-122"/>
              </a:rPr>
              <a:t>）的制造文档</a:t>
            </a:r>
          </a:p>
          <a:p>
            <a:pPr>
              <a:lnSpc>
                <a:spcPct val="110000"/>
              </a:lnSpc>
              <a:buFont typeface="Wingdings" pitchFamily="2" charset="2"/>
              <a:buChar char="p"/>
            </a:pPr>
            <a:r>
              <a:rPr kumimoji="0" lang="zh-CN" altLang="en-US" sz="1700">
                <a:latin typeface="宋体" pitchFamily="2" charset="-122"/>
              </a:rPr>
              <a:t>  合格的产品及最终的产品发布计划</a:t>
            </a:r>
          </a:p>
        </p:txBody>
      </p:sp>
      <p:sp>
        <p:nvSpPr>
          <p:cNvPr id="3908617" name="Text Box 9"/>
          <p:cNvSpPr txBox="1">
            <a:spLocks noChangeArrowheads="1"/>
          </p:cNvSpPr>
          <p:nvPr/>
        </p:nvSpPr>
        <p:spPr bwMode="auto">
          <a:xfrm rot="-2253188">
            <a:off x="6875463" y="4745038"/>
            <a:ext cx="1955800" cy="1006475"/>
          </a:xfrm>
          <a:prstGeom prst="rect">
            <a:avLst/>
          </a:prstGeom>
          <a:noFill/>
          <a:ln w="9525">
            <a:noFill/>
            <a:miter lim="800000"/>
            <a:headEnd/>
            <a:tailEnd/>
          </a:ln>
        </p:spPr>
        <p:txBody>
          <a:bodyPr>
            <a:spAutoFit/>
          </a:bodyPr>
          <a:lstStyle/>
          <a:p>
            <a:pPr>
              <a:spcBef>
                <a:spcPct val="50000"/>
              </a:spcBef>
            </a:pPr>
            <a:r>
              <a:rPr kumimoji="0" lang="zh-CN" altLang="en-US" sz="6000">
                <a:solidFill>
                  <a:srgbClr val="CCCC00"/>
                </a:solidFill>
                <a:latin typeface="华文彩云"/>
                <a:ea typeface="华文彩云"/>
                <a:cs typeface="华文彩云"/>
              </a:rPr>
              <a:t>验证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908612"/>
                                        </p:tgtEl>
                                        <p:attrNameLst>
                                          <p:attrName>style.visibility</p:attrName>
                                        </p:attrNameLst>
                                      </p:cBhvr>
                                      <p:to>
                                        <p:strVal val="visible"/>
                                      </p:to>
                                    </p:set>
                                    <p:anim calcmode="lin" valueType="num">
                                      <p:cBhvr>
                                        <p:cTn id="7" dur="500" fill="hold"/>
                                        <p:tgtEl>
                                          <p:spTgt spid="3908612"/>
                                        </p:tgtEl>
                                        <p:attrNameLst>
                                          <p:attrName>ppt_w</p:attrName>
                                        </p:attrNameLst>
                                      </p:cBhvr>
                                      <p:tavLst>
                                        <p:tav tm="0">
                                          <p:val>
                                            <p:fltVal val="0"/>
                                          </p:val>
                                        </p:tav>
                                        <p:tav tm="100000">
                                          <p:val>
                                            <p:strVal val="#ppt_w"/>
                                          </p:val>
                                        </p:tav>
                                      </p:tavLst>
                                    </p:anim>
                                    <p:anim calcmode="lin" valueType="num">
                                      <p:cBhvr>
                                        <p:cTn id="8" dur="500" fill="hold"/>
                                        <p:tgtEl>
                                          <p:spTgt spid="390861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908614"/>
                                        </p:tgtEl>
                                        <p:attrNameLst>
                                          <p:attrName>style.visibility</p:attrName>
                                        </p:attrNameLst>
                                      </p:cBhvr>
                                      <p:to>
                                        <p:strVal val="visible"/>
                                      </p:to>
                                    </p:set>
                                    <p:anim calcmode="lin" valueType="num">
                                      <p:cBhvr>
                                        <p:cTn id="13" dur="500" fill="hold"/>
                                        <p:tgtEl>
                                          <p:spTgt spid="3908614"/>
                                        </p:tgtEl>
                                        <p:attrNameLst>
                                          <p:attrName>ppt_w</p:attrName>
                                        </p:attrNameLst>
                                      </p:cBhvr>
                                      <p:tavLst>
                                        <p:tav tm="0">
                                          <p:val>
                                            <p:fltVal val="0"/>
                                          </p:val>
                                        </p:tav>
                                        <p:tav tm="100000">
                                          <p:val>
                                            <p:strVal val="#ppt_w"/>
                                          </p:val>
                                        </p:tav>
                                      </p:tavLst>
                                    </p:anim>
                                    <p:anim calcmode="lin" valueType="num">
                                      <p:cBhvr>
                                        <p:cTn id="14" dur="500" fill="hold"/>
                                        <p:tgtEl>
                                          <p:spTgt spid="390861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908616"/>
                                        </p:tgtEl>
                                        <p:attrNameLst>
                                          <p:attrName>style.visibility</p:attrName>
                                        </p:attrNameLst>
                                      </p:cBhvr>
                                      <p:to>
                                        <p:strVal val="visible"/>
                                      </p:to>
                                    </p:set>
                                    <p:anim calcmode="lin" valueType="num">
                                      <p:cBhvr>
                                        <p:cTn id="19" dur="500" fill="hold"/>
                                        <p:tgtEl>
                                          <p:spTgt spid="3908616"/>
                                        </p:tgtEl>
                                        <p:attrNameLst>
                                          <p:attrName>ppt_w</p:attrName>
                                        </p:attrNameLst>
                                      </p:cBhvr>
                                      <p:tavLst>
                                        <p:tav tm="0">
                                          <p:val>
                                            <p:fltVal val="0"/>
                                          </p:val>
                                        </p:tav>
                                        <p:tav tm="100000">
                                          <p:val>
                                            <p:strVal val="#ppt_w"/>
                                          </p:val>
                                        </p:tav>
                                      </p:tavLst>
                                    </p:anim>
                                    <p:anim calcmode="lin" valueType="num">
                                      <p:cBhvr>
                                        <p:cTn id="20" dur="500" fill="hold"/>
                                        <p:tgtEl>
                                          <p:spTgt spid="390861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3908617"/>
                                        </p:tgtEl>
                                        <p:attrNameLst>
                                          <p:attrName>style.visibility</p:attrName>
                                        </p:attrNameLst>
                                      </p:cBhvr>
                                      <p:to>
                                        <p:strVal val="visible"/>
                                      </p:to>
                                    </p:set>
                                    <p:animEffect transition="in" filter="fade">
                                      <p:cBhvr>
                                        <p:cTn id="25" dur="1000"/>
                                        <p:tgtEl>
                                          <p:spTgt spid="3908617"/>
                                        </p:tgtEl>
                                      </p:cBhvr>
                                    </p:animEffect>
                                    <p:anim calcmode="lin" valueType="num">
                                      <p:cBhvr>
                                        <p:cTn id="26" dur="1000" fill="hold"/>
                                        <p:tgtEl>
                                          <p:spTgt spid="3908617"/>
                                        </p:tgtEl>
                                        <p:attrNameLst>
                                          <p:attrName>style.rotation</p:attrName>
                                        </p:attrNameLst>
                                      </p:cBhvr>
                                      <p:tavLst>
                                        <p:tav tm="0">
                                          <p:val>
                                            <p:fltVal val="720"/>
                                          </p:val>
                                        </p:tav>
                                        <p:tav tm="100000">
                                          <p:val>
                                            <p:fltVal val="0"/>
                                          </p:val>
                                        </p:tav>
                                      </p:tavLst>
                                    </p:anim>
                                    <p:anim calcmode="lin" valueType="num">
                                      <p:cBhvr>
                                        <p:cTn id="27" dur="1000" fill="hold"/>
                                        <p:tgtEl>
                                          <p:spTgt spid="3908617"/>
                                        </p:tgtEl>
                                        <p:attrNameLst>
                                          <p:attrName>ppt_h</p:attrName>
                                        </p:attrNameLst>
                                      </p:cBhvr>
                                      <p:tavLst>
                                        <p:tav tm="0">
                                          <p:val>
                                            <p:fltVal val="0"/>
                                          </p:val>
                                        </p:tav>
                                        <p:tav tm="100000">
                                          <p:val>
                                            <p:strVal val="#ppt_h"/>
                                          </p:val>
                                        </p:tav>
                                      </p:tavLst>
                                    </p:anim>
                                    <p:anim calcmode="lin" valueType="num">
                                      <p:cBhvr>
                                        <p:cTn id="28" dur="1000" fill="hold"/>
                                        <p:tgtEl>
                                          <p:spTgt spid="390861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8612" grpId="0" animBg="1"/>
      <p:bldP spid="3908614" grpId="0" animBg="1"/>
      <p:bldP spid="3908616" grpId="0" animBg="1"/>
      <p:bldP spid="39086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697" name="Rectangle 2"/>
          <p:cNvSpPr>
            <a:spLocks noGrp="1" noChangeArrowheads="1"/>
          </p:cNvSpPr>
          <p:nvPr>
            <p:ph type="title"/>
          </p:nvPr>
        </p:nvSpPr>
        <p:spPr/>
        <p:txBody>
          <a:bodyPr/>
          <a:lstStyle/>
          <a:p>
            <a:pPr eaLnBrk="1" hangingPunct="1"/>
            <a:r>
              <a:rPr lang="zh-CN" altLang="en-US" smtClean="0"/>
              <a:t>验证阶段（</a:t>
            </a:r>
            <a:r>
              <a:rPr lang="en-US" altLang="zh-CN" smtClean="0"/>
              <a:t>1</a:t>
            </a:r>
            <a:r>
              <a:rPr lang="zh-CN" altLang="en-US" smtClean="0"/>
              <a:t>）</a:t>
            </a:r>
          </a:p>
        </p:txBody>
      </p:sp>
      <p:pic>
        <p:nvPicPr>
          <p:cNvPr id="4125698" name="Picture 3"/>
          <p:cNvPicPr>
            <a:picLocks noGrp="1" noChangeAspect="1" noChangeArrowheads="1"/>
          </p:cNvPicPr>
          <p:nvPr>
            <p:ph idx="1"/>
          </p:nvPr>
        </p:nvPicPr>
        <p:blipFill>
          <a:blip r:embed="rId2"/>
          <a:srcRect/>
          <a:stretch>
            <a:fillRect/>
          </a:stretch>
        </p:blipFill>
        <p:spPr bwMode="auto">
          <a:xfrm>
            <a:off x="0" y="1098550"/>
            <a:ext cx="9144000" cy="5124450"/>
          </a:xfrm>
          <a:noFill/>
          <a:ln>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21" name="Rectangle 2"/>
          <p:cNvSpPr>
            <a:spLocks noChangeArrowheads="1"/>
          </p:cNvSpPr>
          <p:nvPr/>
        </p:nvSpPr>
        <p:spPr bwMode="auto">
          <a:xfrm>
            <a:off x="250825" y="1916113"/>
            <a:ext cx="1296988" cy="4105275"/>
          </a:xfrm>
          <a:prstGeom prst="rect">
            <a:avLst/>
          </a:prstGeom>
          <a:noFill/>
          <a:ln w="9525">
            <a:solidFill>
              <a:schemeClr val="tx1"/>
            </a:solidFill>
            <a:miter lim="800000"/>
            <a:headEnd/>
            <a:tailEnd/>
          </a:ln>
        </p:spPr>
        <p:txBody>
          <a:bodyPr wrap="none" anchor="ctr"/>
          <a:lstStyle/>
          <a:p>
            <a:pPr algn="ctr"/>
            <a:endParaRPr lang="zh-CN" altLang="en-US"/>
          </a:p>
        </p:txBody>
      </p:sp>
      <p:sp>
        <p:nvSpPr>
          <p:cNvPr id="4126722" name="Text Box 3"/>
          <p:cNvSpPr txBox="1">
            <a:spLocks noChangeArrowheads="1"/>
          </p:cNvSpPr>
          <p:nvPr/>
        </p:nvSpPr>
        <p:spPr bwMode="auto">
          <a:xfrm>
            <a:off x="539750" y="115888"/>
            <a:ext cx="3168650" cy="579437"/>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验证阶段（</a:t>
            </a:r>
            <a:r>
              <a:rPr lang="en-US" altLang="zh-CN" sz="2400" b="1">
                <a:latin typeface="Arial" charset="0"/>
                <a:ea typeface="黑体" pitchFamily="2" charset="-122"/>
              </a:rPr>
              <a:t>2</a:t>
            </a:r>
            <a:r>
              <a:rPr lang="zh-CN" altLang="en-US" sz="2400" b="1">
                <a:latin typeface="Arial" charset="0"/>
                <a:ea typeface="黑体" pitchFamily="2" charset="-122"/>
              </a:rPr>
              <a:t>）</a:t>
            </a:r>
          </a:p>
        </p:txBody>
      </p:sp>
      <p:sp>
        <p:nvSpPr>
          <p:cNvPr id="4126723" name="Text Box 4"/>
          <p:cNvSpPr txBox="1">
            <a:spLocks noChangeArrowheads="1"/>
          </p:cNvSpPr>
          <p:nvPr/>
        </p:nvSpPr>
        <p:spPr bwMode="auto">
          <a:xfrm>
            <a:off x="107950" y="1557338"/>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开发阶段</a:t>
            </a:r>
          </a:p>
        </p:txBody>
      </p:sp>
      <p:sp>
        <p:nvSpPr>
          <p:cNvPr id="4126724" name="Text Box 5"/>
          <p:cNvSpPr txBox="1">
            <a:spLocks noChangeArrowheads="1"/>
          </p:cNvSpPr>
          <p:nvPr/>
        </p:nvSpPr>
        <p:spPr bwMode="auto">
          <a:xfrm>
            <a:off x="1044575" y="1557338"/>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验证阶段</a:t>
            </a:r>
          </a:p>
        </p:txBody>
      </p:sp>
      <p:sp>
        <p:nvSpPr>
          <p:cNvPr id="4126725" name="Line 6"/>
          <p:cNvSpPr>
            <a:spLocks noChangeShapeType="1"/>
          </p:cNvSpPr>
          <p:nvPr/>
        </p:nvSpPr>
        <p:spPr bwMode="auto">
          <a:xfrm>
            <a:off x="900113" y="1341438"/>
            <a:ext cx="0" cy="4103687"/>
          </a:xfrm>
          <a:prstGeom prst="line">
            <a:avLst/>
          </a:prstGeom>
          <a:noFill/>
          <a:ln w="31750">
            <a:solidFill>
              <a:schemeClr val="tx1"/>
            </a:solidFill>
            <a:prstDash val="lgDashDotDot"/>
            <a:round/>
            <a:headEnd/>
            <a:tailEnd/>
          </a:ln>
        </p:spPr>
        <p:txBody>
          <a:bodyPr/>
          <a:lstStyle/>
          <a:p>
            <a:endParaRPr lang="zh-CN" altLang="en-US"/>
          </a:p>
        </p:txBody>
      </p:sp>
      <p:sp>
        <p:nvSpPr>
          <p:cNvPr id="4126726" name="Oval 7"/>
          <p:cNvSpPr>
            <a:spLocks noChangeArrowheads="1"/>
          </p:cNvSpPr>
          <p:nvPr/>
        </p:nvSpPr>
        <p:spPr bwMode="auto">
          <a:xfrm>
            <a:off x="828675" y="2349500"/>
            <a:ext cx="142875" cy="142875"/>
          </a:xfrm>
          <a:prstGeom prst="ellipse">
            <a:avLst/>
          </a:prstGeom>
          <a:solidFill>
            <a:srgbClr val="FF0000"/>
          </a:solidFill>
          <a:ln w="9525">
            <a:solidFill>
              <a:srgbClr val="FF0000"/>
            </a:solidFill>
            <a:round/>
            <a:headEnd/>
            <a:tailEnd/>
          </a:ln>
        </p:spPr>
        <p:txBody>
          <a:bodyPr wrap="none" anchor="ctr"/>
          <a:lstStyle/>
          <a:p>
            <a:pPr algn="ctr"/>
            <a:endParaRPr lang="zh-CN" altLang="en-US"/>
          </a:p>
        </p:txBody>
      </p:sp>
      <p:sp>
        <p:nvSpPr>
          <p:cNvPr id="4126727" name="Rectangle 8"/>
          <p:cNvSpPr>
            <a:spLocks noChangeArrowheads="1"/>
          </p:cNvSpPr>
          <p:nvPr/>
        </p:nvSpPr>
        <p:spPr bwMode="auto">
          <a:xfrm>
            <a:off x="1404938" y="2781300"/>
            <a:ext cx="3311525" cy="346075"/>
          </a:xfrm>
          <a:prstGeom prst="rect">
            <a:avLst/>
          </a:prstGeom>
          <a:solidFill>
            <a:srgbClr val="23BB31"/>
          </a:solidFill>
          <a:ln w="9525">
            <a:solidFill>
              <a:schemeClr val="tx1"/>
            </a:solidFill>
            <a:miter lim="800000"/>
            <a:headEnd/>
            <a:tailEnd/>
          </a:ln>
        </p:spPr>
        <p:txBody>
          <a:bodyPr anchor="ctr">
            <a:spAutoFit/>
          </a:bodyPr>
          <a:lstStyle/>
          <a:p>
            <a:pPr algn="ctr"/>
            <a:r>
              <a:rPr kumimoji="0" lang="en-US" altLang="zh-CN" sz="1600">
                <a:latin typeface="Arial" charset="0"/>
              </a:rPr>
              <a:t>BETA</a:t>
            </a:r>
            <a:r>
              <a:rPr kumimoji="0" lang="zh-CN" altLang="en-US" sz="1600">
                <a:latin typeface="Arial" charset="0"/>
              </a:rPr>
              <a:t>测试</a:t>
            </a:r>
          </a:p>
        </p:txBody>
      </p:sp>
      <p:sp>
        <p:nvSpPr>
          <p:cNvPr id="4126728" name="Line 9"/>
          <p:cNvSpPr>
            <a:spLocks noChangeShapeType="1"/>
          </p:cNvSpPr>
          <p:nvPr/>
        </p:nvSpPr>
        <p:spPr bwMode="auto">
          <a:xfrm>
            <a:off x="900113" y="3284538"/>
            <a:ext cx="288925" cy="0"/>
          </a:xfrm>
          <a:prstGeom prst="line">
            <a:avLst/>
          </a:prstGeom>
          <a:noFill/>
          <a:ln w="9525">
            <a:solidFill>
              <a:schemeClr val="tx1"/>
            </a:solidFill>
            <a:round/>
            <a:headEnd/>
            <a:tailEnd type="triangle" w="med" len="med"/>
          </a:ln>
        </p:spPr>
        <p:txBody>
          <a:bodyPr/>
          <a:lstStyle/>
          <a:p>
            <a:endParaRPr lang="zh-CN" altLang="en-US"/>
          </a:p>
        </p:txBody>
      </p:sp>
      <p:sp>
        <p:nvSpPr>
          <p:cNvPr id="4126729" name="Line 10"/>
          <p:cNvSpPr>
            <a:spLocks noChangeShapeType="1"/>
          </p:cNvSpPr>
          <p:nvPr/>
        </p:nvSpPr>
        <p:spPr bwMode="auto">
          <a:xfrm>
            <a:off x="973138" y="2420938"/>
            <a:ext cx="358775" cy="0"/>
          </a:xfrm>
          <a:prstGeom prst="line">
            <a:avLst/>
          </a:prstGeom>
          <a:noFill/>
          <a:ln w="44450">
            <a:solidFill>
              <a:schemeClr val="tx1"/>
            </a:solidFill>
            <a:round/>
            <a:headEnd/>
            <a:tailEnd type="triangle" w="med" len="med"/>
          </a:ln>
        </p:spPr>
        <p:txBody>
          <a:bodyPr/>
          <a:lstStyle/>
          <a:p>
            <a:endParaRPr lang="zh-CN" altLang="en-US"/>
          </a:p>
        </p:txBody>
      </p:sp>
      <p:sp>
        <p:nvSpPr>
          <p:cNvPr id="4126730" name="Line 11"/>
          <p:cNvSpPr>
            <a:spLocks noChangeShapeType="1"/>
          </p:cNvSpPr>
          <p:nvPr/>
        </p:nvSpPr>
        <p:spPr bwMode="auto">
          <a:xfrm flipH="1">
            <a:off x="465138" y="2420938"/>
            <a:ext cx="361950" cy="0"/>
          </a:xfrm>
          <a:prstGeom prst="line">
            <a:avLst/>
          </a:prstGeom>
          <a:noFill/>
          <a:ln w="41275">
            <a:solidFill>
              <a:schemeClr val="tx1"/>
            </a:solidFill>
            <a:round/>
            <a:headEnd/>
            <a:tailEnd type="triangle" w="med" len="med"/>
          </a:ln>
        </p:spPr>
        <p:txBody>
          <a:bodyPr/>
          <a:lstStyle/>
          <a:p>
            <a:endParaRPr lang="zh-CN" altLang="en-US"/>
          </a:p>
        </p:txBody>
      </p:sp>
      <p:sp>
        <p:nvSpPr>
          <p:cNvPr id="4126731" name="Rectangle 12"/>
          <p:cNvSpPr>
            <a:spLocks noChangeArrowheads="1"/>
          </p:cNvSpPr>
          <p:nvPr/>
        </p:nvSpPr>
        <p:spPr bwMode="auto">
          <a:xfrm>
            <a:off x="1476375" y="2205038"/>
            <a:ext cx="3311525" cy="346075"/>
          </a:xfrm>
          <a:prstGeom prst="rect">
            <a:avLst/>
          </a:prstGeom>
          <a:solidFill>
            <a:schemeClr val="bg1"/>
          </a:solidFill>
          <a:ln w="9525">
            <a:solidFill>
              <a:schemeClr val="tx1"/>
            </a:solidFill>
            <a:miter lim="800000"/>
            <a:headEnd/>
            <a:tailEnd/>
          </a:ln>
        </p:spPr>
        <p:txBody>
          <a:bodyPr anchor="ctr">
            <a:spAutoFit/>
          </a:bodyPr>
          <a:lstStyle/>
          <a:p>
            <a:pPr algn="ctr"/>
            <a:r>
              <a:rPr kumimoji="0" lang="en-US" altLang="zh-CN" sz="1600">
                <a:latin typeface="Arial" charset="0"/>
              </a:rPr>
              <a:t>SVT</a:t>
            </a:r>
          </a:p>
        </p:txBody>
      </p:sp>
      <p:sp>
        <p:nvSpPr>
          <p:cNvPr id="4126732" name="AutoShape 13"/>
          <p:cNvSpPr>
            <a:spLocks noChangeArrowheads="1"/>
          </p:cNvSpPr>
          <p:nvPr/>
        </p:nvSpPr>
        <p:spPr bwMode="auto">
          <a:xfrm>
            <a:off x="1763713" y="3357563"/>
            <a:ext cx="719137" cy="1079500"/>
          </a:xfrm>
          <a:prstGeom prst="flowChartDocument">
            <a:avLst/>
          </a:prstGeom>
          <a:solidFill>
            <a:srgbClr val="23BB31"/>
          </a:solidFill>
          <a:ln w="9525">
            <a:solidFill>
              <a:schemeClr val="tx1"/>
            </a:solidFill>
            <a:miter lim="800000"/>
            <a:headEnd/>
            <a:tailEnd/>
          </a:ln>
        </p:spPr>
        <p:txBody>
          <a:bodyPr anchor="ctr"/>
          <a:lstStyle/>
          <a:p>
            <a:pPr algn="ctr"/>
            <a:r>
              <a:rPr kumimoji="0" lang="en-US" altLang="zh-CN" sz="1400">
                <a:latin typeface="Arial" charset="0"/>
              </a:rPr>
              <a:t>BETA</a:t>
            </a:r>
            <a:r>
              <a:rPr kumimoji="0" lang="zh-CN" altLang="en-US" sz="1400">
                <a:latin typeface="Arial" charset="0"/>
              </a:rPr>
              <a:t>测试模板</a:t>
            </a:r>
          </a:p>
        </p:txBody>
      </p:sp>
      <p:sp>
        <p:nvSpPr>
          <p:cNvPr id="4126733" name="AutoShape 14"/>
          <p:cNvSpPr>
            <a:spLocks noChangeArrowheads="1"/>
          </p:cNvSpPr>
          <p:nvPr/>
        </p:nvSpPr>
        <p:spPr bwMode="auto">
          <a:xfrm>
            <a:off x="2987675" y="3357563"/>
            <a:ext cx="1296988" cy="1295400"/>
          </a:xfrm>
          <a:prstGeom prst="flowChartDocument">
            <a:avLst/>
          </a:prstGeom>
          <a:solidFill>
            <a:srgbClr val="23BB31"/>
          </a:solidFill>
          <a:ln w="9525">
            <a:solidFill>
              <a:schemeClr val="tx1"/>
            </a:solidFill>
            <a:miter lim="800000"/>
            <a:headEnd/>
            <a:tailEnd/>
          </a:ln>
        </p:spPr>
        <p:txBody>
          <a:bodyPr anchor="ctr"/>
          <a:lstStyle/>
          <a:p>
            <a:pPr algn="ctr"/>
            <a:r>
              <a:rPr kumimoji="0" lang="zh-CN" altLang="en-US" sz="1400">
                <a:latin typeface="Arial" charset="0"/>
              </a:rPr>
              <a:t>系统认证测试和标杆测试模板</a:t>
            </a:r>
          </a:p>
        </p:txBody>
      </p:sp>
      <p:sp>
        <p:nvSpPr>
          <p:cNvPr id="4126734" name="Rectangle 15"/>
          <p:cNvSpPr>
            <a:spLocks noChangeArrowheads="1"/>
          </p:cNvSpPr>
          <p:nvPr/>
        </p:nvSpPr>
        <p:spPr bwMode="auto">
          <a:xfrm>
            <a:off x="1260475" y="5013325"/>
            <a:ext cx="3311525" cy="346075"/>
          </a:xfrm>
          <a:prstGeom prst="rect">
            <a:avLst/>
          </a:prstGeom>
          <a:solidFill>
            <a:schemeClr val="bg1"/>
          </a:solidFill>
          <a:ln w="9525">
            <a:solidFill>
              <a:schemeClr val="tx1"/>
            </a:solidFill>
            <a:miter lim="800000"/>
            <a:headEnd/>
            <a:tailEnd/>
          </a:ln>
        </p:spPr>
        <p:txBody>
          <a:bodyPr anchor="ctr">
            <a:spAutoFit/>
          </a:bodyPr>
          <a:lstStyle/>
          <a:p>
            <a:pPr algn="ctr"/>
            <a:r>
              <a:rPr kumimoji="0" lang="zh-CN" altLang="en-US" sz="1600">
                <a:latin typeface="Arial" charset="0"/>
              </a:rPr>
              <a:t>制造牵头的压力测试等</a:t>
            </a:r>
          </a:p>
        </p:txBody>
      </p:sp>
      <p:sp>
        <p:nvSpPr>
          <p:cNvPr id="4126735" name="AutoShape 16"/>
          <p:cNvSpPr>
            <a:spLocks noChangeArrowheads="1"/>
          </p:cNvSpPr>
          <p:nvPr/>
        </p:nvSpPr>
        <p:spPr bwMode="auto">
          <a:xfrm>
            <a:off x="6084888" y="5157788"/>
            <a:ext cx="1081087" cy="936625"/>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en-US" altLang="zh-CN" sz="1200">
                <a:latin typeface="Arial" charset="0"/>
              </a:rPr>
              <a:t>ADCP</a:t>
            </a:r>
            <a:r>
              <a:rPr kumimoji="0" lang="zh-CN" altLang="en-US" sz="1200">
                <a:latin typeface="Arial" charset="0"/>
              </a:rPr>
              <a:t>评审</a:t>
            </a:r>
          </a:p>
        </p:txBody>
      </p:sp>
      <p:sp>
        <p:nvSpPr>
          <p:cNvPr id="4126736" name="AutoShape 17"/>
          <p:cNvSpPr>
            <a:spLocks noChangeArrowheads="1"/>
          </p:cNvSpPr>
          <p:nvPr/>
        </p:nvSpPr>
        <p:spPr bwMode="auto">
          <a:xfrm>
            <a:off x="4500563" y="5300663"/>
            <a:ext cx="1081087" cy="936625"/>
          </a:xfrm>
          <a:prstGeom prst="triangle">
            <a:avLst>
              <a:gd name="adj" fmla="val 50000"/>
            </a:avLst>
          </a:prstGeom>
          <a:solidFill>
            <a:srgbClr val="FFFF00"/>
          </a:solidFill>
          <a:ln w="9525">
            <a:solidFill>
              <a:schemeClr val="tx1"/>
            </a:solidFill>
            <a:miter lim="800000"/>
            <a:headEnd/>
            <a:tailEnd/>
          </a:ln>
        </p:spPr>
        <p:txBody>
          <a:bodyPr anchor="ctr"/>
          <a:lstStyle/>
          <a:p>
            <a:pPr algn="ctr"/>
            <a:r>
              <a:rPr kumimoji="0" lang="zh-CN" altLang="en-US" sz="1400">
                <a:latin typeface="Arial" charset="0"/>
              </a:rPr>
              <a:t>技术评审</a:t>
            </a:r>
            <a:r>
              <a:rPr kumimoji="0" lang="en-US" altLang="zh-CN" sz="1400">
                <a:latin typeface="Arial" charset="0"/>
              </a:rPr>
              <a:t>6</a:t>
            </a:r>
          </a:p>
        </p:txBody>
      </p:sp>
      <p:sp>
        <p:nvSpPr>
          <p:cNvPr id="4126737" name="Rectangle 18"/>
          <p:cNvSpPr>
            <a:spLocks noChangeArrowheads="1"/>
          </p:cNvSpPr>
          <p:nvPr/>
        </p:nvSpPr>
        <p:spPr bwMode="auto">
          <a:xfrm>
            <a:off x="5435600" y="2492375"/>
            <a:ext cx="1008063" cy="865188"/>
          </a:xfrm>
          <a:prstGeom prst="rect">
            <a:avLst/>
          </a:prstGeom>
          <a:solidFill>
            <a:srgbClr val="23BB31"/>
          </a:solidFill>
          <a:ln w="9525">
            <a:solidFill>
              <a:schemeClr val="tx1"/>
            </a:solidFill>
            <a:miter lim="800000"/>
            <a:headEnd/>
            <a:tailEnd/>
          </a:ln>
        </p:spPr>
        <p:txBody>
          <a:bodyPr anchor="ctr"/>
          <a:lstStyle/>
          <a:p>
            <a:pPr algn="ctr"/>
            <a:r>
              <a:rPr kumimoji="0" lang="zh-CN" altLang="en-US" sz="1400">
                <a:latin typeface="Arial" charset="0"/>
              </a:rPr>
              <a:t>准备产品评估（发布准备评估）</a:t>
            </a:r>
          </a:p>
        </p:txBody>
      </p:sp>
      <p:sp>
        <p:nvSpPr>
          <p:cNvPr id="4126738" name="Rectangle 19"/>
          <p:cNvSpPr>
            <a:spLocks noChangeArrowheads="1"/>
          </p:cNvSpPr>
          <p:nvPr/>
        </p:nvSpPr>
        <p:spPr bwMode="auto">
          <a:xfrm>
            <a:off x="6819900" y="2492375"/>
            <a:ext cx="1008063" cy="865188"/>
          </a:xfrm>
          <a:prstGeom prst="rect">
            <a:avLst/>
          </a:prstGeom>
          <a:solidFill>
            <a:srgbClr val="23BB31"/>
          </a:solidFill>
          <a:ln w="9525">
            <a:solidFill>
              <a:schemeClr val="tx1"/>
            </a:solidFill>
            <a:miter lim="800000"/>
            <a:headEnd/>
            <a:tailEnd/>
          </a:ln>
        </p:spPr>
        <p:txBody>
          <a:bodyPr anchor="ctr"/>
          <a:lstStyle/>
          <a:p>
            <a:pPr algn="ctr"/>
            <a:r>
              <a:rPr kumimoji="0" lang="zh-CN" altLang="en-US" sz="1400">
                <a:latin typeface="Arial" charset="0"/>
              </a:rPr>
              <a:t>更新项目数据库和经验总结</a:t>
            </a:r>
          </a:p>
        </p:txBody>
      </p:sp>
      <p:sp>
        <p:nvSpPr>
          <p:cNvPr id="4126739" name="Text Box 20"/>
          <p:cNvSpPr txBox="1">
            <a:spLocks noChangeArrowheads="1"/>
          </p:cNvSpPr>
          <p:nvPr/>
        </p:nvSpPr>
        <p:spPr bwMode="auto">
          <a:xfrm>
            <a:off x="7359650" y="1412875"/>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验证阶段</a:t>
            </a:r>
          </a:p>
        </p:txBody>
      </p:sp>
      <p:sp>
        <p:nvSpPr>
          <p:cNvPr id="4126740" name="Text Box 21"/>
          <p:cNvSpPr txBox="1">
            <a:spLocks noChangeArrowheads="1"/>
          </p:cNvSpPr>
          <p:nvPr/>
        </p:nvSpPr>
        <p:spPr bwMode="auto">
          <a:xfrm>
            <a:off x="8296275" y="1412875"/>
            <a:ext cx="647700" cy="581025"/>
          </a:xfrm>
          <a:prstGeom prst="rect">
            <a:avLst/>
          </a:prstGeom>
          <a:solidFill>
            <a:srgbClr val="0000FF"/>
          </a:solidFill>
          <a:ln w="9525">
            <a:noFill/>
            <a:miter lim="800000"/>
            <a:headEnd/>
            <a:tailEnd/>
          </a:ln>
        </p:spPr>
        <p:txBody>
          <a:bodyPr>
            <a:spAutoFit/>
          </a:bodyPr>
          <a:lstStyle/>
          <a:p>
            <a:pPr>
              <a:spcBef>
                <a:spcPct val="50000"/>
              </a:spcBef>
            </a:pPr>
            <a:r>
              <a:rPr kumimoji="0" lang="zh-CN" altLang="en-US" sz="1600" b="1">
                <a:solidFill>
                  <a:schemeClr val="bg1"/>
                </a:solidFill>
                <a:latin typeface="Arial" charset="0"/>
              </a:rPr>
              <a:t>发布阶段</a:t>
            </a:r>
          </a:p>
        </p:txBody>
      </p:sp>
      <p:sp>
        <p:nvSpPr>
          <p:cNvPr id="4126741" name="Line 22"/>
          <p:cNvSpPr>
            <a:spLocks noChangeShapeType="1"/>
          </p:cNvSpPr>
          <p:nvPr/>
        </p:nvSpPr>
        <p:spPr bwMode="auto">
          <a:xfrm>
            <a:off x="8158163" y="1196975"/>
            <a:ext cx="0" cy="4608513"/>
          </a:xfrm>
          <a:prstGeom prst="line">
            <a:avLst/>
          </a:prstGeom>
          <a:noFill/>
          <a:ln w="31750">
            <a:solidFill>
              <a:schemeClr val="tx1"/>
            </a:solidFill>
            <a:prstDash val="lgDashDotDot"/>
            <a:round/>
            <a:headEnd/>
            <a:tailEnd/>
          </a:ln>
        </p:spPr>
        <p:txBody>
          <a:bodyPr/>
          <a:lstStyle/>
          <a:p>
            <a:endParaRPr lang="zh-CN" altLang="en-US"/>
          </a:p>
        </p:txBody>
      </p:sp>
      <p:sp>
        <p:nvSpPr>
          <p:cNvPr id="4126742" name="Oval 23"/>
          <p:cNvSpPr>
            <a:spLocks noChangeArrowheads="1"/>
          </p:cNvSpPr>
          <p:nvPr/>
        </p:nvSpPr>
        <p:spPr bwMode="auto">
          <a:xfrm>
            <a:off x="8080375" y="2205038"/>
            <a:ext cx="142875" cy="142875"/>
          </a:xfrm>
          <a:prstGeom prst="ellipse">
            <a:avLst/>
          </a:prstGeom>
          <a:solidFill>
            <a:srgbClr val="FF0000"/>
          </a:solidFill>
          <a:ln w="9525">
            <a:solidFill>
              <a:srgbClr val="FF0000"/>
            </a:solidFill>
            <a:round/>
            <a:headEnd/>
            <a:tailEnd/>
          </a:ln>
        </p:spPr>
        <p:txBody>
          <a:bodyPr wrap="none" anchor="ctr"/>
          <a:lstStyle/>
          <a:p>
            <a:pPr algn="ctr"/>
            <a:endParaRPr lang="zh-CN" altLang="en-US"/>
          </a:p>
        </p:txBody>
      </p:sp>
      <p:sp>
        <p:nvSpPr>
          <p:cNvPr id="4126743" name="Text Box 24"/>
          <p:cNvSpPr txBox="1">
            <a:spLocks noChangeArrowheads="1"/>
          </p:cNvSpPr>
          <p:nvPr/>
        </p:nvSpPr>
        <p:spPr bwMode="auto">
          <a:xfrm>
            <a:off x="468313" y="5502275"/>
            <a:ext cx="936625" cy="519113"/>
          </a:xfrm>
          <a:prstGeom prst="rect">
            <a:avLst/>
          </a:prstGeom>
          <a:noFill/>
          <a:ln w="9525">
            <a:noFill/>
            <a:miter lim="800000"/>
            <a:headEnd/>
            <a:tailEnd/>
          </a:ln>
        </p:spPr>
        <p:txBody>
          <a:bodyPr>
            <a:spAutoFit/>
          </a:bodyPr>
          <a:lstStyle/>
          <a:p>
            <a:pPr>
              <a:spcBef>
                <a:spcPct val="50000"/>
              </a:spcBef>
            </a:pPr>
            <a:r>
              <a:rPr kumimoji="0" lang="en-US" altLang="zh-CN" sz="2800" b="1">
                <a:latin typeface="Arial" charset="0"/>
              </a:rPr>
              <a:t>SIT</a:t>
            </a:r>
          </a:p>
        </p:txBody>
      </p:sp>
      <p:sp>
        <p:nvSpPr>
          <p:cNvPr id="4126744" name="Text Box 25"/>
          <p:cNvSpPr txBox="1">
            <a:spLocks noChangeArrowheads="1"/>
          </p:cNvSpPr>
          <p:nvPr/>
        </p:nvSpPr>
        <p:spPr bwMode="auto">
          <a:xfrm>
            <a:off x="2555875" y="5734050"/>
            <a:ext cx="936625" cy="519113"/>
          </a:xfrm>
          <a:prstGeom prst="rect">
            <a:avLst/>
          </a:prstGeom>
          <a:noFill/>
          <a:ln w="9525">
            <a:noFill/>
            <a:miter lim="800000"/>
            <a:headEnd/>
            <a:tailEnd/>
          </a:ln>
        </p:spPr>
        <p:txBody>
          <a:bodyPr>
            <a:spAutoFit/>
          </a:bodyPr>
          <a:lstStyle/>
          <a:p>
            <a:pPr>
              <a:spcBef>
                <a:spcPct val="50000"/>
              </a:spcBef>
            </a:pPr>
            <a:r>
              <a:rPr kumimoji="0" lang="en-US" altLang="zh-CN" sz="2800" b="1">
                <a:latin typeface="Arial" charset="0"/>
              </a:rPr>
              <a:t>SVT</a:t>
            </a:r>
          </a:p>
        </p:txBody>
      </p:sp>
      <p:sp>
        <p:nvSpPr>
          <p:cNvPr id="4126745" name="Line 26"/>
          <p:cNvSpPr>
            <a:spLocks noChangeShapeType="1"/>
          </p:cNvSpPr>
          <p:nvPr/>
        </p:nvSpPr>
        <p:spPr bwMode="auto">
          <a:xfrm>
            <a:off x="4716463" y="2997200"/>
            <a:ext cx="287337" cy="0"/>
          </a:xfrm>
          <a:prstGeom prst="line">
            <a:avLst/>
          </a:prstGeom>
          <a:noFill/>
          <a:ln w="9525">
            <a:solidFill>
              <a:schemeClr val="tx1"/>
            </a:solidFill>
            <a:round/>
            <a:headEnd/>
            <a:tailEnd type="triangle" w="med" len="med"/>
          </a:ln>
        </p:spPr>
        <p:txBody>
          <a:bodyPr/>
          <a:lstStyle/>
          <a:p>
            <a:endParaRPr lang="zh-CN" altLang="en-US"/>
          </a:p>
        </p:txBody>
      </p:sp>
      <p:sp>
        <p:nvSpPr>
          <p:cNvPr id="4126746" name="Line 27"/>
          <p:cNvSpPr>
            <a:spLocks noChangeShapeType="1"/>
          </p:cNvSpPr>
          <p:nvPr/>
        </p:nvSpPr>
        <p:spPr bwMode="auto">
          <a:xfrm>
            <a:off x="5076825" y="1916113"/>
            <a:ext cx="0" cy="3384550"/>
          </a:xfrm>
          <a:prstGeom prst="line">
            <a:avLst/>
          </a:prstGeom>
          <a:noFill/>
          <a:ln w="9525">
            <a:solidFill>
              <a:schemeClr val="tx1"/>
            </a:solidFill>
            <a:round/>
            <a:headEnd/>
            <a:tailEnd/>
          </a:ln>
        </p:spPr>
        <p:txBody>
          <a:bodyPr/>
          <a:lstStyle/>
          <a:p>
            <a:endParaRPr lang="zh-CN" altLang="en-US"/>
          </a:p>
        </p:txBody>
      </p:sp>
      <p:sp>
        <p:nvSpPr>
          <p:cNvPr id="4126747" name="Line 28"/>
          <p:cNvSpPr>
            <a:spLocks noChangeShapeType="1"/>
          </p:cNvSpPr>
          <p:nvPr/>
        </p:nvSpPr>
        <p:spPr bwMode="auto">
          <a:xfrm>
            <a:off x="5148263" y="2997200"/>
            <a:ext cx="287337" cy="0"/>
          </a:xfrm>
          <a:prstGeom prst="line">
            <a:avLst/>
          </a:prstGeom>
          <a:noFill/>
          <a:ln w="9525">
            <a:solidFill>
              <a:schemeClr val="tx1"/>
            </a:solidFill>
            <a:round/>
            <a:headEnd/>
            <a:tailEnd type="triangle" w="med" len="med"/>
          </a:ln>
        </p:spPr>
        <p:txBody>
          <a:bodyPr/>
          <a:lstStyle/>
          <a:p>
            <a:endParaRPr lang="zh-CN" altLang="en-US"/>
          </a:p>
        </p:txBody>
      </p:sp>
      <p:sp>
        <p:nvSpPr>
          <p:cNvPr id="4126748" name="Line 29"/>
          <p:cNvSpPr>
            <a:spLocks noChangeShapeType="1"/>
          </p:cNvSpPr>
          <p:nvPr/>
        </p:nvSpPr>
        <p:spPr bwMode="auto">
          <a:xfrm>
            <a:off x="6604000" y="1844675"/>
            <a:ext cx="0" cy="3384550"/>
          </a:xfrm>
          <a:prstGeom prst="line">
            <a:avLst/>
          </a:prstGeom>
          <a:noFill/>
          <a:ln w="9525">
            <a:solidFill>
              <a:schemeClr val="tx1"/>
            </a:solidFill>
            <a:round/>
            <a:headEnd/>
            <a:tailEnd/>
          </a:ln>
        </p:spPr>
        <p:txBody>
          <a:bodyPr/>
          <a:lstStyle/>
          <a:p>
            <a:endParaRPr lang="zh-CN" altLang="en-US"/>
          </a:p>
        </p:txBody>
      </p:sp>
      <p:sp>
        <p:nvSpPr>
          <p:cNvPr id="4126749" name="Line 30"/>
          <p:cNvSpPr>
            <a:spLocks noChangeShapeType="1"/>
          </p:cNvSpPr>
          <p:nvPr/>
        </p:nvSpPr>
        <p:spPr bwMode="auto">
          <a:xfrm>
            <a:off x="6443663" y="2997200"/>
            <a:ext cx="304800" cy="0"/>
          </a:xfrm>
          <a:prstGeom prst="line">
            <a:avLst/>
          </a:prstGeom>
          <a:noFill/>
          <a:ln w="9525">
            <a:solidFill>
              <a:schemeClr val="tx1"/>
            </a:solidFill>
            <a:round/>
            <a:headEnd/>
            <a:tailEnd type="triangle" w="med" len="med"/>
          </a:ln>
        </p:spPr>
        <p:txBody>
          <a:bodyPr/>
          <a:lstStyle/>
          <a:p>
            <a:endParaRPr lang="zh-CN" altLang="en-US"/>
          </a:p>
        </p:txBody>
      </p:sp>
      <p:sp>
        <p:nvSpPr>
          <p:cNvPr id="4126750" name="Line 31"/>
          <p:cNvSpPr>
            <a:spLocks noChangeShapeType="1"/>
          </p:cNvSpPr>
          <p:nvPr/>
        </p:nvSpPr>
        <p:spPr bwMode="auto">
          <a:xfrm>
            <a:off x="7900988" y="2925763"/>
            <a:ext cx="504825" cy="0"/>
          </a:xfrm>
          <a:prstGeom prst="line">
            <a:avLst/>
          </a:prstGeom>
          <a:noFill/>
          <a:ln w="9525">
            <a:solidFill>
              <a:schemeClr val="tx1"/>
            </a:solidFill>
            <a:round/>
            <a:headEnd/>
            <a:tailEnd type="triangle" w="med" len="med"/>
          </a:ln>
        </p:spPr>
        <p:txBody>
          <a:bodyPr/>
          <a:lstStyle/>
          <a:p>
            <a:endParaRPr lang="zh-CN" altLang="en-US"/>
          </a:p>
        </p:txBody>
      </p:sp>
      <p:sp>
        <p:nvSpPr>
          <p:cNvPr id="4126751" name="Line 32"/>
          <p:cNvSpPr>
            <a:spLocks noChangeShapeType="1"/>
          </p:cNvSpPr>
          <p:nvPr/>
        </p:nvSpPr>
        <p:spPr bwMode="auto">
          <a:xfrm>
            <a:off x="8259763" y="2278063"/>
            <a:ext cx="358775" cy="0"/>
          </a:xfrm>
          <a:prstGeom prst="line">
            <a:avLst/>
          </a:prstGeom>
          <a:noFill/>
          <a:ln w="44450">
            <a:solidFill>
              <a:schemeClr val="tx1"/>
            </a:solidFill>
            <a:round/>
            <a:headEnd/>
            <a:tailEnd type="triangle" w="med" len="med"/>
          </a:ln>
        </p:spPr>
        <p:txBody>
          <a:bodyPr/>
          <a:lstStyle/>
          <a:p>
            <a:endParaRPr lang="zh-CN" altLang="en-US"/>
          </a:p>
        </p:txBody>
      </p:sp>
      <p:sp>
        <p:nvSpPr>
          <p:cNvPr id="4126752" name="Line 33"/>
          <p:cNvSpPr>
            <a:spLocks noChangeShapeType="1"/>
          </p:cNvSpPr>
          <p:nvPr/>
        </p:nvSpPr>
        <p:spPr bwMode="auto">
          <a:xfrm flipH="1">
            <a:off x="7681913" y="2278063"/>
            <a:ext cx="361950" cy="0"/>
          </a:xfrm>
          <a:prstGeom prst="line">
            <a:avLst/>
          </a:prstGeom>
          <a:noFill/>
          <a:ln w="41275">
            <a:solidFill>
              <a:schemeClr val="tx1"/>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7745" name="Rectangle 2"/>
          <p:cNvSpPr>
            <a:spLocks noGrp="1" noChangeArrowheads="1"/>
          </p:cNvSpPr>
          <p:nvPr>
            <p:ph type="title"/>
          </p:nvPr>
        </p:nvSpPr>
        <p:spPr/>
        <p:txBody>
          <a:bodyPr/>
          <a:lstStyle/>
          <a:p>
            <a:pPr eaLnBrk="1" hangingPunct="1"/>
            <a:r>
              <a:rPr lang="zh-CN" altLang="en-US" smtClean="0"/>
              <a:t>用户试点（</a:t>
            </a:r>
            <a:r>
              <a:rPr lang="en-US" altLang="zh-CN" smtClean="0"/>
              <a:t>ESP</a:t>
            </a:r>
            <a:r>
              <a:rPr lang="zh-CN" altLang="en-US" smtClean="0"/>
              <a:t>）和</a:t>
            </a:r>
            <a:r>
              <a:rPr lang="en-US" altLang="zh-CN" smtClean="0"/>
              <a:t>Beta</a:t>
            </a:r>
            <a:r>
              <a:rPr lang="zh-CN" altLang="en-US" smtClean="0"/>
              <a:t>测试是不一样的</a:t>
            </a:r>
          </a:p>
        </p:txBody>
      </p:sp>
      <p:sp>
        <p:nvSpPr>
          <p:cNvPr id="3912707" name="Rectangle 3"/>
          <p:cNvSpPr>
            <a:spLocks noGrp="1" noChangeArrowheads="1"/>
          </p:cNvSpPr>
          <p:nvPr>
            <p:ph type="body" idx="1"/>
          </p:nvPr>
        </p:nvSpPr>
        <p:spPr bwMode="auto">
          <a:xfrm>
            <a:off x="468313" y="1052513"/>
            <a:ext cx="8229600" cy="4525962"/>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120000"/>
              </a:lnSpc>
              <a:buFontTx/>
              <a:buAutoNum type="arabicPeriod"/>
            </a:pPr>
            <a:r>
              <a:rPr lang="en-US" altLang="zh-CN" sz="2400" smtClean="0">
                <a:solidFill>
                  <a:srgbClr val="000099"/>
                </a:solidFill>
                <a:latin typeface="黑体" pitchFamily="2" charset="-122"/>
                <a:ea typeface="黑体" pitchFamily="2" charset="-122"/>
              </a:rPr>
              <a:t>Beta</a:t>
            </a:r>
            <a:r>
              <a:rPr lang="zh-CN" altLang="en-US" sz="2400" smtClean="0">
                <a:solidFill>
                  <a:srgbClr val="000099"/>
                </a:solidFill>
                <a:latin typeface="黑体" pitchFamily="2" charset="-122"/>
                <a:ea typeface="黑体" pitchFamily="2" charset="-122"/>
              </a:rPr>
              <a:t>测试的目标是在客户环境中获得对产品特征 的早期评估（比如质量、功能、性能、可用性等）。</a:t>
            </a:r>
            <a:r>
              <a:rPr lang="en-US" altLang="zh-CN" sz="2400" smtClean="0">
                <a:solidFill>
                  <a:srgbClr val="000099"/>
                </a:solidFill>
                <a:latin typeface="黑体" pitchFamily="2" charset="-122"/>
                <a:ea typeface="黑体" pitchFamily="2" charset="-122"/>
              </a:rPr>
              <a:t>Beta </a:t>
            </a:r>
            <a:r>
              <a:rPr lang="zh-CN" altLang="en-US" sz="2400" smtClean="0">
                <a:solidFill>
                  <a:srgbClr val="000099"/>
                </a:solidFill>
                <a:latin typeface="黑体" pitchFamily="2" charset="-122"/>
                <a:ea typeface="黑体" pitchFamily="2" charset="-122"/>
              </a:rPr>
              <a:t>测试通常在验证阶段开始。</a:t>
            </a:r>
          </a:p>
          <a:p>
            <a:pPr marL="609600" indent="-609600" eaLnBrk="1" hangingPunct="1">
              <a:lnSpc>
                <a:spcPct val="120000"/>
              </a:lnSpc>
              <a:buFontTx/>
              <a:buAutoNum type="arabicPeriod"/>
            </a:pPr>
            <a:r>
              <a:rPr lang="zh-CN" altLang="en-US" sz="2400" smtClean="0">
                <a:solidFill>
                  <a:srgbClr val="000099"/>
                </a:solidFill>
                <a:latin typeface="黑体" pitchFamily="2" charset="-122"/>
                <a:ea typeface="黑体" pitchFamily="2" charset="-122"/>
              </a:rPr>
              <a:t>用户试点的目标是确认产品已经满足</a:t>
            </a:r>
            <a:r>
              <a:rPr lang="en-US" altLang="zh-CN" sz="2400" smtClean="0">
                <a:solidFill>
                  <a:srgbClr val="000099"/>
                </a:solidFill>
                <a:latin typeface="黑体" pitchFamily="2" charset="-122"/>
                <a:ea typeface="黑体" pitchFamily="2" charset="-122"/>
              </a:rPr>
              <a:t>GA</a:t>
            </a:r>
            <a:r>
              <a:rPr lang="zh-CN" altLang="en-US" sz="2400" smtClean="0">
                <a:solidFill>
                  <a:srgbClr val="000099"/>
                </a:solidFill>
                <a:latin typeface="黑体" pitchFamily="2" charset="-122"/>
                <a:ea typeface="黑体" pitchFamily="2" charset="-122"/>
              </a:rPr>
              <a:t>（量产供货点或一般性可获得点）的条件。关注点是测试、安装、文档、分销渠道以及服务支持，以确保具备</a:t>
            </a:r>
            <a:r>
              <a:rPr lang="en-US" altLang="zh-CN" sz="2400" smtClean="0">
                <a:solidFill>
                  <a:srgbClr val="000099"/>
                </a:solidFill>
                <a:latin typeface="黑体" pitchFamily="2" charset="-122"/>
                <a:ea typeface="黑体" pitchFamily="2" charset="-122"/>
              </a:rPr>
              <a:t>GA</a:t>
            </a:r>
            <a:r>
              <a:rPr lang="zh-CN" altLang="en-US" sz="2400" smtClean="0">
                <a:solidFill>
                  <a:srgbClr val="000099"/>
                </a:solidFill>
                <a:latin typeface="黑体" pitchFamily="2" charset="-122"/>
                <a:ea typeface="黑体" pitchFamily="2" charset="-122"/>
              </a:rPr>
              <a:t>的条件。</a:t>
            </a:r>
          </a:p>
          <a:p>
            <a:pPr marL="609600" indent="-609600" eaLnBrk="1" hangingPunct="1">
              <a:lnSpc>
                <a:spcPct val="120000"/>
              </a:lnSpc>
              <a:buFontTx/>
              <a:buAutoNum type="arabicPeriod"/>
            </a:pPr>
            <a:r>
              <a:rPr lang="zh-CN" altLang="en-US" sz="2400" smtClean="0">
                <a:solidFill>
                  <a:srgbClr val="000099"/>
                </a:solidFill>
                <a:latin typeface="黑体" pitchFamily="2" charset="-122"/>
                <a:ea typeface="黑体" pitchFamily="2" charset="-122"/>
              </a:rPr>
              <a:t>如果</a:t>
            </a:r>
            <a:r>
              <a:rPr lang="en-US" altLang="zh-CN" sz="2400" smtClean="0">
                <a:solidFill>
                  <a:srgbClr val="000099"/>
                </a:solidFill>
                <a:latin typeface="黑体" pitchFamily="2" charset="-122"/>
                <a:ea typeface="黑体" pitchFamily="2" charset="-122"/>
              </a:rPr>
              <a:t>Beta</a:t>
            </a:r>
            <a:r>
              <a:rPr lang="zh-CN" altLang="en-US" sz="2400" smtClean="0">
                <a:solidFill>
                  <a:srgbClr val="000099"/>
                </a:solidFill>
                <a:latin typeface="黑体" pitchFamily="2" charset="-122"/>
                <a:ea typeface="黑体" pitchFamily="2" charset="-122"/>
              </a:rPr>
              <a:t>与试点是一个客户，则最好 </a:t>
            </a:r>
          </a:p>
          <a:p>
            <a:pPr marL="609600" indent="-609600" eaLnBrk="1" hangingPunct="1">
              <a:lnSpc>
                <a:spcPct val="120000"/>
              </a:lnSpc>
              <a:buFontTx/>
              <a:buAutoNum type="arabicPeriod"/>
            </a:pPr>
            <a:endParaRPr lang="zh-CN" altLang="en-US" sz="2400" smtClean="0">
              <a:solidFill>
                <a:srgbClr val="000099"/>
              </a:solidFill>
              <a:latin typeface="黑体" pitchFamily="2" charset="-122"/>
              <a:ea typeface="黑体" pitchFamily="2" charset="-122"/>
            </a:endParaRPr>
          </a:p>
          <a:p>
            <a:pPr marL="609600" indent="-609600" eaLnBrk="1" hangingPunct="1">
              <a:lnSpc>
                <a:spcPct val="120000"/>
              </a:lnSpc>
              <a:buFontTx/>
              <a:buAutoNum type="arabicPeriod"/>
            </a:pPr>
            <a:endParaRPr lang="en-US" altLang="zh-CN" sz="2400"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12707">
                                            <p:txEl>
                                              <p:pRg st="0" end="0"/>
                                            </p:txEl>
                                          </p:spTgt>
                                        </p:tgtEl>
                                        <p:attrNameLst>
                                          <p:attrName>style.visibility</p:attrName>
                                        </p:attrNameLst>
                                      </p:cBhvr>
                                      <p:to>
                                        <p:strVal val="visible"/>
                                      </p:to>
                                    </p:set>
                                    <p:anim calcmode="lin" valueType="num">
                                      <p:cBhvr additive="base">
                                        <p:cTn id="7" dur="500" fill="hold"/>
                                        <p:tgtEl>
                                          <p:spTgt spid="391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1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12707">
                                            <p:txEl>
                                              <p:pRg st="1" end="1"/>
                                            </p:txEl>
                                          </p:spTgt>
                                        </p:tgtEl>
                                        <p:attrNameLst>
                                          <p:attrName>style.visibility</p:attrName>
                                        </p:attrNameLst>
                                      </p:cBhvr>
                                      <p:to>
                                        <p:strVal val="visible"/>
                                      </p:to>
                                    </p:set>
                                    <p:anim calcmode="lin" valueType="num">
                                      <p:cBhvr additive="base">
                                        <p:cTn id="13" dur="500" fill="hold"/>
                                        <p:tgtEl>
                                          <p:spTgt spid="391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1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12707">
                                            <p:txEl>
                                              <p:pRg st="2" end="2"/>
                                            </p:txEl>
                                          </p:spTgt>
                                        </p:tgtEl>
                                        <p:attrNameLst>
                                          <p:attrName>style.visibility</p:attrName>
                                        </p:attrNameLst>
                                      </p:cBhvr>
                                      <p:to>
                                        <p:strVal val="visible"/>
                                      </p:to>
                                    </p:set>
                                    <p:anim calcmode="lin" valueType="num">
                                      <p:cBhvr additive="base">
                                        <p:cTn id="19" dur="500" fill="hold"/>
                                        <p:tgtEl>
                                          <p:spTgt spid="391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127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270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8769"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600" smtClean="0"/>
              <a:t>开发与验证阶段重点关注要素</a:t>
            </a:r>
            <a:endParaRPr lang="zh-CN" altLang="en-US" smtClean="0"/>
          </a:p>
        </p:txBody>
      </p:sp>
      <p:sp>
        <p:nvSpPr>
          <p:cNvPr id="4079619" name="Rectangle 3"/>
          <p:cNvSpPr>
            <a:spLocks noGrp="1" noChangeArrowheads="1"/>
          </p:cNvSpPr>
          <p:nvPr>
            <p:ph type="body" idx="1"/>
          </p:nvPr>
        </p:nvSpPr>
        <p:spPr bwMode="auto">
          <a:xfrm>
            <a:off x="539750" y="981075"/>
            <a:ext cx="8229600" cy="5029200"/>
          </a:xfrm>
          <a:noFill/>
          <a:ln>
            <a:miter lim="800000"/>
            <a:headEnd/>
            <a:tailEnd/>
          </a:ln>
        </p:spPr>
        <p:txBody>
          <a:bodyPr vert="horz" wrap="square" lIns="91440" tIns="45720" rIns="91440" bIns="45720" numCol="1" anchor="t" anchorCtr="0" compatLnSpc="1">
            <a:prstTxWarp prst="textNoShape">
              <a:avLst/>
            </a:prstTxWarp>
          </a:bodyPr>
          <a:lstStyle/>
          <a:p>
            <a:pPr marL="358775" indent="-3587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验证新单元（单板、单机和新器件）</a:t>
            </a:r>
          </a:p>
          <a:p>
            <a:pPr marL="896938" lvl="1" indent="-358775" eaLnBrk="1" hangingPunct="1">
              <a:lnSpc>
                <a:spcPct val="110000"/>
              </a:lnSpc>
            </a:pPr>
            <a:r>
              <a:rPr lang="zh-CN" altLang="en-US" sz="1900" smtClean="0">
                <a:solidFill>
                  <a:srgbClr val="000099"/>
                </a:solidFill>
                <a:latin typeface="黑体" pitchFamily="2" charset="-122"/>
                <a:ea typeface="黑体" pitchFamily="2" charset="-122"/>
              </a:rPr>
              <a:t>新单元要提前进行验证，完成成熟度评估后，再与系统进行联调</a:t>
            </a:r>
          </a:p>
          <a:p>
            <a:pPr marL="358775" indent="-3587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开发阶段例会与专题会会议，以及质量、计划、成本及绩效等内控标准</a:t>
            </a:r>
          </a:p>
          <a:p>
            <a:pPr marL="896938" lvl="1" indent="-358775" eaLnBrk="1" hangingPunct="1">
              <a:lnSpc>
                <a:spcPct val="110000"/>
              </a:lnSpc>
            </a:pPr>
            <a:r>
              <a:rPr lang="zh-CN" altLang="en-US" sz="1900" smtClean="0">
                <a:solidFill>
                  <a:srgbClr val="000099"/>
                </a:solidFill>
                <a:latin typeface="黑体" pitchFamily="2" charset="-122"/>
                <a:ea typeface="黑体" pitchFamily="2" charset="-122"/>
              </a:rPr>
              <a:t>要进行内部培训</a:t>
            </a:r>
          </a:p>
          <a:p>
            <a:pPr marL="896938" lvl="1" indent="-358775" eaLnBrk="1" hangingPunct="1">
              <a:lnSpc>
                <a:spcPct val="110000"/>
              </a:lnSpc>
            </a:pPr>
            <a:r>
              <a:rPr lang="zh-CN" altLang="en-US" sz="1900" smtClean="0">
                <a:solidFill>
                  <a:srgbClr val="000099"/>
                </a:solidFill>
                <a:latin typeface="黑体" pitchFamily="2" charset="-122"/>
                <a:ea typeface="黑体" pitchFamily="2" charset="-122"/>
              </a:rPr>
              <a:t>要建立内部项目组成员组成与职责及内控标准规范</a:t>
            </a:r>
          </a:p>
          <a:p>
            <a:pPr marL="896938" lvl="1" indent="-358775" eaLnBrk="1" hangingPunct="1">
              <a:lnSpc>
                <a:spcPct val="110000"/>
              </a:lnSpc>
            </a:pPr>
            <a:r>
              <a:rPr lang="zh-CN" altLang="en-US" sz="1900" smtClean="0">
                <a:solidFill>
                  <a:srgbClr val="000099"/>
                </a:solidFill>
                <a:latin typeface="黑体" pitchFamily="2" charset="-122"/>
                <a:ea typeface="黑体" pitchFamily="2" charset="-122"/>
              </a:rPr>
              <a:t>系统工程师监控和管理需求、规格和配置，并制定企业标准和内控标准</a:t>
            </a:r>
          </a:p>
          <a:p>
            <a:pPr marL="896938" lvl="1" indent="-358775" eaLnBrk="1" hangingPunct="1">
              <a:lnSpc>
                <a:spcPct val="110000"/>
              </a:lnSpc>
            </a:pPr>
            <a:r>
              <a:rPr lang="en-US" altLang="zh-CN" sz="1900" smtClean="0">
                <a:solidFill>
                  <a:srgbClr val="000099"/>
                </a:solidFill>
                <a:latin typeface="黑体" pitchFamily="2" charset="-122"/>
                <a:ea typeface="黑体" pitchFamily="2" charset="-122"/>
              </a:rPr>
              <a:t>PQA</a:t>
            </a:r>
            <a:r>
              <a:rPr lang="zh-CN" altLang="en-US" sz="1900" smtClean="0">
                <a:solidFill>
                  <a:srgbClr val="000099"/>
                </a:solidFill>
                <a:latin typeface="黑体" pitchFamily="2" charset="-122"/>
                <a:ea typeface="黑体" pitchFamily="2" charset="-122"/>
              </a:rPr>
              <a:t>监控产品质量目标和计划</a:t>
            </a:r>
          </a:p>
          <a:p>
            <a:pPr marL="896938" lvl="1" indent="-358775" eaLnBrk="1" hangingPunct="1">
              <a:lnSpc>
                <a:spcPct val="110000"/>
              </a:lnSpc>
            </a:pPr>
            <a:r>
              <a:rPr lang="zh-CN" altLang="en-US" sz="1900" smtClean="0">
                <a:solidFill>
                  <a:srgbClr val="000099"/>
                </a:solidFill>
                <a:latin typeface="黑体" pitchFamily="2" charset="-122"/>
                <a:ea typeface="黑体" pitchFamily="2" charset="-122"/>
              </a:rPr>
              <a:t>做好</a:t>
            </a:r>
            <a:r>
              <a:rPr lang="zh-CN" altLang="en-US" sz="1900" smtClean="0">
                <a:solidFill>
                  <a:srgbClr val="000099"/>
                </a:solidFill>
                <a:latin typeface="华文细黑" pitchFamily="2" charset="-122"/>
                <a:ea typeface="黑体" pitchFamily="2" charset="-122"/>
              </a:rPr>
              <a:t>“</a:t>
            </a:r>
            <a:r>
              <a:rPr lang="zh-CN" altLang="en-US" sz="1900" smtClean="0">
                <a:solidFill>
                  <a:srgbClr val="000099"/>
                </a:solidFill>
                <a:latin typeface="黑体" pitchFamily="2" charset="-122"/>
                <a:ea typeface="黑体" pitchFamily="2" charset="-122"/>
              </a:rPr>
              <a:t>内部认证</a:t>
            </a:r>
            <a:r>
              <a:rPr lang="en-US" altLang="zh-CN" sz="1900" smtClean="0">
                <a:solidFill>
                  <a:srgbClr val="000099"/>
                </a:solidFill>
                <a:latin typeface="黑体" pitchFamily="2" charset="-122"/>
                <a:ea typeface="黑体" pitchFamily="2" charset="-122"/>
              </a:rPr>
              <a:t>/</a:t>
            </a:r>
            <a:r>
              <a:rPr lang="zh-CN" altLang="en-US" sz="1900" smtClean="0">
                <a:solidFill>
                  <a:srgbClr val="000099"/>
                </a:solidFill>
                <a:latin typeface="黑体" pitchFamily="2" charset="-122"/>
                <a:ea typeface="黑体" pitchFamily="2" charset="-122"/>
              </a:rPr>
              <a:t>标杆测试</a:t>
            </a:r>
            <a:r>
              <a:rPr lang="zh-CN" altLang="en-US" sz="1900" smtClean="0">
                <a:solidFill>
                  <a:srgbClr val="000099"/>
                </a:solidFill>
                <a:latin typeface="华文细黑" pitchFamily="2" charset="-122"/>
                <a:ea typeface="黑体" pitchFamily="2" charset="-122"/>
              </a:rPr>
              <a:t>”</a:t>
            </a:r>
            <a:r>
              <a:rPr lang="zh-CN" altLang="en-US" sz="1900" smtClean="0">
                <a:solidFill>
                  <a:srgbClr val="000099"/>
                </a:solidFill>
                <a:latin typeface="黑体" pitchFamily="2" charset="-122"/>
                <a:ea typeface="黑体" pitchFamily="2" charset="-122"/>
              </a:rPr>
              <a:t>和</a:t>
            </a:r>
            <a:r>
              <a:rPr lang="zh-CN" altLang="en-US" sz="1900" smtClean="0">
                <a:solidFill>
                  <a:srgbClr val="000099"/>
                </a:solidFill>
                <a:latin typeface="华文细黑" pitchFamily="2" charset="-122"/>
                <a:ea typeface="黑体" pitchFamily="2" charset="-122"/>
              </a:rPr>
              <a:t>“</a:t>
            </a:r>
            <a:r>
              <a:rPr lang="zh-CN" altLang="en-US" sz="1900" smtClean="0">
                <a:solidFill>
                  <a:srgbClr val="000099"/>
                </a:solidFill>
                <a:latin typeface="黑体" pitchFamily="2" charset="-122"/>
                <a:ea typeface="黑体" pitchFamily="2" charset="-122"/>
              </a:rPr>
              <a:t>外部系统认证测试和标杆测试</a:t>
            </a:r>
            <a:r>
              <a:rPr lang="zh-CN" altLang="en-US" sz="1900" smtClean="0">
                <a:solidFill>
                  <a:srgbClr val="000099"/>
                </a:solidFill>
                <a:latin typeface="华文细黑" pitchFamily="2" charset="-122"/>
                <a:ea typeface="黑体" pitchFamily="2" charset="-122"/>
              </a:rPr>
              <a:t>”</a:t>
            </a:r>
            <a:endParaRPr lang="zh-CN" altLang="en-US" sz="1900" smtClean="0">
              <a:solidFill>
                <a:srgbClr val="000099"/>
              </a:solidFill>
              <a:latin typeface="黑体" pitchFamily="2" charset="-122"/>
              <a:ea typeface="黑体" pitchFamily="2" charset="-122"/>
            </a:endParaRPr>
          </a:p>
          <a:p>
            <a:pPr marL="358775" indent="-358775" eaLnBrk="1" hangingPunct="1">
              <a:lnSpc>
                <a:spcPct val="110000"/>
              </a:lnSpc>
              <a:buFontTx/>
              <a:buAutoNum type="arabicPeriod"/>
            </a:pPr>
            <a:r>
              <a:rPr lang="zh-CN" altLang="en-US" sz="2200" smtClean="0">
                <a:solidFill>
                  <a:srgbClr val="000099"/>
                </a:solidFill>
                <a:latin typeface="黑体" pitchFamily="2" charset="-122"/>
                <a:ea typeface="黑体" pitchFamily="2" charset="-122"/>
              </a:rPr>
              <a:t>定制项目在开发阶段如果经市场验证是产品，除了该项目可以作为第一个</a:t>
            </a:r>
            <a:r>
              <a:rPr lang="en-US" altLang="zh-CN" sz="2200" smtClean="0">
                <a:solidFill>
                  <a:srgbClr val="000099"/>
                </a:solidFill>
                <a:latin typeface="黑体" pitchFamily="2" charset="-122"/>
                <a:ea typeface="黑体" pitchFamily="2" charset="-122"/>
              </a:rPr>
              <a:t>ESP</a:t>
            </a:r>
            <a:r>
              <a:rPr lang="zh-CN" altLang="en-US" sz="2200" smtClean="0">
                <a:solidFill>
                  <a:srgbClr val="000099"/>
                </a:solidFill>
                <a:latin typeface="黑体" pitchFamily="2" charset="-122"/>
                <a:ea typeface="黑体" pitchFamily="2" charset="-122"/>
              </a:rPr>
              <a:t>外，还要再次确定其他</a:t>
            </a:r>
            <a:r>
              <a:rPr lang="en-US" altLang="zh-CN" sz="2200" smtClean="0">
                <a:solidFill>
                  <a:srgbClr val="000099"/>
                </a:solidFill>
                <a:latin typeface="黑体" pitchFamily="2" charset="-122"/>
                <a:ea typeface="黑体" pitchFamily="2" charset="-122"/>
              </a:rPr>
              <a:t>BETA</a:t>
            </a:r>
            <a:r>
              <a:rPr lang="zh-CN" altLang="en-US" sz="2200" smtClean="0">
                <a:solidFill>
                  <a:srgbClr val="000099"/>
                </a:solidFill>
                <a:latin typeface="黑体" pitchFamily="2" charset="-122"/>
                <a:ea typeface="黑体" pitchFamily="2" charset="-122"/>
              </a:rPr>
              <a:t>和</a:t>
            </a:r>
            <a:r>
              <a:rPr lang="en-US" altLang="zh-CN" sz="2200" smtClean="0">
                <a:solidFill>
                  <a:srgbClr val="000099"/>
                </a:solidFill>
                <a:latin typeface="黑体" pitchFamily="2" charset="-122"/>
                <a:ea typeface="黑体" pitchFamily="2" charset="-122"/>
              </a:rPr>
              <a:t>ESP</a:t>
            </a:r>
            <a:r>
              <a:rPr lang="zh-CN" altLang="en-US" sz="2200" smtClean="0">
                <a:solidFill>
                  <a:srgbClr val="000099"/>
                </a:solidFill>
                <a:latin typeface="黑体" pitchFamily="2" charset="-122"/>
                <a:ea typeface="黑体" pitchFamily="2" charset="-122"/>
              </a:rPr>
              <a:t>，可以分层次进行</a:t>
            </a:r>
            <a:endParaRPr lang="zh-CN" altLang="en-US" sz="2200" b="1"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9619">
                                            <p:txEl>
                                              <p:pRg st="0" end="0"/>
                                            </p:txEl>
                                          </p:spTgt>
                                        </p:tgtEl>
                                        <p:attrNameLst>
                                          <p:attrName>style.visibility</p:attrName>
                                        </p:attrNameLst>
                                      </p:cBhvr>
                                      <p:to>
                                        <p:strVal val="visible"/>
                                      </p:to>
                                    </p:set>
                                    <p:anim calcmode="lin" valueType="num">
                                      <p:cBhvr additive="base">
                                        <p:cTn id="7" dur="500" fill="hold"/>
                                        <p:tgtEl>
                                          <p:spTgt spid="4079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9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79619">
                                            <p:txEl>
                                              <p:pRg st="1" end="1"/>
                                            </p:txEl>
                                          </p:spTgt>
                                        </p:tgtEl>
                                        <p:attrNameLst>
                                          <p:attrName>style.visibility</p:attrName>
                                        </p:attrNameLst>
                                      </p:cBhvr>
                                      <p:to>
                                        <p:strVal val="visible"/>
                                      </p:to>
                                    </p:set>
                                    <p:anim calcmode="lin" valueType="num">
                                      <p:cBhvr additive="base">
                                        <p:cTn id="13" dur="500" fill="hold"/>
                                        <p:tgtEl>
                                          <p:spTgt spid="40796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796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79619">
                                            <p:txEl>
                                              <p:pRg st="2" end="2"/>
                                            </p:txEl>
                                          </p:spTgt>
                                        </p:tgtEl>
                                        <p:attrNameLst>
                                          <p:attrName>style.visibility</p:attrName>
                                        </p:attrNameLst>
                                      </p:cBhvr>
                                      <p:to>
                                        <p:strVal val="visible"/>
                                      </p:to>
                                    </p:set>
                                    <p:anim calcmode="lin" valueType="num">
                                      <p:cBhvr additive="base">
                                        <p:cTn id="19" dur="500" fill="hold"/>
                                        <p:tgtEl>
                                          <p:spTgt spid="40796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796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79619">
                                            <p:txEl>
                                              <p:pRg st="3" end="3"/>
                                            </p:txEl>
                                          </p:spTgt>
                                        </p:tgtEl>
                                        <p:attrNameLst>
                                          <p:attrName>style.visibility</p:attrName>
                                        </p:attrNameLst>
                                      </p:cBhvr>
                                      <p:to>
                                        <p:strVal val="visible"/>
                                      </p:to>
                                    </p:set>
                                    <p:anim calcmode="lin" valueType="num">
                                      <p:cBhvr additive="base">
                                        <p:cTn id="25" dur="500" fill="hold"/>
                                        <p:tgtEl>
                                          <p:spTgt spid="40796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796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79619">
                                            <p:txEl>
                                              <p:pRg st="4" end="4"/>
                                            </p:txEl>
                                          </p:spTgt>
                                        </p:tgtEl>
                                        <p:attrNameLst>
                                          <p:attrName>style.visibility</p:attrName>
                                        </p:attrNameLst>
                                      </p:cBhvr>
                                      <p:to>
                                        <p:strVal val="visible"/>
                                      </p:to>
                                    </p:set>
                                    <p:anim calcmode="lin" valueType="num">
                                      <p:cBhvr additive="base">
                                        <p:cTn id="31" dur="500" fill="hold"/>
                                        <p:tgtEl>
                                          <p:spTgt spid="40796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796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079619">
                                            <p:txEl>
                                              <p:pRg st="5" end="5"/>
                                            </p:txEl>
                                          </p:spTgt>
                                        </p:tgtEl>
                                        <p:attrNameLst>
                                          <p:attrName>style.visibility</p:attrName>
                                        </p:attrNameLst>
                                      </p:cBhvr>
                                      <p:to>
                                        <p:strVal val="visible"/>
                                      </p:to>
                                    </p:set>
                                    <p:anim calcmode="lin" valueType="num">
                                      <p:cBhvr additive="base">
                                        <p:cTn id="37" dur="500" fill="hold"/>
                                        <p:tgtEl>
                                          <p:spTgt spid="40796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796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79619">
                                            <p:txEl>
                                              <p:pRg st="6" end="6"/>
                                            </p:txEl>
                                          </p:spTgt>
                                        </p:tgtEl>
                                        <p:attrNameLst>
                                          <p:attrName>style.visibility</p:attrName>
                                        </p:attrNameLst>
                                      </p:cBhvr>
                                      <p:to>
                                        <p:strVal val="visible"/>
                                      </p:to>
                                    </p:set>
                                    <p:anim calcmode="lin" valueType="num">
                                      <p:cBhvr additive="base">
                                        <p:cTn id="43" dur="500" fill="hold"/>
                                        <p:tgtEl>
                                          <p:spTgt spid="40796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796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079619">
                                            <p:txEl>
                                              <p:pRg st="7" end="7"/>
                                            </p:txEl>
                                          </p:spTgt>
                                        </p:tgtEl>
                                        <p:attrNameLst>
                                          <p:attrName>style.visibility</p:attrName>
                                        </p:attrNameLst>
                                      </p:cBhvr>
                                      <p:to>
                                        <p:strVal val="visible"/>
                                      </p:to>
                                    </p:set>
                                    <p:anim calcmode="lin" valueType="num">
                                      <p:cBhvr additive="base">
                                        <p:cTn id="49" dur="500" fill="hold"/>
                                        <p:tgtEl>
                                          <p:spTgt spid="407961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7961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079619">
                                            <p:txEl>
                                              <p:pRg st="8" end="8"/>
                                            </p:txEl>
                                          </p:spTgt>
                                        </p:tgtEl>
                                        <p:attrNameLst>
                                          <p:attrName>style.visibility</p:attrName>
                                        </p:attrNameLst>
                                      </p:cBhvr>
                                      <p:to>
                                        <p:strVal val="visible"/>
                                      </p:to>
                                    </p:set>
                                    <p:anim calcmode="lin" valueType="num">
                                      <p:cBhvr additive="base">
                                        <p:cTn id="55" dur="500" fill="hold"/>
                                        <p:tgtEl>
                                          <p:spTgt spid="407961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7961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5780" name="Text Box 2"/>
          <p:cNvSpPr txBox="1">
            <a:spLocks noChangeArrowheads="1"/>
          </p:cNvSpPr>
          <p:nvPr/>
        </p:nvSpPr>
        <p:spPr bwMode="auto">
          <a:xfrm>
            <a:off x="1908175" y="857250"/>
            <a:ext cx="6121400" cy="4948238"/>
          </a:xfrm>
          <a:prstGeom prst="rect">
            <a:avLst/>
          </a:prstGeom>
          <a:noFill/>
          <a:ln w="9525">
            <a:noFill/>
            <a:miter lim="800000"/>
            <a:headEnd/>
            <a:tailEnd/>
          </a:ln>
        </p:spPr>
        <p:txBody>
          <a:bodyPr>
            <a:spAutoFit/>
          </a:bodyPr>
          <a:lstStyle/>
          <a:p>
            <a:pPr marL="1066800" lvl="1" indent="-609600">
              <a:lnSpc>
                <a:spcPct val="190000"/>
              </a:lnSpc>
            </a:pPr>
            <a:r>
              <a:rPr lang="zh-CN" altLang="en-US" sz="2400" b="1">
                <a:latin typeface="黑体" pitchFamily="2" charset="-122"/>
                <a:ea typeface="黑体" pitchFamily="2" charset="-122"/>
              </a:rPr>
              <a:t>单元一：</a:t>
            </a:r>
            <a:r>
              <a:rPr lang="en-US" altLang="zh-CN" sz="2400" b="1">
                <a:latin typeface="黑体" pitchFamily="2" charset="-122"/>
                <a:ea typeface="黑体" pitchFamily="2" charset="-122"/>
              </a:rPr>
              <a:t>IPD</a:t>
            </a:r>
            <a:r>
              <a:rPr lang="zh-CN" altLang="en-US" sz="2400" b="1">
                <a:latin typeface="黑体" pitchFamily="2" charset="-122"/>
                <a:ea typeface="黑体" pitchFamily="2" charset="-122"/>
              </a:rPr>
              <a:t>总体流程</a:t>
            </a:r>
          </a:p>
          <a:p>
            <a:pPr marL="1066800" lvl="1" indent="-609600">
              <a:lnSpc>
                <a:spcPct val="190000"/>
              </a:lnSpc>
            </a:pPr>
            <a:r>
              <a:rPr lang="zh-CN" altLang="en-US" sz="2400" b="1">
                <a:latin typeface="黑体" pitchFamily="2" charset="-122"/>
                <a:ea typeface="黑体" pitchFamily="2" charset="-122"/>
              </a:rPr>
              <a:t>单元二：概念阶段流程</a:t>
            </a:r>
          </a:p>
          <a:p>
            <a:pPr marL="1066800" lvl="1" indent="-609600">
              <a:lnSpc>
                <a:spcPct val="190000"/>
              </a:lnSpc>
            </a:pPr>
            <a:r>
              <a:rPr lang="zh-CN" altLang="en-US" sz="2400" b="1">
                <a:latin typeface="黑体" pitchFamily="2" charset="-122"/>
                <a:ea typeface="黑体" pitchFamily="2" charset="-122"/>
              </a:rPr>
              <a:t>单元三：计划阶段流程</a:t>
            </a:r>
          </a:p>
          <a:p>
            <a:pPr marL="1066800" lvl="1" indent="-609600">
              <a:lnSpc>
                <a:spcPct val="190000"/>
              </a:lnSpc>
            </a:pPr>
            <a:r>
              <a:rPr lang="zh-CN" altLang="en-US" sz="2400" b="1">
                <a:latin typeface="黑体" pitchFamily="2" charset="-122"/>
                <a:ea typeface="黑体" pitchFamily="2" charset="-122"/>
              </a:rPr>
              <a:t>单元四：开发及验证阶段流程</a:t>
            </a:r>
          </a:p>
          <a:p>
            <a:pPr marL="1066800" lvl="1" indent="-609600">
              <a:lnSpc>
                <a:spcPct val="190000"/>
              </a:lnSpc>
            </a:pPr>
            <a:r>
              <a:rPr lang="zh-CN" altLang="en-US" sz="2400" b="1">
                <a:solidFill>
                  <a:srgbClr val="FF0B0B"/>
                </a:solidFill>
                <a:latin typeface="黑体" pitchFamily="2" charset="-122"/>
                <a:ea typeface="黑体" pitchFamily="2" charset="-122"/>
              </a:rPr>
              <a:t>单元五：发布阶段流程</a:t>
            </a:r>
          </a:p>
          <a:p>
            <a:pPr marL="1066800" lvl="1" indent="-609600">
              <a:lnSpc>
                <a:spcPct val="190000"/>
              </a:lnSpc>
            </a:pPr>
            <a:r>
              <a:rPr lang="zh-CN" altLang="en-US" sz="2400" b="1">
                <a:latin typeface="黑体" pitchFamily="2" charset="-122"/>
                <a:ea typeface="黑体" pitchFamily="2" charset="-122"/>
              </a:rPr>
              <a:t>单元六：生命周期管理流程</a:t>
            </a:r>
          </a:p>
          <a:p>
            <a:pPr marL="1066800" lvl="1" indent="-609600">
              <a:lnSpc>
                <a:spcPct val="190000"/>
              </a:lnSpc>
            </a:pPr>
            <a:endParaRPr lang="en-US" altLang="zh-CN" sz="2400" b="1">
              <a:latin typeface="黑体" pitchFamily="2" charset="-122"/>
              <a:ea typeface="黑体" pitchFamily="2" charset="-122"/>
            </a:endParaRPr>
          </a:p>
        </p:txBody>
      </p:sp>
      <p:graphicFrame>
        <p:nvGraphicFramePr>
          <p:cNvPr id="3915779" name="Object 3"/>
          <p:cNvGraphicFramePr>
            <a:graphicFrameLocks noChangeAspect="1"/>
          </p:cNvGraphicFramePr>
          <p:nvPr/>
        </p:nvGraphicFramePr>
        <p:xfrm>
          <a:off x="1619250" y="4149725"/>
          <a:ext cx="719138" cy="349250"/>
        </p:xfrm>
        <a:graphic>
          <a:graphicData uri="http://schemas.openxmlformats.org/presentationml/2006/ole">
            <mc:AlternateContent xmlns:mc="http://schemas.openxmlformats.org/markup-compatibility/2006">
              <mc:Choice xmlns:v="urn:schemas-microsoft-com:vml" Requires="v">
                <p:oleObj spid="_x0000_s3915783" name="绘图" r:id="rId3" imgW="954000" imgH="349200" progId="">
                  <p:embed/>
                </p:oleObj>
              </mc:Choice>
              <mc:Fallback>
                <p:oleObj name="绘图" r:id="rId3" imgW="954000" imgH="349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149725"/>
                        <a:ext cx="719138"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15781" name="Rectangle 4"/>
          <p:cNvSpPr>
            <a:spLocks noChangeArrowheads="1"/>
          </p:cNvSpPr>
          <p:nvPr/>
        </p:nvSpPr>
        <p:spPr bwMode="auto">
          <a:xfrm>
            <a:off x="609600" y="82550"/>
            <a:ext cx="8077200" cy="60960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第一部分子目录</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0817" name="Rectangle 2"/>
          <p:cNvSpPr>
            <a:spLocks noGrp="1" noChangeArrowheads="1"/>
          </p:cNvSpPr>
          <p:nvPr>
            <p:ph type="title"/>
          </p:nvPr>
        </p:nvSpPr>
        <p:spPr>
          <a:xfrm>
            <a:off x="684213" y="-17463"/>
            <a:ext cx="7772400" cy="925513"/>
          </a:xfrm>
        </p:spPr>
        <p:txBody>
          <a:bodyPr/>
          <a:lstStyle/>
          <a:p>
            <a:pPr eaLnBrk="1" hangingPunct="1"/>
            <a:r>
              <a:rPr lang="zh-CN" altLang="en-US" smtClean="0"/>
              <a:t>发布阶段的目标、关注点和交付物</a:t>
            </a:r>
          </a:p>
        </p:txBody>
      </p:sp>
      <p:sp>
        <p:nvSpPr>
          <p:cNvPr id="3916803" name="Rectangle 3"/>
          <p:cNvSpPr>
            <a:spLocks noChangeArrowheads="1"/>
          </p:cNvSpPr>
          <p:nvPr/>
        </p:nvSpPr>
        <p:spPr bwMode="auto">
          <a:xfrm>
            <a:off x="1042988" y="1493838"/>
            <a:ext cx="708025" cy="88265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目标</a:t>
            </a:r>
          </a:p>
        </p:txBody>
      </p:sp>
      <p:sp>
        <p:nvSpPr>
          <p:cNvPr id="3916804" name="Text Box 4"/>
          <p:cNvSpPr txBox="1">
            <a:spLocks noChangeArrowheads="1"/>
          </p:cNvSpPr>
          <p:nvPr/>
        </p:nvSpPr>
        <p:spPr bwMode="auto">
          <a:xfrm>
            <a:off x="1762125" y="1512888"/>
            <a:ext cx="6624638" cy="844550"/>
          </a:xfrm>
          <a:prstGeom prst="rect">
            <a:avLst/>
          </a:prstGeom>
          <a:noFill/>
          <a:ln w="9525" algn="ctr">
            <a:solidFill>
              <a:srgbClr val="C0C0C0"/>
            </a:solidFill>
            <a:miter lim="800000"/>
            <a:headEnd/>
            <a:tailEnd/>
          </a:ln>
        </p:spPr>
        <p:txBody>
          <a:bodyPr>
            <a:spAutoFit/>
          </a:bodyPr>
          <a:lstStyle/>
          <a:p>
            <a:pPr>
              <a:lnSpc>
                <a:spcPct val="135000"/>
              </a:lnSpc>
              <a:buFont typeface="Wingdings" pitchFamily="2" charset="2"/>
              <a:buChar char="p"/>
            </a:pPr>
            <a:r>
              <a:rPr kumimoji="0" lang="en-US" altLang="zh-CN" sz="1800">
                <a:latin typeface="宋体" pitchFamily="2" charset="-122"/>
              </a:rPr>
              <a:t>  </a:t>
            </a:r>
            <a:r>
              <a:rPr kumimoji="0" lang="zh-CN" altLang="en-US" sz="1800">
                <a:latin typeface="宋体" pitchFamily="2" charset="-122"/>
              </a:rPr>
              <a:t>发布产品并制造足够数量的产品以满足客户在性能、功能、    可靠性及成本目标方面的需求。</a:t>
            </a:r>
          </a:p>
        </p:txBody>
      </p:sp>
      <p:sp>
        <p:nvSpPr>
          <p:cNvPr id="3916805" name="Rectangle 5"/>
          <p:cNvSpPr>
            <a:spLocks noChangeArrowheads="1"/>
          </p:cNvSpPr>
          <p:nvPr/>
        </p:nvSpPr>
        <p:spPr bwMode="auto">
          <a:xfrm>
            <a:off x="1042988" y="2865438"/>
            <a:ext cx="708025" cy="1598612"/>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关注</a:t>
            </a:r>
          </a:p>
        </p:txBody>
      </p:sp>
      <p:sp>
        <p:nvSpPr>
          <p:cNvPr id="3916806" name="Text Box 6"/>
          <p:cNvSpPr txBox="1">
            <a:spLocks noChangeArrowheads="1"/>
          </p:cNvSpPr>
          <p:nvPr/>
        </p:nvSpPr>
        <p:spPr bwMode="auto">
          <a:xfrm>
            <a:off x="1762125" y="2881313"/>
            <a:ext cx="6624638" cy="1587500"/>
          </a:xfrm>
          <a:prstGeom prst="rect">
            <a:avLst/>
          </a:prstGeom>
          <a:noFill/>
          <a:ln w="9525" algn="ctr">
            <a:solidFill>
              <a:srgbClr val="C0C0C0"/>
            </a:solidFill>
            <a:miter lim="800000"/>
            <a:headEnd/>
            <a:tailEnd/>
          </a:ln>
        </p:spPr>
        <p:txBody>
          <a:bodyPr>
            <a:spAutoFit/>
          </a:bodyPr>
          <a:lstStyle/>
          <a:p>
            <a:pPr>
              <a:lnSpc>
                <a:spcPct val="135000"/>
              </a:lnSpc>
              <a:buFont typeface="Wingdings" pitchFamily="2" charset="2"/>
              <a:buChar char="p"/>
            </a:pPr>
            <a:r>
              <a:rPr kumimoji="0" lang="en-US" altLang="zh-CN" sz="1800">
                <a:latin typeface="宋体" pitchFamily="2" charset="-122"/>
              </a:rPr>
              <a:t>  </a:t>
            </a:r>
            <a:r>
              <a:rPr kumimoji="0" lang="zh-CN" altLang="en-US" sz="1800">
                <a:latin typeface="宋体" pitchFamily="2" charset="-122"/>
              </a:rPr>
              <a:t>验证制造准备计划；</a:t>
            </a:r>
          </a:p>
          <a:p>
            <a:pPr>
              <a:lnSpc>
                <a:spcPct val="135000"/>
              </a:lnSpc>
              <a:buFont typeface="Wingdings" pitchFamily="2" charset="2"/>
              <a:buChar char="p"/>
            </a:pPr>
            <a:r>
              <a:rPr kumimoji="0" lang="zh-CN" altLang="en-US" sz="1800">
                <a:latin typeface="宋体" pitchFamily="2" charset="-122"/>
              </a:rPr>
              <a:t>  评估市场发布计划并进行必要的修改；</a:t>
            </a:r>
          </a:p>
          <a:p>
            <a:pPr>
              <a:lnSpc>
                <a:spcPct val="135000"/>
              </a:lnSpc>
              <a:buFont typeface="Wingdings" pitchFamily="2" charset="2"/>
              <a:buChar char="p"/>
            </a:pPr>
            <a:r>
              <a:rPr kumimoji="0" lang="zh-CN" altLang="en-US" sz="1800">
                <a:latin typeface="宋体" pitchFamily="2" charset="-122"/>
              </a:rPr>
              <a:t>  准备生命周期管理计划；</a:t>
            </a:r>
          </a:p>
          <a:p>
            <a:pPr>
              <a:lnSpc>
                <a:spcPct val="135000"/>
              </a:lnSpc>
              <a:buFont typeface="Wingdings" pitchFamily="2" charset="2"/>
              <a:buChar char="p"/>
            </a:pPr>
            <a:r>
              <a:rPr kumimoji="0" lang="zh-CN" altLang="en-US" sz="1800">
                <a:latin typeface="宋体" pitchFamily="2" charset="-122"/>
              </a:rPr>
              <a:t>  证实验证阶段的假设确保产品在市场上成功。</a:t>
            </a:r>
          </a:p>
        </p:txBody>
      </p:sp>
      <p:sp>
        <p:nvSpPr>
          <p:cNvPr id="3916807" name="Rectangle 7"/>
          <p:cNvSpPr>
            <a:spLocks noChangeArrowheads="1"/>
          </p:cNvSpPr>
          <p:nvPr/>
        </p:nvSpPr>
        <p:spPr bwMode="auto">
          <a:xfrm>
            <a:off x="1042988" y="4875213"/>
            <a:ext cx="708025" cy="86360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交付</a:t>
            </a:r>
          </a:p>
        </p:txBody>
      </p:sp>
      <p:sp>
        <p:nvSpPr>
          <p:cNvPr id="3916808" name="Text Box 8"/>
          <p:cNvSpPr txBox="1">
            <a:spLocks noChangeArrowheads="1"/>
          </p:cNvSpPr>
          <p:nvPr/>
        </p:nvSpPr>
        <p:spPr bwMode="auto">
          <a:xfrm>
            <a:off x="1762125" y="4884738"/>
            <a:ext cx="6624638" cy="844550"/>
          </a:xfrm>
          <a:prstGeom prst="rect">
            <a:avLst/>
          </a:prstGeom>
          <a:noFill/>
          <a:ln w="9525" algn="ctr">
            <a:solidFill>
              <a:srgbClr val="C0C0C0"/>
            </a:solidFill>
            <a:miter lim="800000"/>
            <a:headEnd/>
            <a:tailEnd/>
          </a:ln>
        </p:spPr>
        <p:txBody>
          <a:bodyPr>
            <a:spAutoFit/>
          </a:bodyPr>
          <a:lstStyle/>
          <a:p>
            <a:pPr>
              <a:lnSpc>
                <a:spcPct val="135000"/>
              </a:lnSpc>
              <a:buFont typeface="Wingdings" pitchFamily="2" charset="2"/>
              <a:buChar char="p"/>
            </a:pPr>
            <a:r>
              <a:rPr kumimoji="0" lang="en-US" altLang="zh-CN" sz="1800">
                <a:latin typeface="宋体" pitchFamily="2" charset="-122"/>
              </a:rPr>
              <a:t>  </a:t>
            </a:r>
            <a:r>
              <a:rPr kumimoji="0" lang="zh-CN" altLang="en-US" sz="1800">
                <a:latin typeface="宋体" pitchFamily="2" charset="-122"/>
              </a:rPr>
              <a:t>生命周期管理计划</a:t>
            </a:r>
          </a:p>
          <a:p>
            <a:pPr>
              <a:lnSpc>
                <a:spcPct val="135000"/>
              </a:lnSpc>
              <a:buFont typeface="Wingdings" pitchFamily="2" charset="2"/>
              <a:buChar char="p"/>
            </a:pPr>
            <a:r>
              <a:rPr kumimoji="0" lang="zh-CN" altLang="en-US" sz="1800">
                <a:latin typeface="宋体" pitchFamily="2" charset="-122"/>
              </a:rPr>
              <a:t>  对</a:t>
            </a:r>
            <a:r>
              <a:rPr kumimoji="0" lang="en-US" altLang="zh-CN" sz="1800">
                <a:latin typeface="宋体" pitchFamily="2" charset="-122"/>
              </a:rPr>
              <a:t>PDT</a:t>
            </a:r>
            <a:r>
              <a:rPr kumimoji="0" lang="zh-CN" altLang="en-US" sz="1800">
                <a:latin typeface="宋体" pitchFamily="2" charset="-122"/>
              </a:rPr>
              <a:t>与</a:t>
            </a:r>
            <a:r>
              <a:rPr kumimoji="0" lang="en-US" altLang="zh-CN" sz="1800">
                <a:latin typeface="宋体" pitchFamily="2" charset="-122"/>
              </a:rPr>
              <a:t>IPMT</a:t>
            </a:r>
            <a:r>
              <a:rPr kumimoji="0" lang="zh-CN" altLang="en-US" sz="1800">
                <a:latin typeface="宋体" pitchFamily="2" charset="-122"/>
              </a:rPr>
              <a:t>签订的合同进行评估</a:t>
            </a:r>
          </a:p>
        </p:txBody>
      </p:sp>
      <p:sp>
        <p:nvSpPr>
          <p:cNvPr id="3916809" name="Text Box 9"/>
          <p:cNvSpPr txBox="1">
            <a:spLocks noChangeArrowheads="1"/>
          </p:cNvSpPr>
          <p:nvPr/>
        </p:nvSpPr>
        <p:spPr bwMode="auto">
          <a:xfrm rot="-2253188">
            <a:off x="6875463" y="4745038"/>
            <a:ext cx="1955800" cy="1006475"/>
          </a:xfrm>
          <a:prstGeom prst="rect">
            <a:avLst/>
          </a:prstGeom>
          <a:noFill/>
          <a:ln w="9525">
            <a:noFill/>
            <a:miter lim="800000"/>
            <a:headEnd/>
            <a:tailEnd/>
          </a:ln>
        </p:spPr>
        <p:txBody>
          <a:bodyPr>
            <a:spAutoFit/>
          </a:bodyPr>
          <a:lstStyle/>
          <a:p>
            <a:pPr>
              <a:spcBef>
                <a:spcPct val="50000"/>
              </a:spcBef>
            </a:pPr>
            <a:r>
              <a:rPr kumimoji="0" lang="zh-CN" altLang="en-US" sz="6000">
                <a:solidFill>
                  <a:srgbClr val="CCCC00"/>
                </a:solidFill>
                <a:latin typeface="华文彩云"/>
                <a:ea typeface="华文彩云"/>
                <a:cs typeface="华文彩云"/>
              </a:rPr>
              <a:t>发布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916804"/>
                                        </p:tgtEl>
                                        <p:attrNameLst>
                                          <p:attrName>style.visibility</p:attrName>
                                        </p:attrNameLst>
                                      </p:cBhvr>
                                      <p:to>
                                        <p:strVal val="visible"/>
                                      </p:to>
                                    </p:set>
                                    <p:anim calcmode="lin" valueType="num">
                                      <p:cBhvr>
                                        <p:cTn id="7" dur="500" fill="hold"/>
                                        <p:tgtEl>
                                          <p:spTgt spid="3916804"/>
                                        </p:tgtEl>
                                        <p:attrNameLst>
                                          <p:attrName>ppt_w</p:attrName>
                                        </p:attrNameLst>
                                      </p:cBhvr>
                                      <p:tavLst>
                                        <p:tav tm="0">
                                          <p:val>
                                            <p:fltVal val="0"/>
                                          </p:val>
                                        </p:tav>
                                        <p:tav tm="100000">
                                          <p:val>
                                            <p:strVal val="#ppt_w"/>
                                          </p:val>
                                        </p:tav>
                                      </p:tavLst>
                                    </p:anim>
                                    <p:anim calcmode="lin" valueType="num">
                                      <p:cBhvr>
                                        <p:cTn id="8" dur="500" fill="hold"/>
                                        <p:tgtEl>
                                          <p:spTgt spid="391680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916806"/>
                                        </p:tgtEl>
                                        <p:attrNameLst>
                                          <p:attrName>style.visibility</p:attrName>
                                        </p:attrNameLst>
                                      </p:cBhvr>
                                      <p:to>
                                        <p:strVal val="visible"/>
                                      </p:to>
                                    </p:set>
                                    <p:anim calcmode="lin" valueType="num">
                                      <p:cBhvr>
                                        <p:cTn id="13" dur="500" fill="hold"/>
                                        <p:tgtEl>
                                          <p:spTgt spid="3916806"/>
                                        </p:tgtEl>
                                        <p:attrNameLst>
                                          <p:attrName>ppt_w</p:attrName>
                                        </p:attrNameLst>
                                      </p:cBhvr>
                                      <p:tavLst>
                                        <p:tav tm="0">
                                          <p:val>
                                            <p:fltVal val="0"/>
                                          </p:val>
                                        </p:tav>
                                        <p:tav tm="100000">
                                          <p:val>
                                            <p:strVal val="#ppt_w"/>
                                          </p:val>
                                        </p:tav>
                                      </p:tavLst>
                                    </p:anim>
                                    <p:anim calcmode="lin" valueType="num">
                                      <p:cBhvr>
                                        <p:cTn id="14" dur="500" fill="hold"/>
                                        <p:tgtEl>
                                          <p:spTgt spid="391680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916808"/>
                                        </p:tgtEl>
                                        <p:attrNameLst>
                                          <p:attrName>style.visibility</p:attrName>
                                        </p:attrNameLst>
                                      </p:cBhvr>
                                      <p:to>
                                        <p:strVal val="visible"/>
                                      </p:to>
                                    </p:set>
                                    <p:anim calcmode="lin" valueType="num">
                                      <p:cBhvr>
                                        <p:cTn id="19" dur="500" fill="hold"/>
                                        <p:tgtEl>
                                          <p:spTgt spid="3916808"/>
                                        </p:tgtEl>
                                        <p:attrNameLst>
                                          <p:attrName>ppt_w</p:attrName>
                                        </p:attrNameLst>
                                      </p:cBhvr>
                                      <p:tavLst>
                                        <p:tav tm="0">
                                          <p:val>
                                            <p:fltVal val="0"/>
                                          </p:val>
                                        </p:tav>
                                        <p:tav tm="100000">
                                          <p:val>
                                            <p:strVal val="#ppt_w"/>
                                          </p:val>
                                        </p:tav>
                                      </p:tavLst>
                                    </p:anim>
                                    <p:anim calcmode="lin" valueType="num">
                                      <p:cBhvr>
                                        <p:cTn id="20" dur="500" fill="hold"/>
                                        <p:tgtEl>
                                          <p:spTgt spid="391680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3916809"/>
                                        </p:tgtEl>
                                        <p:attrNameLst>
                                          <p:attrName>style.visibility</p:attrName>
                                        </p:attrNameLst>
                                      </p:cBhvr>
                                      <p:to>
                                        <p:strVal val="visible"/>
                                      </p:to>
                                    </p:set>
                                    <p:animEffect transition="in" filter="fade">
                                      <p:cBhvr>
                                        <p:cTn id="25" dur="1000"/>
                                        <p:tgtEl>
                                          <p:spTgt spid="3916809"/>
                                        </p:tgtEl>
                                      </p:cBhvr>
                                    </p:animEffect>
                                    <p:anim calcmode="lin" valueType="num">
                                      <p:cBhvr>
                                        <p:cTn id="26" dur="1000" fill="hold"/>
                                        <p:tgtEl>
                                          <p:spTgt spid="3916809"/>
                                        </p:tgtEl>
                                        <p:attrNameLst>
                                          <p:attrName>style.rotation</p:attrName>
                                        </p:attrNameLst>
                                      </p:cBhvr>
                                      <p:tavLst>
                                        <p:tav tm="0">
                                          <p:val>
                                            <p:fltVal val="720"/>
                                          </p:val>
                                        </p:tav>
                                        <p:tav tm="100000">
                                          <p:val>
                                            <p:fltVal val="0"/>
                                          </p:val>
                                        </p:tav>
                                      </p:tavLst>
                                    </p:anim>
                                    <p:anim calcmode="lin" valueType="num">
                                      <p:cBhvr>
                                        <p:cTn id="27" dur="1000" fill="hold"/>
                                        <p:tgtEl>
                                          <p:spTgt spid="3916809"/>
                                        </p:tgtEl>
                                        <p:attrNameLst>
                                          <p:attrName>ppt_h</p:attrName>
                                        </p:attrNameLst>
                                      </p:cBhvr>
                                      <p:tavLst>
                                        <p:tav tm="0">
                                          <p:val>
                                            <p:fltVal val="0"/>
                                          </p:val>
                                        </p:tav>
                                        <p:tav tm="100000">
                                          <p:val>
                                            <p:strVal val="#ppt_h"/>
                                          </p:val>
                                        </p:tav>
                                      </p:tavLst>
                                    </p:anim>
                                    <p:anim calcmode="lin" valueType="num">
                                      <p:cBhvr>
                                        <p:cTn id="28" dur="1000" fill="hold"/>
                                        <p:tgtEl>
                                          <p:spTgt spid="391680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6804" grpId="0" animBg="1"/>
      <p:bldP spid="3916806" grpId="0" animBg="1"/>
      <p:bldP spid="3916808" grpId="0" animBg="1"/>
      <p:bldP spid="39168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2961" name="Rectangle 2"/>
          <p:cNvSpPr>
            <a:spLocks noChangeArrowheads="1"/>
          </p:cNvSpPr>
          <p:nvPr/>
        </p:nvSpPr>
        <p:spPr bwMode="auto">
          <a:xfrm>
            <a:off x="3200400" y="1524000"/>
            <a:ext cx="2057400" cy="1676400"/>
          </a:xfrm>
          <a:prstGeom prst="rect">
            <a:avLst/>
          </a:prstGeom>
          <a:solidFill>
            <a:srgbClr val="FFCCFF"/>
          </a:solidFill>
          <a:ln w="9525">
            <a:solidFill>
              <a:schemeClr val="accent2"/>
            </a:solidFill>
            <a:miter lim="800000"/>
            <a:headEnd/>
            <a:tailEnd/>
          </a:ln>
        </p:spPr>
        <p:txBody>
          <a:bodyPr wrap="none" anchor="ctr"/>
          <a:lstStyle/>
          <a:p>
            <a:pPr algn="ctr"/>
            <a:endParaRPr lang="zh-CN" altLang="en-US"/>
          </a:p>
        </p:txBody>
      </p:sp>
      <p:sp>
        <p:nvSpPr>
          <p:cNvPr id="3752962" name="Rectangle 3"/>
          <p:cNvSpPr>
            <a:spLocks noChangeArrowheads="1"/>
          </p:cNvSpPr>
          <p:nvPr/>
        </p:nvSpPr>
        <p:spPr bwMode="auto">
          <a:xfrm>
            <a:off x="2038350" y="1438275"/>
            <a:ext cx="9144000" cy="0"/>
          </a:xfrm>
          <a:prstGeom prst="rect">
            <a:avLst/>
          </a:prstGeom>
          <a:noFill/>
          <a:ln w="9525">
            <a:noFill/>
            <a:miter lim="800000"/>
            <a:headEnd/>
            <a:tailEnd/>
          </a:ln>
        </p:spPr>
        <p:txBody>
          <a:bodyPr>
            <a:spAutoFit/>
          </a:bodyPr>
          <a:lstStyle/>
          <a:p>
            <a:pPr algn="ctr"/>
            <a:endParaRPr lang="zh-CN" altLang="en-US"/>
          </a:p>
        </p:txBody>
      </p:sp>
      <p:sp>
        <p:nvSpPr>
          <p:cNvPr id="3752963" name="Rectangle 4"/>
          <p:cNvSpPr>
            <a:spLocks noChangeArrowheads="1"/>
          </p:cNvSpPr>
          <p:nvPr/>
        </p:nvSpPr>
        <p:spPr bwMode="auto">
          <a:xfrm>
            <a:off x="617538" y="163513"/>
            <a:ext cx="7123112" cy="457200"/>
          </a:xfrm>
          <a:prstGeom prst="rect">
            <a:avLst/>
          </a:prstGeom>
          <a:noFill/>
          <a:ln w="9525" algn="ctr">
            <a:noFill/>
            <a:miter lim="800000"/>
            <a:headEnd/>
            <a:tailEnd/>
          </a:ln>
        </p:spPr>
        <p:txBody>
          <a:bodyPr anchor="ctr"/>
          <a:lstStyle/>
          <a:p>
            <a:r>
              <a:rPr lang="en-US" altLang="zh-CN" sz="2400" b="1">
                <a:solidFill>
                  <a:schemeClr val="accent2"/>
                </a:solidFill>
                <a:latin typeface="Arial" charset="0"/>
                <a:ea typeface="黑体" pitchFamily="2" charset="-122"/>
              </a:rPr>
              <a:t>IPD</a:t>
            </a:r>
            <a:r>
              <a:rPr lang="zh-CN" altLang="en-US" sz="2400" b="1">
                <a:solidFill>
                  <a:schemeClr val="accent2"/>
                </a:solidFill>
                <a:latin typeface="Arial" charset="0"/>
                <a:ea typeface="黑体" pitchFamily="2" charset="-122"/>
              </a:rPr>
              <a:t>包括三个重组</a:t>
            </a:r>
          </a:p>
        </p:txBody>
      </p:sp>
      <p:sp>
        <p:nvSpPr>
          <p:cNvPr id="3752964" name="Rectangle 5"/>
          <p:cNvSpPr>
            <a:spLocks noChangeArrowheads="1"/>
          </p:cNvSpPr>
          <p:nvPr/>
        </p:nvSpPr>
        <p:spPr bwMode="auto">
          <a:xfrm>
            <a:off x="7261225" y="5680075"/>
            <a:ext cx="76200" cy="182563"/>
          </a:xfrm>
          <a:prstGeom prst="rect">
            <a:avLst/>
          </a:prstGeom>
          <a:noFill/>
          <a:ln w="9525">
            <a:noFill/>
            <a:miter lim="800000"/>
            <a:headEnd/>
            <a:tailEnd/>
          </a:ln>
        </p:spPr>
        <p:txBody>
          <a:bodyPr wrap="none" lIns="0" tIns="0" rIns="0" bIns="0">
            <a:spAutoFit/>
          </a:bodyPr>
          <a:lstStyle/>
          <a:p>
            <a:pPr algn="ctr"/>
            <a:r>
              <a:rPr kumimoji="0" lang="en-US" altLang="zh-CN" sz="1200">
                <a:solidFill>
                  <a:srgbClr val="000000"/>
                </a:solidFill>
                <a:latin typeface="宋体" pitchFamily="2" charset="-122"/>
              </a:rPr>
              <a:t> </a:t>
            </a:r>
            <a:endParaRPr kumimoji="0" lang="en-US" altLang="zh-CN" sz="2000">
              <a:latin typeface="宋体" pitchFamily="2" charset="-122"/>
            </a:endParaRPr>
          </a:p>
        </p:txBody>
      </p:sp>
      <p:sp>
        <p:nvSpPr>
          <p:cNvPr id="3752965" name="Text Box 6"/>
          <p:cNvSpPr txBox="1">
            <a:spLocks noChangeArrowheads="1"/>
          </p:cNvSpPr>
          <p:nvPr/>
        </p:nvSpPr>
        <p:spPr bwMode="auto">
          <a:xfrm>
            <a:off x="3429000" y="2743200"/>
            <a:ext cx="1600200" cy="346075"/>
          </a:xfrm>
          <a:prstGeom prst="rect">
            <a:avLst/>
          </a:prstGeom>
          <a:solidFill>
            <a:schemeClr val="bg1"/>
          </a:solidFill>
          <a:ln w="9525">
            <a:solidFill>
              <a:schemeClr val="accent2"/>
            </a:solidFill>
            <a:miter lim="800000"/>
            <a:headEnd/>
            <a:tailEnd/>
          </a:ln>
        </p:spPr>
        <p:txBody>
          <a:bodyPr>
            <a:spAutoFit/>
          </a:bodyPr>
          <a:lstStyle/>
          <a:p>
            <a:pPr algn="ctr">
              <a:spcBef>
                <a:spcPct val="50000"/>
              </a:spcBef>
            </a:pPr>
            <a:r>
              <a:rPr kumimoji="0" lang="zh-CN" altLang="en-US" sz="1600">
                <a:latin typeface="宋体" pitchFamily="2" charset="-122"/>
              </a:rPr>
              <a:t>跨部门团队</a:t>
            </a:r>
          </a:p>
        </p:txBody>
      </p:sp>
      <p:sp>
        <p:nvSpPr>
          <p:cNvPr id="3752966" name="Text Box 7"/>
          <p:cNvSpPr txBox="1">
            <a:spLocks noChangeArrowheads="1"/>
          </p:cNvSpPr>
          <p:nvPr/>
        </p:nvSpPr>
        <p:spPr bwMode="auto">
          <a:xfrm>
            <a:off x="3429000" y="2168525"/>
            <a:ext cx="1600200" cy="346075"/>
          </a:xfrm>
          <a:prstGeom prst="rect">
            <a:avLst/>
          </a:prstGeom>
          <a:solidFill>
            <a:schemeClr val="bg1"/>
          </a:solidFill>
          <a:ln w="9525">
            <a:solidFill>
              <a:schemeClr val="accent2"/>
            </a:solidFill>
            <a:miter lim="800000"/>
            <a:headEnd/>
            <a:tailEnd/>
          </a:ln>
        </p:spPr>
        <p:txBody>
          <a:bodyPr>
            <a:spAutoFit/>
          </a:bodyPr>
          <a:lstStyle/>
          <a:p>
            <a:pPr algn="ctr">
              <a:spcBef>
                <a:spcPct val="50000"/>
              </a:spcBef>
            </a:pPr>
            <a:r>
              <a:rPr kumimoji="0" lang="zh-CN" altLang="en-US" sz="1600">
                <a:latin typeface="宋体" pitchFamily="2" charset="-122"/>
              </a:rPr>
              <a:t>结构化流程</a:t>
            </a:r>
          </a:p>
        </p:txBody>
      </p:sp>
      <p:sp>
        <p:nvSpPr>
          <p:cNvPr id="3752967" name="Rectangle 8"/>
          <p:cNvSpPr>
            <a:spLocks noChangeArrowheads="1"/>
          </p:cNvSpPr>
          <p:nvPr/>
        </p:nvSpPr>
        <p:spPr bwMode="auto">
          <a:xfrm>
            <a:off x="762000" y="3733800"/>
            <a:ext cx="2057400" cy="1295400"/>
          </a:xfrm>
          <a:prstGeom prst="rect">
            <a:avLst/>
          </a:prstGeom>
          <a:solidFill>
            <a:srgbClr val="FFCCFF"/>
          </a:solidFill>
          <a:ln w="9525">
            <a:solidFill>
              <a:schemeClr val="accent2"/>
            </a:solidFill>
            <a:miter lim="800000"/>
            <a:headEnd/>
            <a:tailEnd/>
          </a:ln>
        </p:spPr>
        <p:txBody>
          <a:bodyPr wrap="none" anchor="ctr"/>
          <a:lstStyle/>
          <a:p>
            <a:pPr algn="ctr"/>
            <a:endParaRPr lang="zh-CN" altLang="en-US"/>
          </a:p>
        </p:txBody>
      </p:sp>
      <p:sp>
        <p:nvSpPr>
          <p:cNvPr id="3752968" name="Text Box 9"/>
          <p:cNvSpPr txBox="1">
            <a:spLocks noChangeArrowheads="1"/>
          </p:cNvSpPr>
          <p:nvPr/>
        </p:nvSpPr>
        <p:spPr bwMode="auto">
          <a:xfrm>
            <a:off x="990600" y="3962400"/>
            <a:ext cx="1600200" cy="330200"/>
          </a:xfrm>
          <a:prstGeom prst="rect">
            <a:avLst/>
          </a:prstGeom>
          <a:solidFill>
            <a:schemeClr val="bg1"/>
          </a:solidFill>
          <a:ln w="9525">
            <a:solidFill>
              <a:schemeClr val="accent2"/>
            </a:solidFill>
            <a:miter lim="800000"/>
            <a:headEnd/>
            <a:tailEnd/>
          </a:ln>
        </p:spPr>
        <p:txBody>
          <a:bodyPr>
            <a:spAutoFit/>
          </a:bodyPr>
          <a:lstStyle/>
          <a:p>
            <a:pPr algn="ctr">
              <a:spcBef>
                <a:spcPct val="50000"/>
              </a:spcBef>
            </a:pPr>
            <a:r>
              <a:rPr kumimoji="0" lang="zh-CN" altLang="en-US" sz="1500">
                <a:latin typeface="宋体" pitchFamily="2" charset="-122"/>
              </a:rPr>
              <a:t>基于市场的创新</a:t>
            </a:r>
          </a:p>
        </p:txBody>
      </p:sp>
      <p:sp>
        <p:nvSpPr>
          <p:cNvPr id="3752969" name="Text Box 10"/>
          <p:cNvSpPr txBox="1">
            <a:spLocks noChangeArrowheads="1"/>
          </p:cNvSpPr>
          <p:nvPr/>
        </p:nvSpPr>
        <p:spPr bwMode="auto">
          <a:xfrm>
            <a:off x="990600" y="4454525"/>
            <a:ext cx="1600200" cy="346075"/>
          </a:xfrm>
          <a:prstGeom prst="rect">
            <a:avLst/>
          </a:prstGeom>
          <a:solidFill>
            <a:schemeClr val="bg1"/>
          </a:solidFill>
          <a:ln w="9525">
            <a:solidFill>
              <a:schemeClr val="accent2"/>
            </a:solidFill>
            <a:miter lim="800000"/>
            <a:headEnd/>
            <a:tailEnd/>
          </a:ln>
        </p:spPr>
        <p:txBody>
          <a:bodyPr>
            <a:spAutoFit/>
          </a:bodyPr>
          <a:lstStyle/>
          <a:p>
            <a:pPr algn="ctr">
              <a:spcBef>
                <a:spcPct val="50000"/>
              </a:spcBef>
            </a:pPr>
            <a:r>
              <a:rPr kumimoji="0" lang="zh-CN" altLang="en-US" sz="1600">
                <a:latin typeface="宋体" pitchFamily="2" charset="-122"/>
              </a:rPr>
              <a:t>优化投资组合</a:t>
            </a:r>
          </a:p>
        </p:txBody>
      </p:sp>
      <p:sp>
        <p:nvSpPr>
          <p:cNvPr id="3752970" name="Rectangle 11"/>
          <p:cNvSpPr>
            <a:spLocks noChangeArrowheads="1"/>
          </p:cNvSpPr>
          <p:nvPr/>
        </p:nvSpPr>
        <p:spPr bwMode="auto">
          <a:xfrm>
            <a:off x="5562600" y="3733800"/>
            <a:ext cx="2057400" cy="1295400"/>
          </a:xfrm>
          <a:prstGeom prst="rect">
            <a:avLst/>
          </a:prstGeom>
          <a:solidFill>
            <a:srgbClr val="FFCCFF"/>
          </a:solidFill>
          <a:ln w="9525">
            <a:solidFill>
              <a:schemeClr val="accent2"/>
            </a:solidFill>
            <a:miter lim="800000"/>
            <a:headEnd/>
            <a:tailEnd/>
          </a:ln>
        </p:spPr>
        <p:txBody>
          <a:bodyPr wrap="none" anchor="ctr"/>
          <a:lstStyle/>
          <a:p>
            <a:pPr algn="ctr"/>
            <a:endParaRPr lang="zh-CN" altLang="en-US"/>
          </a:p>
        </p:txBody>
      </p:sp>
      <p:sp>
        <p:nvSpPr>
          <p:cNvPr id="3752971" name="Text Box 12"/>
          <p:cNvSpPr txBox="1">
            <a:spLocks noChangeArrowheads="1"/>
          </p:cNvSpPr>
          <p:nvPr/>
        </p:nvSpPr>
        <p:spPr bwMode="auto">
          <a:xfrm>
            <a:off x="5791200" y="3962400"/>
            <a:ext cx="1600200" cy="346075"/>
          </a:xfrm>
          <a:prstGeom prst="rect">
            <a:avLst/>
          </a:prstGeom>
          <a:solidFill>
            <a:schemeClr val="bg1"/>
          </a:solidFill>
          <a:ln w="9525">
            <a:solidFill>
              <a:schemeClr val="accent2"/>
            </a:solidFill>
            <a:miter lim="800000"/>
            <a:headEnd/>
            <a:tailEnd/>
          </a:ln>
        </p:spPr>
        <p:txBody>
          <a:bodyPr>
            <a:spAutoFit/>
          </a:bodyPr>
          <a:lstStyle/>
          <a:p>
            <a:pPr algn="ctr">
              <a:spcBef>
                <a:spcPct val="50000"/>
              </a:spcBef>
            </a:pPr>
            <a:r>
              <a:rPr kumimoji="0" lang="zh-CN" altLang="en-US" sz="1600">
                <a:latin typeface="宋体" pitchFamily="2" charset="-122"/>
              </a:rPr>
              <a:t>异步开发</a:t>
            </a:r>
          </a:p>
        </p:txBody>
      </p:sp>
      <p:sp>
        <p:nvSpPr>
          <p:cNvPr id="3752972" name="Text Box 13"/>
          <p:cNvSpPr txBox="1">
            <a:spLocks noChangeArrowheads="1"/>
          </p:cNvSpPr>
          <p:nvPr/>
        </p:nvSpPr>
        <p:spPr bwMode="auto">
          <a:xfrm>
            <a:off x="5791200" y="4454525"/>
            <a:ext cx="1600200" cy="346075"/>
          </a:xfrm>
          <a:prstGeom prst="rect">
            <a:avLst/>
          </a:prstGeom>
          <a:solidFill>
            <a:schemeClr val="bg1"/>
          </a:solidFill>
          <a:ln w="9525">
            <a:solidFill>
              <a:schemeClr val="accent2"/>
            </a:solidFill>
            <a:miter lim="800000"/>
            <a:headEnd/>
            <a:tailEnd/>
          </a:ln>
        </p:spPr>
        <p:txBody>
          <a:bodyPr>
            <a:spAutoFit/>
          </a:bodyPr>
          <a:lstStyle/>
          <a:p>
            <a:pPr algn="ctr">
              <a:spcBef>
                <a:spcPct val="50000"/>
              </a:spcBef>
            </a:pPr>
            <a:r>
              <a:rPr kumimoji="0" lang="zh-CN" altLang="en-US" sz="1600">
                <a:latin typeface="宋体" pitchFamily="2" charset="-122"/>
              </a:rPr>
              <a:t>公共基础模块</a:t>
            </a:r>
          </a:p>
        </p:txBody>
      </p:sp>
      <p:sp>
        <p:nvSpPr>
          <p:cNvPr id="3752973" name="Oval 14"/>
          <p:cNvSpPr>
            <a:spLocks noChangeArrowheads="1"/>
          </p:cNvSpPr>
          <p:nvPr/>
        </p:nvSpPr>
        <p:spPr bwMode="auto">
          <a:xfrm>
            <a:off x="3581400" y="3810000"/>
            <a:ext cx="1143000" cy="1066800"/>
          </a:xfrm>
          <a:prstGeom prst="ellipse">
            <a:avLst/>
          </a:prstGeom>
          <a:solidFill>
            <a:schemeClr val="accent1"/>
          </a:solidFill>
          <a:ln w="9525">
            <a:solidFill>
              <a:schemeClr val="accent2"/>
            </a:solidFill>
            <a:round/>
            <a:headEnd/>
            <a:tailEnd/>
          </a:ln>
        </p:spPr>
        <p:txBody>
          <a:bodyPr wrap="none" anchor="ctr"/>
          <a:lstStyle/>
          <a:p>
            <a:pPr algn="ctr"/>
            <a:endParaRPr lang="zh-CN" altLang="en-US"/>
          </a:p>
        </p:txBody>
      </p:sp>
      <p:sp>
        <p:nvSpPr>
          <p:cNvPr id="3752974" name="Text Box 15"/>
          <p:cNvSpPr txBox="1">
            <a:spLocks noChangeArrowheads="1"/>
          </p:cNvSpPr>
          <p:nvPr/>
        </p:nvSpPr>
        <p:spPr bwMode="auto">
          <a:xfrm>
            <a:off x="3581400" y="4114800"/>
            <a:ext cx="1066800" cy="396875"/>
          </a:xfrm>
          <a:prstGeom prst="rect">
            <a:avLst/>
          </a:prstGeom>
          <a:noFill/>
          <a:ln w="9525">
            <a:noFill/>
            <a:miter lim="800000"/>
            <a:headEnd/>
            <a:tailEnd/>
          </a:ln>
        </p:spPr>
        <p:txBody>
          <a:bodyPr>
            <a:spAutoFit/>
          </a:bodyPr>
          <a:lstStyle/>
          <a:p>
            <a:pPr algn="ctr">
              <a:spcBef>
                <a:spcPct val="50000"/>
              </a:spcBef>
            </a:pPr>
            <a:r>
              <a:rPr kumimoji="0" lang="en-US" altLang="zh-CN" sz="2000" b="1">
                <a:latin typeface="黑体" pitchFamily="2" charset="-122"/>
                <a:ea typeface="黑体" pitchFamily="2" charset="-122"/>
              </a:rPr>
              <a:t> </a:t>
            </a:r>
            <a:r>
              <a:rPr kumimoji="0" lang="zh-CN" altLang="en-US" sz="2000" b="1">
                <a:latin typeface="黑体" pitchFamily="2" charset="-122"/>
                <a:ea typeface="黑体" pitchFamily="2" charset="-122"/>
              </a:rPr>
              <a:t>产品</a:t>
            </a:r>
          </a:p>
        </p:txBody>
      </p:sp>
      <p:sp>
        <p:nvSpPr>
          <p:cNvPr id="3752975" name="AutoShape 16"/>
          <p:cNvSpPr>
            <a:spLocks noChangeArrowheads="1"/>
          </p:cNvSpPr>
          <p:nvPr/>
        </p:nvSpPr>
        <p:spPr bwMode="auto">
          <a:xfrm>
            <a:off x="2895600" y="4114800"/>
            <a:ext cx="609600" cy="457200"/>
          </a:xfrm>
          <a:prstGeom prst="rightArrow">
            <a:avLst>
              <a:gd name="adj1" fmla="val 50000"/>
              <a:gd name="adj2" fmla="val 33333"/>
            </a:avLst>
          </a:prstGeom>
          <a:solidFill>
            <a:srgbClr val="FFFF00"/>
          </a:solidFill>
          <a:ln w="9525">
            <a:solidFill>
              <a:schemeClr val="accent2"/>
            </a:solidFill>
            <a:miter lim="800000"/>
            <a:headEnd/>
            <a:tailEnd/>
          </a:ln>
        </p:spPr>
        <p:txBody>
          <a:bodyPr wrap="none" anchor="ctr"/>
          <a:lstStyle/>
          <a:p>
            <a:pPr algn="ctr"/>
            <a:endParaRPr lang="zh-CN" altLang="en-US"/>
          </a:p>
        </p:txBody>
      </p:sp>
      <p:sp>
        <p:nvSpPr>
          <p:cNvPr id="3752976" name="AutoShape 17"/>
          <p:cNvSpPr>
            <a:spLocks noChangeArrowheads="1"/>
          </p:cNvSpPr>
          <p:nvPr/>
        </p:nvSpPr>
        <p:spPr bwMode="auto">
          <a:xfrm>
            <a:off x="4800600" y="4114800"/>
            <a:ext cx="685800" cy="457200"/>
          </a:xfrm>
          <a:prstGeom prst="leftArrow">
            <a:avLst>
              <a:gd name="adj1" fmla="val 50000"/>
              <a:gd name="adj2" fmla="val 37500"/>
            </a:avLst>
          </a:prstGeom>
          <a:solidFill>
            <a:srgbClr val="FFFF00"/>
          </a:solidFill>
          <a:ln w="9525">
            <a:solidFill>
              <a:schemeClr val="accent2"/>
            </a:solidFill>
            <a:miter lim="800000"/>
            <a:headEnd/>
            <a:tailEnd/>
          </a:ln>
        </p:spPr>
        <p:txBody>
          <a:bodyPr wrap="none" anchor="ctr"/>
          <a:lstStyle/>
          <a:p>
            <a:pPr algn="ctr"/>
            <a:endParaRPr lang="zh-CN" altLang="en-US"/>
          </a:p>
        </p:txBody>
      </p:sp>
      <p:sp>
        <p:nvSpPr>
          <p:cNvPr id="3752977" name="AutoShape 18"/>
          <p:cNvSpPr>
            <a:spLocks noChangeArrowheads="1"/>
          </p:cNvSpPr>
          <p:nvPr/>
        </p:nvSpPr>
        <p:spPr bwMode="auto">
          <a:xfrm>
            <a:off x="3962400" y="3276600"/>
            <a:ext cx="457200" cy="457200"/>
          </a:xfrm>
          <a:prstGeom prst="downArrow">
            <a:avLst>
              <a:gd name="adj1" fmla="val 50000"/>
              <a:gd name="adj2" fmla="val 25000"/>
            </a:avLst>
          </a:prstGeom>
          <a:solidFill>
            <a:srgbClr val="FFFF00"/>
          </a:solidFill>
          <a:ln w="9525">
            <a:solidFill>
              <a:schemeClr val="accent2"/>
            </a:solidFill>
            <a:miter lim="800000"/>
            <a:headEnd/>
            <a:tailEnd/>
          </a:ln>
        </p:spPr>
        <p:txBody>
          <a:bodyPr wrap="none" anchor="ctr"/>
          <a:lstStyle/>
          <a:p>
            <a:pPr algn="ctr"/>
            <a:endParaRPr lang="zh-CN" altLang="en-US"/>
          </a:p>
        </p:txBody>
      </p:sp>
      <p:sp>
        <p:nvSpPr>
          <p:cNvPr id="3752978" name="Text Box 19"/>
          <p:cNvSpPr txBox="1">
            <a:spLocks noChangeArrowheads="1"/>
          </p:cNvSpPr>
          <p:nvPr/>
        </p:nvSpPr>
        <p:spPr bwMode="auto">
          <a:xfrm>
            <a:off x="3581400" y="1066800"/>
            <a:ext cx="1371600" cy="396875"/>
          </a:xfrm>
          <a:prstGeom prst="rect">
            <a:avLst/>
          </a:prstGeom>
          <a:noFill/>
          <a:ln w="9525">
            <a:noFill/>
            <a:miter lim="800000"/>
            <a:headEnd/>
            <a:tailEnd/>
          </a:ln>
        </p:spPr>
        <p:txBody>
          <a:bodyPr>
            <a:spAutoFit/>
          </a:bodyPr>
          <a:lstStyle/>
          <a:p>
            <a:pPr algn="ctr">
              <a:spcBef>
                <a:spcPct val="50000"/>
              </a:spcBef>
            </a:pPr>
            <a:r>
              <a:rPr kumimoji="0" lang="zh-CN" altLang="en-US" sz="2000" b="1">
                <a:latin typeface="宋体" pitchFamily="2" charset="-122"/>
              </a:rPr>
              <a:t>流程重组</a:t>
            </a:r>
          </a:p>
        </p:txBody>
      </p:sp>
      <p:sp>
        <p:nvSpPr>
          <p:cNvPr id="3752979" name="Text Box 20"/>
          <p:cNvSpPr txBox="1">
            <a:spLocks noChangeArrowheads="1"/>
          </p:cNvSpPr>
          <p:nvPr/>
        </p:nvSpPr>
        <p:spPr bwMode="auto">
          <a:xfrm>
            <a:off x="1066800" y="5181600"/>
            <a:ext cx="1371600" cy="396875"/>
          </a:xfrm>
          <a:prstGeom prst="rect">
            <a:avLst/>
          </a:prstGeom>
          <a:noFill/>
          <a:ln w="9525">
            <a:noFill/>
            <a:miter lim="800000"/>
            <a:headEnd/>
            <a:tailEnd/>
          </a:ln>
        </p:spPr>
        <p:txBody>
          <a:bodyPr>
            <a:spAutoFit/>
          </a:bodyPr>
          <a:lstStyle/>
          <a:p>
            <a:pPr algn="ctr">
              <a:spcBef>
                <a:spcPct val="50000"/>
              </a:spcBef>
            </a:pPr>
            <a:r>
              <a:rPr kumimoji="0" lang="zh-CN" altLang="en-US" sz="2000" b="1">
                <a:latin typeface="宋体" pitchFamily="2" charset="-122"/>
              </a:rPr>
              <a:t>市场管理</a:t>
            </a:r>
          </a:p>
        </p:txBody>
      </p:sp>
      <p:sp>
        <p:nvSpPr>
          <p:cNvPr id="3752980" name="Text Box 21"/>
          <p:cNvSpPr txBox="1">
            <a:spLocks noChangeArrowheads="1"/>
          </p:cNvSpPr>
          <p:nvPr/>
        </p:nvSpPr>
        <p:spPr bwMode="auto">
          <a:xfrm>
            <a:off x="5943600" y="5105400"/>
            <a:ext cx="1371600" cy="396875"/>
          </a:xfrm>
          <a:prstGeom prst="rect">
            <a:avLst/>
          </a:prstGeom>
          <a:noFill/>
          <a:ln w="9525">
            <a:noFill/>
            <a:miter lim="800000"/>
            <a:headEnd/>
            <a:tailEnd/>
          </a:ln>
        </p:spPr>
        <p:txBody>
          <a:bodyPr>
            <a:spAutoFit/>
          </a:bodyPr>
          <a:lstStyle/>
          <a:p>
            <a:pPr algn="ctr">
              <a:spcBef>
                <a:spcPct val="50000"/>
              </a:spcBef>
            </a:pPr>
            <a:r>
              <a:rPr kumimoji="0" lang="zh-CN" altLang="en-US" sz="2000" b="1">
                <a:latin typeface="宋体" pitchFamily="2" charset="-122"/>
              </a:rPr>
              <a:t>产品重组</a:t>
            </a:r>
          </a:p>
        </p:txBody>
      </p:sp>
      <p:sp>
        <p:nvSpPr>
          <p:cNvPr id="3752981" name="Text Box 22"/>
          <p:cNvSpPr txBox="1">
            <a:spLocks noChangeArrowheads="1"/>
          </p:cNvSpPr>
          <p:nvPr/>
        </p:nvSpPr>
        <p:spPr bwMode="auto">
          <a:xfrm>
            <a:off x="3429000" y="1676400"/>
            <a:ext cx="1600200" cy="330200"/>
          </a:xfrm>
          <a:prstGeom prst="rect">
            <a:avLst/>
          </a:prstGeom>
          <a:solidFill>
            <a:schemeClr val="bg1"/>
          </a:solidFill>
          <a:ln w="9525">
            <a:solidFill>
              <a:schemeClr val="tx1"/>
            </a:solidFill>
            <a:miter lim="800000"/>
            <a:headEnd/>
            <a:tailEnd/>
          </a:ln>
        </p:spPr>
        <p:txBody>
          <a:bodyPr>
            <a:spAutoFit/>
          </a:bodyPr>
          <a:lstStyle/>
          <a:p>
            <a:pPr algn="ctr">
              <a:spcBef>
                <a:spcPct val="50000"/>
              </a:spcBef>
            </a:pPr>
            <a:r>
              <a:rPr kumimoji="0" lang="zh-CN" altLang="en-US" sz="1500">
                <a:latin typeface="Arial" charset="0"/>
              </a:rPr>
              <a:t>项目和管道管理</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1841" name="Rectangle 2"/>
          <p:cNvSpPr>
            <a:spLocks noGrp="1" noChangeArrowheads="1"/>
          </p:cNvSpPr>
          <p:nvPr>
            <p:ph type="title"/>
          </p:nvPr>
        </p:nvSpPr>
        <p:spPr/>
        <p:txBody>
          <a:bodyPr/>
          <a:lstStyle/>
          <a:p>
            <a:pPr eaLnBrk="1" hangingPunct="1"/>
            <a:r>
              <a:rPr lang="zh-CN" altLang="en-US" smtClean="0"/>
              <a:t>发布阶段主要活动</a:t>
            </a:r>
          </a:p>
        </p:txBody>
      </p:sp>
      <p:pic>
        <p:nvPicPr>
          <p:cNvPr id="4131842" name="Picture 3"/>
          <p:cNvPicPr>
            <a:picLocks noGrp="1" noChangeAspect="1" noChangeArrowheads="1"/>
          </p:cNvPicPr>
          <p:nvPr>
            <p:ph idx="1"/>
          </p:nvPr>
        </p:nvPicPr>
        <p:blipFill>
          <a:blip r:embed="rId2"/>
          <a:srcRect/>
          <a:stretch>
            <a:fillRect/>
          </a:stretch>
        </p:blipFill>
        <p:spPr bwMode="auto">
          <a:xfrm>
            <a:off x="0" y="666750"/>
            <a:ext cx="9144000" cy="5364163"/>
          </a:xfrm>
          <a:noFill/>
          <a:ln>
            <a:miter lim="800000"/>
            <a:headEnd/>
            <a:tailEnd/>
          </a:ln>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2865"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600" smtClean="0"/>
              <a:t>发布阶段重点关注要素</a:t>
            </a:r>
            <a:endParaRPr lang="zh-CN" altLang="en-US" smtClean="0"/>
          </a:p>
        </p:txBody>
      </p:sp>
      <p:sp>
        <p:nvSpPr>
          <p:cNvPr id="4080643" name="Rectangle 3"/>
          <p:cNvSpPr>
            <a:spLocks noGrp="1" noChangeArrowheads="1"/>
          </p:cNvSpPr>
          <p:nvPr>
            <p:ph type="body" idx="1"/>
          </p:nvPr>
        </p:nvSpPr>
        <p:spPr bwMode="auto">
          <a:xfrm>
            <a:off x="755650" y="1052513"/>
            <a:ext cx="7797800" cy="4957762"/>
          </a:xfrm>
          <a:noFill/>
          <a:ln>
            <a:miter lim="800000"/>
            <a:headEnd/>
            <a:tailEnd/>
          </a:ln>
        </p:spPr>
        <p:txBody>
          <a:bodyPr vert="horz" wrap="square" lIns="91440" tIns="45720" rIns="91440" bIns="45720" numCol="1" anchor="t" anchorCtr="0" compatLnSpc="1">
            <a:prstTxWarp prst="textNoShape">
              <a:avLst/>
            </a:prstTxWarp>
          </a:bodyPr>
          <a:lstStyle/>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做好量产到转产的准备；</a:t>
            </a:r>
          </a:p>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做好向生产操作切换；</a:t>
            </a:r>
          </a:p>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做好发布产品包；</a:t>
            </a:r>
          </a:p>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做好监控供应链；</a:t>
            </a:r>
          </a:p>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做好销售实施。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0643">
                                            <p:txEl>
                                              <p:pRg st="0" end="0"/>
                                            </p:txEl>
                                          </p:spTgt>
                                        </p:tgtEl>
                                        <p:attrNameLst>
                                          <p:attrName>style.visibility</p:attrName>
                                        </p:attrNameLst>
                                      </p:cBhvr>
                                      <p:to>
                                        <p:strVal val="visible"/>
                                      </p:to>
                                    </p:set>
                                    <p:anim calcmode="lin" valueType="num">
                                      <p:cBhvr additive="base">
                                        <p:cTn id="7" dur="500" fill="hold"/>
                                        <p:tgtEl>
                                          <p:spTgt spid="40806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806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80643">
                                            <p:txEl>
                                              <p:pRg st="1" end="1"/>
                                            </p:txEl>
                                          </p:spTgt>
                                        </p:tgtEl>
                                        <p:attrNameLst>
                                          <p:attrName>style.visibility</p:attrName>
                                        </p:attrNameLst>
                                      </p:cBhvr>
                                      <p:to>
                                        <p:strVal val="visible"/>
                                      </p:to>
                                    </p:set>
                                    <p:anim calcmode="lin" valueType="num">
                                      <p:cBhvr additive="base">
                                        <p:cTn id="13" dur="500" fill="hold"/>
                                        <p:tgtEl>
                                          <p:spTgt spid="40806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806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80643">
                                            <p:txEl>
                                              <p:pRg st="2" end="2"/>
                                            </p:txEl>
                                          </p:spTgt>
                                        </p:tgtEl>
                                        <p:attrNameLst>
                                          <p:attrName>style.visibility</p:attrName>
                                        </p:attrNameLst>
                                      </p:cBhvr>
                                      <p:to>
                                        <p:strVal val="visible"/>
                                      </p:to>
                                    </p:set>
                                    <p:anim calcmode="lin" valueType="num">
                                      <p:cBhvr additive="base">
                                        <p:cTn id="19" dur="500" fill="hold"/>
                                        <p:tgtEl>
                                          <p:spTgt spid="40806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806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80643">
                                            <p:txEl>
                                              <p:pRg st="3" end="3"/>
                                            </p:txEl>
                                          </p:spTgt>
                                        </p:tgtEl>
                                        <p:attrNameLst>
                                          <p:attrName>style.visibility</p:attrName>
                                        </p:attrNameLst>
                                      </p:cBhvr>
                                      <p:to>
                                        <p:strVal val="visible"/>
                                      </p:to>
                                    </p:set>
                                    <p:anim calcmode="lin" valueType="num">
                                      <p:cBhvr additive="base">
                                        <p:cTn id="25" dur="500" fill="hold"/>
                                        <p:tgtEl>
                                          <p:spTgt spid="40806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806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080643">
                                            <p:txEl>
                                              <p:pRg st="4" end="4"/>
                                            </p:txEl>
                                          </p:spTgt>
                                        </p:tgtEl>
                                        <p:attrNameLst>
                                          <p:attrName>style.visibility</p:attrName>
                                        </p:attrNameLst>
                                      </p:cBhvr>
                                      <p:to>
                                        <p:strVal val="visible"/>
                                      </p:to>
                                    </p:set>
                                    <p:anim calcmode="lin" valueType="num">
                                      <p:cBhvr additive="base">
                                        <p:cTn id="31" dur="500" fill="hold"/>
                                        <p:tgtEl>
                                          <p:spTgt spid="408064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806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7284" name="Text Box 2"/>
          <p:cNvSpPr txBox="1">
            <a:spLocks noChangeArrowheads="1"/>
          </p:cNvSpPr>
          <p:nvPr/>
        </p:nvSpPr>
        <p:spPr bwMode="auto">
          <a:xfrm>
            <a:off x="1908175" y="857250"/>
            <a:ext cx="6121400" cy="4948238"/>
          </a:xfrm>
          <a:prstGeom prst="rect">
            <a:avLst/>
          </a:prstGeom>
          <a:noFill/>
          <a:ln w="9525">
            <a:noFill/>
            <a:miter lim="800000"/>
            <a:headEnd/>
            <a:tailEnd/>
          </a:ln>
        </p:spPr>
        <p:txBody>
          <a:bodyPr>
            <a:spAutoFit/>
          </a:bodyPr>
          <a:lstStyle/>
          <a:p>
            <a:pPr marL="1066800" lvl="1" indent="-609600">
              <a:lnSpc>
                <a:spcPct val="190000"/>
              </a:lnSpc>
            </a:pPr>
            <a:r>
              <a:rPr lang="zh-CN" altLang="en-US" sz="2400" b="1">
                <a:latin typeface="黑体" pitchFamily="2" charset="-122"/>
                <a:ea typeface="黑体" pitchFamily="2" charset="-122"/>
              </a:rPr>
              <a:t>单元一：</a:t>
            </a:r>
            <a:r>
              <a:rPr lang="en-US" altLang="zh-CN" sz="2400" b="1">
                <a:latin typeface="黑体" pitchFamily="2" charset="-122"/>
                <a:ea typeface="黑体" pitchFamily="2" charset="-122"/>
              </a:rPr>
              <a:t>IPD</a:t>
            </a:r>
            <a:r>
              <a:rPr lang="zh-CN" altLang="en-US" sz="2400" b="1">
                <a:latin typeface="黑体" pitchFamily="2" charset="-122"/>
                <a:ea typeface="黑体" pitchFamily="2" charset="-122"/>
              </a:rPr>
              <a:t>总体流程</a:t>
            </a:r>
          </a:p>
          <a:p>
            <a:pPr marL="1066800" lvl="1" indent="-609600">
              <a:lnSpc>
                <a:spcPct val="190000"/>
              </a:lnSpc>
            </a:pPr>
            <a:r>
              <a:rPr lang="zh-CN" altLang="en-US" sz="2400" b="1">
                <a:latin typeface="黑体" pitchFamily="2" charset="-122"/>
                <a:ea typeface="黑体" pitchFamily="2" charset="-122"/>
              </a:rPr>
              <a:t>单元二：概念阶段流程</a:t>
            </a:r>
          </a:p>
          <a:p>
            <a:pPr marL="1066800" lvl="1" indent="-609600">
              <a:lnSpc>
                <a:spcPct val="190000"/>
              </a:lnSpc>
            </a:pPr>
            <a:r>
              <a:rPr lang="zh-CN" altLang="en-US" sz="2400" b="1">
                <a:latin typeface="黑体" pitchFamily="2" charset="-122"/>
                <a:ea typeface="黑体" pitchFamily="2" charset="-122"/>
              </a:rPr>
              <a:t>单元三：计划阶段流程</a:t>
            </a:r>
          </a:p>
          <a:p>
            <a:pPr marL="1066800" lvl="1" indent="-609600">
              <a:lnSpc>
                <a:spcPct val="190000"/>
              </a:lnSpc>
            </a:pPr>
            <a:r>
              <a:rPr lang="zh-CN" altLang="en-US" sz="2400" b="1">
                <a:latin typeface="黑体" pitchFamily="2" charset="-122"/>
                <a:ea typeface="黑体" pitchFamily="2" charset="-122"/>
              </a:rPr>
              <a:t>单元四：开发及验证阶段流程</a:t>
            </a:r>
          </a:p>
          <a:p>
            <a:pPr marL="1066800" lvl="1" indent="-609600">
              <a:lnSpc>
                <a:spcPct val="190000"/>
              </a:lnSpc>
            </a:pPr>
            <a:r>
              <a:rPr lang="zh-CN" altLang="en-US" sz="2400" b="1">
                <a:latin typeface="黑体" pitchFamily="2" charset="-122"/>
                <a:ea typeface="黑体" pitchFamily="2" charset="-122"/>
              </a:rPr>
              <a:t>单元五：发布阶段流程</a:t>
            </a:r>
          </a:p>
          <a:p>
            <a:pPr marL="1066800" lvl="1" indent="-609600">
              <a:lnSpc>
                <a:spcPct val="190000"/>
              </a:lnSpc>
            </a:pPr>
            <a:r>
              <a:rPr lang="zh-CN" altLang="en-US" sz="2400" b="1">
                <a:solidFill>
                  <a:srgbClr val="FF0B0B"/>
                </a:solidFill>
                <a:latin typeface="黑体" pitchFamily="2" charset="-122"/>
                <a:ea typeface="黑体" pitchFamily="2" charset="-122"/>
              </a:rPr>
              <a:t>单元六：生命周期管理流程</a:t>
            </a:r>
          </a:p>
          <a:p>
            <a:pPr marL="1066800" lvl="1" indent="-609600">
              <a:lnSpc>
                <a:spcPct val="190000"/>
              </a:lnSpc>
            </a:pPr>
            <a:endParaRPr lang="en-US" altLang="zh-CN" sz="2400" b="1">
              <a:solidFill>
                <a:srgbClr val="FF0B0B"/>
              </a:solidFill>
              <a:latin typeface="黑体" pitchFamily="2" charset="-122"/>
              <a:ea typeface="黑体" pitchFamily="2" charset="-122"/>
            </a:endParaRPr>
          </a:p>
        </p:txBody>
      </p:sp>
      <p:graphicFrame>
        <p:nvGraphicFramePr>
          <p:cNvPr id="3937283" name="Object 3"/>
          <p:cNvGraphicFramePr>
            <a:graphicFrameLocks noChangeAspect="1"/>
          </p:cNvGraphicFramePr>
          <p:nvPr/>
        </p:nvGraphicFramePr>
        <p:xfrm>
          <a:off x="1547813" y="4868863"/>
          <a:ext cx="719137" cy="349250"/>
        </p:xfrm>
        <a:graphic>
          <a:graphicData uri="http://schemas.openxmlformats.org/presentationml/2006/ole">
            <mc:AlternateContent xmlns:mc="http://schemas.openxmlformats.org/markup-compatibility/2006">
              <mc:Choice xmlns:v="urn:schemas-microsoft-com:vml" Requires="v">
                <p:oleObj spid="_x0000_s3937287" name="绘图" r:id="rId3" imgW="954000" imgH="349200" progId="">
                  <p:embed/>
                </p:oleObj>
              </mc:Choice>
              <mc:Fallback>
                <p:oleObj name="绘图" r:id="rId3" imgW="954000" imgH="349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4868863"/>
                        <a:ext cx="7191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37285" name="Rectangle 4"/>
          <p:cNvSpPr>
            <a:spLocks noChangeArrowheads="1"/>
          </p:cNvSpPr>
          <p:nvPr/>
        </p:nvSpPr>
        <p:spPr bwMode="auto">
          <a:xfrm>
            <a:off x="609600" y="82550"/>
            <a:ext cx="8077200" cy="609600"/>
          </a:xfrm>
          <a:prstGeom prst="rect">
            <a:avLst/>
          </a:prstGeom>
          <a:noFill/>
          <a:ln w="9525" algn="ctr">
            <a:noFill/>
            <a:miter lim="800000"/>
            <a:headEnd/>
            <a:tailEnd/>
          </a:ln>
        </p:spPr>
        <p:txBody>
          <a:bodyPr anchor="ctr"/>
          <a:lstStyle/>
          <a:p>
            <a:r>
              <a:rPr lang="zh-CN" altLang="en-US" sz="2400" b="1">
                <a:latin typeface="Arial" charset="0"/>
                <a:ea typeface="黑体" pitchFamily="2" charset="-122"/>
              </a:rPr>
              <a:t>第一部分子目录</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4913" name="Rectangle 2"/>
          <p:cNvSpPr>
            <a:spLocks noGrp="1" noChangeArrowheads="1"/>
          </p:cNvSpPr>
          <p:nvPr>
            <p:ph type="title"/>
          </p:nvPr>
        </p:nvSpPr>
        <p:spPr>
          <a:xfrm>
            <a:off x="615950" y="44450"/>
            <a:ext cx="7772400" cy="863600"/>
          </a:xfrm>
        </p:spPr>
        <p:txBody>
          <a:bodyPr/>
          <a:lstStyle/>
          <a:p>
            <a:pPr eaLnBrk="1" hangingPunct="1"/>
            <a:r>
              <a:rPr lang="zh-CN" altLang="en-US" smtClean="0"/>
              <a:t>生命周期阶段的目标、关注点和交付物</a:t>
            </a:r>
          </a:p>
        </p:txBody>
      </p:sp>
      <p:sp>
        <p:nvSpPr>
          <p:cNvPr id="3938307" name="Rectangle 3"/>
          <p:cNvSpPr>
            <a:spLocks noChangeArrowheads="1"/>
          </p:cNvSpPr>
          <p:nvPr/>
        </p:nvSpPr>
        <p:spPr bwMode="auto">
          <a:xfrm>
            <a:off x="1227138" y="1677988"/>
            <a:ext cx="708025" cy="66675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目标</a:t>
            </a:r>
          </a:p>
        </p:txBody>
      </p:sp>
      <p:sp>
        <p:nvSpPr>
          <p:cNvPr id="3938308" name="Text Box 4"/>
          <p:cNvSpPr txBox="1">
            <a:spLocks noChangeArrowheads="1"/>
          </p:cNvSpPr>
          <p:nvPr/>
        </p:nvSpPr>
        <p:spPr bwMode="auto">
          <a:xfrm>
            <a:off x="1946275" y="1697038"/>
            <a:ext cx="6624638" cy="650875"/>
          </a:xfrm>
          <a:prstGeom prst="rect">
            <a:avLst/>
          </a:prstGeom>
          <a:noFill/>
          <a:ln w="9525" algn="ctr">
            <a:solidFill>
              <a:srgbClr val="C0C0C0"/>
            </a:solidFill>
            <a:miter lim="800000"/>
            <a:headEnd/>
            <a:tailEnd/>
          </a:ln>
        </p:spPr>
        <p:txBody>
          <a:bodyPr>
            <a:spAutoFit/>
          </a:bodyPr>
          <a:lstStyle/>
          <a:p>
            <a:pPr>
              <a:lnSpc>
                <a:spcPct val="200000"/>
              </a:lnSpc>
              <a:spcAft>
                <a:spcPct val="100000"/>
              </a:spcAft>
              <a:buFont typeface="Wingdings" pitchFamily="2" charset="2"/>
              <a:buChar char="p"/>
            </a:pPr>
            <a:r>
              <a:rPr kumimoji="0" lang="en-US" altLang="zh-CN" sz="1800">
                <a:latin typeface="宋体" pitchFamily="2" charset="-122"/>
              </a:rPr>
              <a:t> </a:t>
            </a:r>
            <a:r>
              <a:rPr kumimoji="0" lang="zh-CN" altLang="en-US" sz="1800">
                <a:latin typeface="宋体" pitchFamily="2" charset="-122"/>
              </a:rPr>
              <a:t>在产品稳定生产到产品生命终结期间内对产品进行管理。 </a:t>
            </a:r>
          </a:p>
        </p:txBody>
      </p:sp>
      <p:sp>
        <p:nvSpPr>
          <p:cNvPr id="3938309" name="Rectangle 5"/>
          <p:cNvSpPr>
            <a:spLocks noChangeArrowheads="1"/>
          </p:cNvSpPr>
          <p:nvPr/>
        </p:nvSpPr>
        <p:spPr bwMode="auto">
          <a:xfrm>
            <a:off x="1227138" y="2673350"/>
            <a:ext cx="708025" cy="1673225"/>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关注</a:t>
            </a:r>
          </a:p>
        </p:txBody>
      </p:sp>
      <p:sp>
        <p:nvSpPr>
          <p:cNvPr id="3938310" name="Text Box 6"/>
          <p:cNvSpPr txBox="1">
            <a:spLocks noChangeArrowheads="1"/>
          </p:cNvSpPr>
          <p:nvPr/>
        </p:nvSpPr>
        <p:spPr bwMode="auto">
          <a:xfrm>
            <a:off x="1946275" y="2687638"/>
            <a:ext cx="6624638" cy="1638300"/>
          </a:xfrm>
          <a:prstGeom prst="rect">
            <a:avLst/>
          </a:prstGeom>
          <a:noFill/>
          <a:ln w="9525" algn="ctr">
            <a:solidFill>
              <a:srgbClr val="C0C0C0"/>
            </a:solidFill>
            <a:miter lim="800000"/>
            <a:headEnd/>
            <a:tailEnd/>
          </a:ln>
        </p:spPr>
        <p:txBody>
          <a:bodyPr>
            <a:spAutoFit/>
          </a:bodyPr>
          <a:lstStyle/>
          <a:p>
            <a:pPr>
              <a:lnSpc>
                <a:spcPct val="140000"/>
              </a:lnSpc>
              <a:buFont typeface="Wingdings" pitchFamily="2" charset="2"/>
              <a:buChar char="p"/>
            </a:pPr>
            <a:r>
              <a:rPr kumimoji="0" lang="en-US" altLang="zh-CN" sz="1800">
                <a:latin typeface="宋体" pitchFamily="2" charset="-122"/>
              </a:rPr>
              <a:t>  </a:t>
            </a:r>
            <a:r>
              <a:rPr kumimoji="0" lang="zh-CN" altLang="en-US" sz="1800">
                <a:latin typeface="宋体" pitchFamily="2" charset="-122"/>
              </a:rPr>
              <a:t>管理产品直至产品生命终止，注意收集内部和外部信号，以</a:t>
            </a:r>
          </a:p>
          <a:p>
            <a:pPr>
              <a:lnSpc>
                <a:spcPct val="140000"/>
              </a:lnSpc>
              <a:buFont typeface="Wingdings" pitchFamily="2" charset="2"/>
              <a:buNone/>
            </a:pPr>
            <a:r>
              <a:rPr kumimoji="0" lang="zh-CN" altLang="en-US" sz="1800">
                <a:latin typeface="宋体" pitchFamily="2" charset="-122"/>
              </a:rPr>
              <a:t>确定产品过渡</a:t>
            </a:r>
            <a:r>
              <a:rPr kumimoji="0" lang="en-US" altLang="zh-CN" sz="1800">
                <a:latin typeface="宋体" pitchFamily="2" charset="-122"/>
              </a:rPr>
              <a:t>/</a:t>
            </a:r>
            <a:r>
              <a:rPr kumimoji="0" lang="zh-CN" altLang="en-US" sz="1800">
                <a:latin typeface="宋体" pitchFamily="2" charset="-122"/>
              </a:rPr>
              <a:t>替换，制定产品过渡策略，为客户提供产品工程支持以满足客户需求；</a:t>
            </a:r>
          </a:p>
          <a:p>
            <a:pPr>
              <a:lnSpc>
                <a:spcPct val="140000"/>
              </a:lnSpc>
              <a:buFont typeface="Wingdings" pitchFamily="2" charset="2"/>
              <a:buChar char="p"/>
            </a:pPr>
            <a:r>
              <a:rPr kumimoji="0" lang="zh-CN" altLang="en-US" sz="1800">
                <a:latin typeface="宋体" pitchFamily="2" charset="-122"/>
              </a:rPr>
              <a:t>  证实发布阶段的假设。</a:t>
            </a:r>
          </a:p>
        </p:txBody>
      </p:sp>
      <p:sp>
        <p:nvSpPr>
          <p:cNvPr id="3938311" name="Rectangle 7"/>
          <p:cNvSpPr>
            <a:spLocks noChangeArrowheads="1"/>
          </p:cNvSpPr>
          <p:nvPr/>
        </p:nvSpPr>
        <p:spPr bwMode="auto">
          <a:xfrm>
            <a:off x="1227138" y="4652963"/>
            <a:ext cx="708025" cy="647700"/>
          </a:xfrm>
          <a:prstGeom prst="rect">
            <a:avLst/>
          </a:prstGeom>
          <a:solidFill>
            <a:srgbClr val="DDDDDD"/>
          </a:solidFill>
          <a:ln w="9525" algn="ctr">
            <a:noFill/>
            <a:miter lim="800000"/>
            <a:headEnd/>
            <a:tailEnd/>
          </a:ln>
          <a:effectLst>
            <a:outerShdw dist="35921" dir="2700000" algn="ctr" rotWithShape="0">
              <a:schemeClr val="bg2">
                <a:alpha val="50000"/>
              </a:schemeClr>
            </a:outerShdw>
          </a:effectLst>
        </p:spPr>
        <p:txBody>
          <a:bodyPr wrap="none" anchor="ctr"/>
          <a:lstStyle/>
          <a:p>
            <a:pPr marL="342900" indent="-342900" algn="ctr" eaLnBrk="0" hangingPunct="0">
              <a:spcAft>
                <a:spcPct val="30000"/>
              </a:spcAft>
              <a:buClr>
                <a:schemeClr val="tx1"/>
              </a:buClr>
              <a:buSzPct val="60000"/>
              <a:buFont typeface="Wingdings" pitchFamily="2" charset="2"/>
              <a:buNone/>
              <a:defRPr/>
            </a:pPr>
            <a:r>
              <a:rPr kumimoji="0" lang="zh-CN" altLang="en-US" sz="1800">
                <a:solidFill>
                  <a:srgbClr val="000000"/>
                </a:solidFill>
                <a:latin typeface="宋体" pitchFamily="2" charset="-122"/>
              </a:rPr>
              <a:t>交付</a:t>
            </a:r>
          </a:p>
        </p:txBody>
      </p:sp>
      <p:sp>
        <p:nvSpPr>
          <p:cNvPr id="3938312" name="Text Box 8"/>
          <p:cNvSpPr txBox="1">
            <a:spLocks noChangeArrowheads="1"/>
          </p:cNvSpPr>
          <p:nvPr/>
        </p:nvSpPr>
        <p:spPr bwMode="auto">
          <a:xfrm>
            <a:off x="1946275" y="4652963"/>
            <a:ext cx="6624638" cy="650875"/>
          </a:xfrm>
          <a:prstGeom prst="rect">
            <a:avLst/>
          </a:prstGeom>
          <a:noFill/>
          <a:ln w="9525" algn="ctr">
            <a:solidFill>
              <a:srgbClr val="C0C0C0"/>
            </a:solidFill>
            <a:miter lim="800000"/>
            <a:headEnd/>
            <a:tailEnd/>
          </a:ln>
        </p:spPr>
        <p:txBody>
          <a:bodyPr>
            <a:spAutoFit/>
          </a:bodyPr>
          <a:lstStyle/>
          <a:p>
            <a:pPr algn="just">
              <a:lnSpc>
                <a:spcPct val="200000"/>
              </a:lnSpc>
              <a:spcBef>
                <a:spcPct val="50000"/>
              </a:spcBef>
              <a:spcAft>
                <a:spcPct val="50000"/>
              </a:spcAft>
              <a:buFont typeface="Wingdings" pitchFamily="2" charset="2"/>
              <a:buChar char="p"/>
            </a:pPr>
            <a:r>
              <a:rPr kumimoji="0" lang="en-US" altLang="zh-CN" sz="1800">
                <a:latin typeface="宋体" pitchFamily="2" charset="-122"/>
              </a:rPr>
              <a:t>  </a:t>
            </a:r>
            <a:r>
              <a:rPr kumimoji="0" lang="zh-CN" altLang="en-US" sz="1800">
                <a:latin typeface="宋体" pitchFamily="2" charset="-122"/>
              </a:rPr>
              <a:t>终止</a:t>
            </a:r>
            <a:r>
              <a:rPr kumimoji="0" lang="en-US" altLang="zh-CN" sz="1800">
                <a:latin typeface="宋体" pitchFamily="2" charset="-122"/>
              </a:rPr>
              <a:t>/</a:t>
            </a:r>
            <a:r>
              <a:rPr kumimoji="0" lang="zh-CN" altLang="en-US" sz="1800">
                <a:latin typeface="宋体" pitchFamily="2" charset="-122"/>
              </a:rPr>
              <a:t>替换产品</a:t>
            </a:r>
          </a:p>
        </p:txBody>
      </p:sp>
      <p:sp>
        <p:nvSpPr>
          <p:cNvPr id="3938313" name="Text Box 9"/>
          <p:cNvSpPr txBox="1">
            <a:spLocks noChangeArrowheads="1"/>
          </p:cNvSpPr>
          <p:nvPr/>
        </p:nvSpPr>
        <p:spPr bwMode="auto">
          <a:xfrm rot="-2253188">
            <a:off x="6732588" y="3429000"/>
            <a:ext cx="1955800" cy="1920875"/>
          </a:xfrm>
          <a:prstGeom prst="rect">
            <a:avLst/>
          </a:prstGeom>
          <a:noFill/>
          <a:ln w="9525">
            <a:noFill/>
            <a:miter lim="800000"/>
            <a:headEnd/>
            <a:tailEnd/>
          </a:ln>
        </p:spPr>
        <p:txBody>
          <a:bodyPr>
            <a:spAutoFit/>
          </a:bodyPr>
          <a:lstStyle/>
          <a:p>
            <a:pPr>
              <a:spcBef>
                <a:spcPct val="50000"/>
              </a:spcBef>
            </a:pPr>
            <a:r>
              <a:rPr kumimoji="0" lang="zh-CN" altLang="en-US" sz="6000">
                <a:solidFill>
                  <a:srgbClr val="CCCC00"/>
                </a:solidFill>
                <a:latin typeface="华文彩云"/>
                <a:ea typeface="华文彩云"/>
                <a:cs typeface="华文彩云"/>
              </a:rPr>
              <a:t>生命周期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938308"/>
                                        </p:tgtEl>
                                        <p:attrNameLst>
                                          <p:attrName>style.visibility</p:attrName>
                                        </p:attrNameLst>
                                      </p:cBhvr>
                                      <p:to>
                                        <p:strVal val="visible"/>
                                      </p:to>
                                    </p:set>
                                    <p:anim calcmode="lin" valueType="num">
                                      <p:cBhvr>
                                        <p:cTn id="7" dur="500" fill="hold"/>
                                        <p:tgtEl>
                                          <p:spTgt spid="3938308"/>
                                        </p:tgtEl>
                                        <p:attrNameLst>
                                          <p:attrName>ppt_w</p:attrName>
                                        </p:attrNameLst>
                                      </p:cBhvr>
                                      <p:tavLst>
                                        <p:tav tm="0">
                                          <p:val>
                                            <p:fltVal val="0"/>
                                          </p:val>
                                        </p:tav>
                                        <p:tav tm="100000">
                                          <p:val>
                                            <p:strVal val="#ppt_w"/>
                                          </p:val>
                                        </p:tav>
                                      </p:tavLst>
                                    </p:anim>
                                    <p:anim calcmode="lin" valueType="num">
                                      <p:cBhvr>
                                        <p:cTn id="8" dur="500" fill="hold"/>
                                        <p:tgtEl>
                                          <p:spTgt spid="393830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938310"/>
                                        </p:tgtEl>
                                        <p:attrNameLst>
                                          <p:attrName>style.visibility</p:attrName>
                                        </p:attrNameLst>
                                      </p:cBhvr>
                                      <p:to>
                                        <p:strVal val="visible"/>
                                      </p:to>
                                    </p:set>
                                    <p:anim calcmode="lin" valueType="num">
                                      <p:cBhvr>
                                        <p:cTn id="13" dur="500" fill="hold"/>
                                        <p:tgtEl>
                                          <p:spTgt spid="3938310"/>
                                        </p:tgtEl>
                                        <p:attrNameLst>
                                          <p:attrName>ppt_w</p:attrName>
                                        </p:attrNameLst>
                                      </p:cBhvr>
                                      <p:tavLst>
                                        <p:tav tm="0">
                                          <p:val>
                                            <p:fltVal val="0"/>
                                          </p:val>
                                        </p:tav>
                                        <p:tav tm="100000">
                                          <p:val>
                                            <p:strVal val="#ppt_w"/>
                                          </p:val>
                                        </p:tav>
                                      </p:tavLst>
                                    </p:anim>
                                    <p:anim calcmode="lin" valueType="num">
                                      <p:cBhvr>
                                        <p:cTn id="14" dur="500" fill="hold"/>
                                        <p:tgtEl>
                                          <p:spTgt spid="3938310"/>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938312"/>
                                        </p:tgtEl>
                                        <p:attrNameLst>
                                          <p:attrName>style.visibility</p:attrName>
                                        </p:attrNameLst>
                                      </p:cBhvr>
                                      <p:to>
                                        <p:strVal val="visible"/>
                                      </p:to>
                                    </p:set>
                                    <p:anim calcmode="lin" valueType="num">
                                      <p:cBhvr>
                                        <p:cTn id="19" dur="500" fill="hold"/>
                                        <p:tgtEl>
                                          <p:spTgt spid="3938312"/>
                                        </p:tgtEl>
                                        <p:attrNameLst>
                                          <p:attrName>ppt_w</p:attrName>
                                        </p:attrNameLst>
                                      </p:cBhvr>
                                      <p:tavLst>
                                        <p:tav tm="0">
                                          <p:val>
                                            <p:fltVal val="0"/>
                                          </p:val>
                                        </p:tav>
                                        <p:tav tm="100000">
                                          <p:val>
                                            <p:strVal val="#ppt_w"/>
                                          </p:val>
                                        </p:tav>
                                      </p:tavLst>
                                    </p:anim>
                                    <p:anim calcmode="lin" valueType="num">
                                      <p:cBhvr>
                                        <p:cTn id="20" dur="500" fill="hold"/>
                                        <p:tgtEl>
                                          <p:spTgt spid="3938312"/>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3938313"/>
                                        </p:tgtEl>
                                        <p:attrNameLst>
                                          <p:attrName>style.visibility</p:attrName>
                                        </p:attrNameLst>
                                      </p:cBhvr>
                                      <p:to>
                                        <p:strVal val="visible"/>
                                      </p:to>
                                    </p:set>
                                    <p:animEffect transition="in" filter="fade">
                                      <p:cBhvr>
                                        <p:cTn id="25" dur="1000"/>
                                        <p:tgtEl>
                                          <p:spTgt spid="3938313"/>
                                        </p:tgtEl>
                                      </p:cBhvr>
                                    </p:animEffect>
                                    <p:anim calcmode="lin" valueType="num">
                                      <p:cBhvr>
                                        <p:cTn id="26" dur="1000" fill="hold"/>
                                        <p:tgtEl>
                                          <p:spTgt spid="3938313"/>
                                        </p:tgtEl>
                                        <p:attrNameLst>
                                          <p:attrName>style.rotation</p:attrName>
                                        </p:attrNameLst>
                                      </p:cBhvr>
                                      <p:tavLst>
                                        <p:tav tm="0">
                                          <p:val>
                                            <p:fltVal val="720"/>
                                          </p:val>
                                        </p:tav>
                                        <p:tav tm="100000">
                                          <p:val>
                                            <p:fltVal val="0"/>
                                          </p:val>
                                        </p:tav>
                                      </p:tavLst>
                                    </p:anim>
                                    <p:anim calcmode="lin" valueType="num">
                                      <p:cBhvr>
                                        <p:cTn id="27" dur="1000" fill="hold"/>
                                        <p:tgtEl>
                                          <p:spTgt spid="3938313"/>
                                        </p:tgtEl>
                                        <p:attrNameLst>
                                          <p:attrName>ppt_h</p:attrName>
                                        </p:attrNameLst>
                                      </p:cBhvr>
                                      <p:tavLst>
                                        <p:tav tm="0">
                                          <p:val>
                                            <p:fltVal val="0"/>
                                          </p:val>
                                        </p:tav>
                                        <p:tav tm="100000">
                                          <p:val>
                                            <p:strVal val="#ppt_h"/>
                                          </p:val>
                                        </p:tav>
                                      </p:tavLst>
                                    </p:anim>
                                    <p:anim calcmode="lin" valueType="num">
                                      <p:cBhvr>
                                        <p:cTn id="28" dur="1000" fill="hold"/>
                                        <p:tgtEl>
                                          <p:spTgt spid="393831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8308" grpId="0" animBg="1"/>
      <p:bldP spid="3938310" grpId="0" animBg="1"/>
      <p:bldP spid="3938312" grpId="0" animBg="1"/>
      <p:bldP spid="39383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5937" name="Rectangle 2"/>
          <p:cNvSpPr>
            <a:spLocks noGrp="1" noChangeArrowheads="1"/>
          </p:cNvSpPr>
          <p:nvPr>
            <p:ph type="title"/>
          </p:nvPr>
        </p:nvSpPr>
        <p:spPr/>
        <p:txBody>
          <a:bodyPr/>
          <a:lstStyle/>
          <a:p>
            <a:pPr eaLnBrk="1" hangingPunct="1"/>
            <a:r>
              <a:rPr lang="zh-CN" altLang="en-US" smtClean="0"/>
              <a:t>生命周期阶段主要活动</a:t>
            </a:r>
          </a:p>
        </p:txBody>
      </p:sp>
      <p:pic>
        <p:nvPicPr>
          <p:cNvPr id="4135938" name="Picture 3"/>
          <p:cNvPicPr>
            <a:picLocks noGrp="1" noChangeAspect="1" noChangeArrowheads="1"/>
          </p:cNvPicPr>
          <p:nvPr>
            <p:ph idx="1"/>
          </p:nvPr>
        </p:nvPicPr>
        <p:blipFill>
          <a:blip r:embed="rId2"/>
          <a:srcRect/>
          <a:stretch>
            <a:fillRect/>
          </a:stretch>
        </p:blipFill>
        <p:spPr bwMode="auto">
          <a:xfrm>
            <a:off x="0" y="739775"/>
            <a:ext cx="9144000" cy="5259388"/>
          </a:xfrm>
          <a:noFill/>
          <a:ln>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61" name="Rectangle 2"/>
          <p:cNvSpPr>
            <a:spLocks noGrp="1" noChangeArrowheads="1"/>
          </p:cNvSpPr>
          <p:nvPr>
            <p:ph type="title"/>
          </p:nvPr>
        </p:nvSpPr>
        <p:spPr>
          <a:xfrm>
            <a:off x="468313" y="6350"/>
            <a:ext cx="8077200" cy="685800"/>
          </a:xfrm>
        </p:spPr>
        <p:txBody>
          <a:bodyPr/>
          <a:lstStyle/>
          <a:p>
            <a:pPr marL="457200" indent="-457200" eaLnBrk="1" hangingPunct="1"/>
            <a:r>
              <a:rPr lang="zh-CN" altLang="en-US" sz="2600" smtClean="0"/>
              <a:t>生命周期管理阶段重点关注要素</a:t>
            </a:r>
          </a:p>
        </p:txBody>
      </p:sp>
      <p:sp>
        <p:nvSpPr>
          <p:cNvPr id="4081667" name="Rectangle 3"/>
          <p:cNvSpPr>
            <a:spLocks noGrp="1" noChangeArrowheads="1"/>
          </p:cNvSpPr>
          <p:nvPr>
            <p:ph type="body" idx="1"/>
          </p:nvPr>
        </p:nvSpPr>
        <p:spPr bwMode="auto">
          <a:xfrm>
            <a:off x="755650" y="1052513"/>
            <a:ext cx="7797800" cy="4957762"/>
          </a:xfrm>
          <a:noFill/>
          <a:ln>
            <a:miter lim="800000"/>
            <a:headEnd/>
            <a:tailEnd/>
          </a:ln>
        </p:spPr>
        <p:txBody>
          <a:bodyPr vert="horz" wrap="square" lIns="91440" tIns="45720" rIns="91440" bIns="45720" numCol="1" anchor="t" anchorCtr="0" compatLnSpc="1">
            <a:prstTxWarp prst="textNoShape">
              <a:avLst/>
            </a:prstTxWarp>
          </a:bodyPr>
          <a:lstStyle/>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做好生命周期目标成本管理和损益评估；</a:t>
            </a:r>
          </a:p>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做好市场营销策略及价格策略；</a:t>
            </a:r>
          </a:p>
          <a:p>
            <a:pPr marL="457200" indent="-457200" eaLnBrk="1" hangingPunct="1">
              <a:lnSpc>
                <a:spcPct val="140000"/>
              </a:lnSpc>
              <a:buFontTx/>
              <a:buAutoNum type="arabicPeriod"/>
            </a:pPr>
            <a:r>
              <a:rPr lang="zh-CN" altLang="en-US" sz="2600" smtClean="0">
                <a:solidFill>
                  <a:srgbClr val="000099"/>
                </a:solidFill>
                <a:latin typeface="黑体" pitchFamily="2" charset="-122"/>
                <a:ea typeface="黑体" pitchFamily="2" charset="-122"/>
              </a:rPr>
              <a:t>产品包维护和改进；</a:t>
            </a:r>
          </a:p>
          <a:p>
            <a:pPr marL="457200" indent="-457200" eaLnBrk="1" hangingPunct="1">
              <a:lnSpc>
                <a:spcPct val="140000"/>
              </a:lnSpc>
              <a:buFontTx/>
              <a:buAutoNum type="arabicPeriod"/>
            </a:pPr>
            <a:r>
              <a:rPr lang="en-US" altLang="zh-CN" sz="2600" smtClean="0">
                <a:solidFill>
                  <a:srgbClr val="000099"/>
                </a:solidFill>
                <a:latin typeface="黑体" pitchFamily="2" charset="-122"/>
                <a:ea typeface="黑体" pitchFamily="2" charset="-122"/>
              </a:rPr>
              <a:t>LMT</a:t>
            </a:r>
            <a:r>
              <a:rPr lang="zh-CN" altLang="en-US" sz="2600" smtClean="0">
                <a:solidFill>
                  <a:srgbClr val="000099"/>
                </a:solidFill>
                <a:latin typeface="黑体" pitchFamily="2" charset="-122"/>
                <a:ea typeface="黑体" pitchFamily="2" charset="-122"/>
              </a:rPr>
              <a:t>的成立，明确绩效目标，以及</a:t>
            </a:r>
            <a:r>
              <a:rPr lang="en-US" altLang="zh-CN" sz="2600" smtClean="0">
                <a:solidFill>
                  <a:srgbClr val="000099"/>
                </a:solidFill>
                <a:latin typeface="黑体" pitchFamily="2" charset="-122"/>
                <a:ea typeface="黑体" pitchFamily="2" charset="-122"/>
              </a:rPr>
              <a:t>PDT</a:t>
            </a:r>
            <a:r>
              <a:rPr lang="zh-CN" altLang="en-US" sz="2600" smtClean="0">
                <a:solidFill>
                  <a:srgbClr val="000099"/>
                </a:solidFill>
                <a:latin typeface="黑体" pitchFamily="2" charset="-122"/>
                <a:ea typeface="黑体" pitchFamily="2" charset="-122"/>
              </a:rPr>
              <a:t>考核并解散。</a:t>
            </a:r>
          </a:p>
          <a:p>
            <a:pPr marL="457200" indent="-457200" eaLnBrk="1" hangingPunct="1">
              <a:lnSpc>
                <a:spcPct val="140000"/>
              </a:lnSpc>
              <a:buFontTx/>
              <a:buAutoNum type="arabicPeriod"/>
            </a:pPr>
            <a:endParaRPr lang="en-US" altLang="zh-CN" sz="2600" smtClean="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1667">
                                            <p:txEl>
                                              <p:pRg st="0" end="0"/>
                                            </p:txEl>
                                          </p:spTgt>
                                        </p:tgtEl>
                                        <p:attrNameLst>
                                          <p:attrName>style.visibility</p:attrName>
                                        </p:attrNameLst>
                                      </p:cBhvr>
                                      <p:to>
                                        <p:strVal val="visible"/>
                                      </p:to>
                                    </p:set>
                                    <p:anim calcmode="lin" valueType="num">
                                      <p:cBhvr additive="base">
                                        <p:cTn id="7" dur="500" fill="hold"/>
                                        <p:tgtEl>
                                          <p:spTgt spid="4081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81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81667">
                                            <p:txEl>
                                              <p:pRg st="1" end="1"/>
                                            </p:txEl>
                                          </p:spTgt>
                                        </p:tgtEl>
                                        <p:attrNameLst>
                                          <p:attrName>style.visibility</p:attrName>
                                        </p:attrNameLst>
                                      </p:cBhvr>
                                      <p:to>
                                        <p:strVal val="visible"/>
                                      </p:to>
                                    </p:set>
                                    <p:anim calcmode="lin" valueType="num">
                                      <p:cBhvr additive="base">
                                        <p:cTn id="13" dur="500" fill="hold"/>
                                        <p:tgtEl>
                                          <p:spTgt spid="40816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81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81667">
                                            <p:txEl>
                                              <p:pRg st="2" end="2"/>
                                            </p:txEl>
                                          </p:spTgt>
                                        </p:tgtEl>
                                        <p:attrNameLst>
                                          <p:attrName>style.visibility</p:attrName>
                                        </p:attrNameLst>
                                      </p:cBhvr>
                                      <p:to>
                                        <p:strVal val="visible"/>
                                      </p:to>
                                    </p:set>
                                    <p:anim calcmode="lin" valueType="num">
                                      <p:cBhvr additive="base">
                                        <p:cTn id="19" dur="500" fill="hold"/>
                                        <p:tgtEl>
                                          <p:spTgt spid="40816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816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81667">
                                            <p:txEl>
                                              <p:pRg st="3" end="3"/>
                                            </p:txEl>
                                          </p:spTgt>
                                        </p:tgtEl>
                                        <p:attrNameLst>
                                          <p:attrName>style.visibility</p:attrName>
                                        </p:attrNameLst>
                                      </p:cBhvr>
                                      <p:to>
                                        <p:strVal val="visible"/>
                                      </p:to>
                                    </p:set>
                                    <p:anim calcmode="lin" valueType="num">
                                      <p:cBhvr additive="base">
                                        <p:cTn id="25" dur="500" fill="hold"/>
                                        <p:tgtEl>
                                          <p:spTgt spid="40816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816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4885" name="Rectangle 2"/>
          <p:cNvSpPr>
            <a:spLocks noGrp="1" noChangeArrowheads="1"/>
          </p:cNvSpPr>
          <p:nvPr>
            <p:ph type="title"/>
          </p:nvPr>
        </p:nvSpPr>
        <p:spPr/>
        <p:txBody>
          <a:bodyPr/>
          <a:lstStyle/>
          <a:p>
            <a:pPr eaLnBrk="1" hangingPunct="1"/>
            <a:r>
              <a:rPr lang="zh-CN" altLang="en-US" smtClean="0"/>
              <a:t>目录</a:t>
            </a:r>
          </a:p>
        </p:txBody>
      </p:sp>
      <p:sp>
        <p:nvSpPr>
          <p:cNvPr id="3834886" name="Text Box 3"/>
          <p:cNvSpPr txBox="1">
            <a:spLocks noChangeArrowheads="1"/>
          </p:cNvSpPr>
          <p:nvPr/>
        </p:nvSpPr>
        <p:spPr bwMode="auto">
          <a:xfrm>
            <a:off x="1979613" y="1196975"/>
            <a:ext cx="6408737" cy="3013075"/>
          </a:xfrm>
          <a:prstGeom prst="rect">
            <a:avLst/>
          </a:prstGeom>
          <a:noFill/>
          <a:ln w="9525">
            <a:noFill/>
            <a:miter lim="800000"/>
            <a:headEnd/>
            <a:tailEnd/>
          </a:ln>
        </p:spPr>
        <p:txBody>
          <a:bodyPr>
            <a:spAutoFit/>
          </a:bodyPr>
          <a:lstStyle/>
          <a:p>
            <a:pPr marL="609600" indent="-609600">
              <a:lnSpc>
                <a:spcPct val="120000"/>
              </a:lnSpc>
              <a:spcBef>
                <a:spcPct val="50000"/>
              </a:spcBef>
              <a:buFontTx/>
              <a:buAutoNum type="ea1JpnChsDbPeriod"/>
            </a:pPr>
            <a:r>
              <a:rPr lang="en-US" altLang="zh-CN" sz="2400" b="1">
                <a:solidFill>
                  <a:schemeClr val="accent2"/>
                </a:solidFill>
                <a:latin typeface="黑体" pitchFamily="2" charset="-122"/>
                <a:ea typeface="黑体" pitchFamily="2" charset="-122"/>
              </a:rPr>
              <a:t>IPD</a:t>
            </a:r>
            <a:r>
              <a:rPr lang="zh-CN" altLang="en-US" sz="2400" b="1">
                <a:solidFill>
                  <a:schemeClr val="accent2"/>
                </a:solidFill>
                <a:latin typeface="黑体" pitchFamily="2" charset="-122"/>
                <a:ea typeface="黑体" pitchFamily="2" charset="-122"/>
              </a:rPr>
              <a:t>简介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结构化端到端的流程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研发体系的流程关系</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产品开发流程各阶段关键活动介绍</a:t>
            </a:r>
          </a:p>
          <a:p>
            <a:pPr marL="609600" indent="-609600">
              <a:lnSpc>
                <a:spcPct val="120000"/>
              </a:lnSpc>
              <a:spcBef>
                <a:spcPct val="50000"/>
              </a:spcBef>
              <a:buFontTx/>
              <a:buAutoNum type="ea1JpnChsDbPeriod"/>
            </a:pPr>
            <a:r>
              <a:rPr lang="zh-CN" altLang="en-US" sz="2400" b="1">
                <a:solidFill>
                  <a:srgbClr val="FF0000"/>
                </a:solidFill>
                <a:latin typeface="黑体" pitchFamily="2" charset="-122"/>
                <a:ea typeface="黑体" pitchFamily="2" charset="-122"/>
              </a:rPr>
              <a:t>流程管理的角色与职责</a:t>
            </a:r>
          </a:p>
        </p:txBody>
      </p:sp>
      <p:graphicFrame>
        <p:nvGraphicFramePr>
          <p:cNvPr id="3834884" name="Object 4"/>
          <p:cNvGraphicFramePr>
            <a:graphicFrameLocks noChangeAspect="1"/>
          </p:cNvGraphicFramePr>
          <p:nvPr/>
        </p:nvGraphicFramePr>
        <p:xfrm>
          <a:off x="1042988" y="3871913"/>
          <a:ext cx="866775" cy="349250"/>
        </p:xfrm>
        <a:graphic>
          <a:graphicData uri="http://schemas.openxmlformats.org/presentationml/2006/ole">
            <mc:AlternateContent xmlns:mc="http://schemas.openxmlformats.org/markup-compatibility/2006">
              <mc:Choice xmlns:v="urn:schemas-microsoft-com:vml" Requires="v">
                <p:oleObj spid="_x0000_s3834888" name="绘图" r:id="rId4" imgW="954000" imgH="349200" progId="">
                  <p:embed/>
                </p:oleObj>
              </mc:Choice>
              <mc:Fallback>
                <p:oleObj name="绘图" r:id="rId4" imgW="954000" imgH="349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871913"/>
                        <a:ext cx="8667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0033" name="Rectangle 2"/>
          <p:cNvSpPr>
            <a:spLocks noGrp="1" noChangeArrowheads="1"/>
          </p:cNvSpPr>
          <p:nvPr>
            <p:ph type="title"/>
          </p:nvPr>
        </p:nvSpPr>
        <p:spPr/>
        <p:txBody>
          <a:bodyPr/>
          <a:lstStyle/>
          <a:p>
            <a:pPr eaLnBrk="1" hangingPunct="1"/>
            <a:r>
              <a:rPr lang="zh-CN" altLang="en-US" smtClean="0"/>
              <a:t>流程的作用</a:t>
            </a:r>
          </a:p>
        </p:txBody>
      </p:sp>
      <p:sp>
        <p:nvSpPr>
          <p:cNvPr id="4140034" name="Rectangle 3"/>
          <p:cNvSpPr>
            <a:spLocks noGrp="1" noChangeArrowheads="1"/>
          </p:cNvSpPr>
          <p:nvPr>
            <p:ph type="body" idx="1"/>
          </p:nvPr>
        </p:nvSpPr>
        <p:spPr bwMode="auto">
          <a:xfrm>
            <a:off x="609600" y="990600"/>
            <a:ext cx="7994650" cy="4953000"/>
          </a:xfrm>
          <a:noFill/>
          <a:ln algn="ctr">
            <a:miter lim="800000"/>
            <a:headEnd/>
            <a:tailEnd/>
          </a:ln>
        </p:spPr>
        <p:txBody>
          <a:bodyPr vert="horz" wrap="square" lIns="91440" tIns="45720" rIns="91440" bIns="45720" numCol="1" anchor="t" anchorCtr="0" compatLnSpc="1">
            <a:prstTxWarp prst="textNoShape">
              <a:avLst/>
            </a:prstTxWarp>
          </a:bodyPr>
          <a:lstStyle/>
          <a:p>
            <a:pPr marL="447675" indent="-447675" eaLnBrk="1" hangingPunct="1">
              <a:lnSpc>
                <a:spcPct val="140000"/>
              </a:lnSpc>
              <a:buFontTx/>
              <a:buAutoNum type="arabicPeriod"/>
            </a:pPr>
            <a:r>
              <a:rPr lang="en-US" sz="2400" smtClean="0">
                <a:solidFill>
                  <a:srgbClr val="000099"/>
                </a:solidFill>
                <a:latin typeface="黑体" pitchFamily="2" charset="-122"/>
                <a:ea typeface="黑体" pitchFamily="2" charset="-122"/>
              </a:rPr>
              <a:t>流程</a:t>
            </a:r>
            <a:r>
              <a:rPr lang="zh-CN" altLang="en-US" sz="2400" smtClean="0">
                <a:solidFill>
                  <a:srgbClr val="000099"/>
                </a:solidFill>
                <a:latin typeface="黑体" pitchFamily="2" charset="-122"/>
                <a:ea typeface="黑体" pitchFamily="2" charset="-122"/>
              </a:rPr>
              <a:t>可以不断的总结和固化优秀的经验</a:t>
            </a:r>
          </a:p>
          <a:p>
            <a:pPr marL="447675" indent="-447675" eaLnBrk="1" hangingPunct="1">
              <a:lnSpc>
                <a:spcPct val="140000"/>
              </a:lnSpc>
              <a:buFontTx/>
              <a:buAutoNum type="arabicPeriod"/>
            </a:pPr>
            <a:r>
              <a:rPr lang="zh-CN" altLang="en-US" sz="2400" smtClean="0">
                <a:solidFill>
                  <a:srgbClr val="000099"/>
                </a:solidFill>
                <a:latin typeface="黑体" pitchFamily="2" charset="-122"/>
                <a:ea typeface="黑体" pitchFamily="2" charset="-122"/>
              </a:rPr>
              <a:t>实现经验教训共享</a:t>
            </a:r>
          </a:p>
          <a:p>
            <a:pPr marL="447675" indent="-447675" eaLnBrk="1" hangingPunct="1">
              <a:lnSpc>
                <a:spcPct val="140000"/>
              </a:lnSpc>
              <a:buFontTx/>
              <a:buAutoNum type="arabicPeriod"/>
            </a:pPr>
            <a:r>
              <a:rPr lang="zh-CN" altLang="en-US" sz="2400" smtClean="0">
                <a:solidFill>
                  <a:srgbClr val="000099"/>
                </a:solidFill>
                <a:latin typeface="黑体" pitchFamily="2" charset="-122"/>
                <a:ea typeface="黑体" pitchFamily="2" charset="-122"/>
              </a:rPr>
              <a:t>优秀的流程能够提升企业的核心竞争力</a:t>
            </a:r>
          </a:p>
          <a:p>
            <a:pPr marL="1609725" lvl="1" indent="-533400" eaLnBrk="1" hangingPunct="1">
              <a:lnSpc>
                <a:spcPct val="140000"/>
              </a:lnSpc>
              <a:buFontTx/>
              <a:buChar char="•"/>
            </a:pPr>
            <a:r>
              <a:rPr lang="en-US" altLang="zh-CN" sz="2000" smtClean="0">
                <a:solidFill>
                  <a:srgbClr val="000099"/>
                </a:solidFill>
                <a:latin typeface="黑体" pitchFamily="2" charset="-122"/>
                <a:ea typeface="黑体" pitchFamily="2" charset="-122"/>
              </a:rPr>
              <a:t>Fast</a:t>
            </a:r>
            <a:r>
              <a:rPr lang="en-US" sz="2000" smtClean="0">
                <a:solidFill>
                  <a:srgbClr val="000099"/>
                </a:solidFill>
                <a:latin typeface="黑体" pitchFamily="2" charset="-122"/>
                <a:ea typeface="黑体" pitchFamily="2" charset="-122"/>
              </a:rPr>
              <a:t>、</a:t>
            </a:r>
            <a:r>
              <a:rPr lang="en-US" altLang="zh-CN" sz="2000" smtClean="0">
                <a:solidFill>
                  <a:srgbClr val="000099"/>
                </a:solidFill>
                <a:latin typeface="黑体" pitchFamily="2" charset="-122"/>
                <a:ea typeface="黑体" pitchFamily="2" charset="-122"/>
              </a:rPr>
              <a:t>Right</a:t>
            </a:r>
            <a:r>
              <a:rPr lang="en-US" sz="2000" smtClean="0">
                <a:solidFill>
                  <a:srgbClr val="000099"/>
                </a:solidFill>
                <a:latin typeface="黑体" pitchFamily="2" charset="-122"/>
                <a:ea typeface="黑体" pitchFamily="2" charset="-122"/>
              </a:rPr>
              <a:t>、</a:t>
            </a:r>
            <a:r>
              <a:rPr lang="en-US" altLang="zh-CN" sz="2000" smtClean="0">
                <a:solidFill>
                  <a:srgbClr val="000099"/>
                </a:solidFill>
                <a:latin typeface="黑体" pitchFamily="2" charset="-122"/>
                <a:ea typeface="黑体" pitchFamily="2" charset="-122"/>
              </a:rPr>
              <a:t>Cheap</a:t>
            </a:r>
            <a:r>
              <a:rPr lang="en-US" sz="2000" smtClean="0">
                <a:solidFill>
                  <a:srgbClr val="000099"/>
                </a:solidFill>
                <a:latin typeface="黑体" pitchFamily="2" charset="-122"/>
                <a:ea typeface="黑体" pitchFamily="2" charset="-122"/>
              </a:rPr>
              <a:t>、</a:t>
            </a:r>
            <a:r>
              <a:rPr lang="en-US" altLang="zh-CN" sz="2000" smtClean="0">
                <a:solidFill>
                  <a:srgbClr val="000099"/>
                </a:solidFill>
                <a:latin typeface="黑体" pitchFamily="2" charset="-122"/>
                <a:ea typeface="黑体" pitchFamily="2" charset="-122"/>
              </a:rPr>
              <a:t>Easy</a:t>
            </a:r>
          </a:p>
          <a:p>
            <a:pPr marL="447675" indent="-447675" eaLnBrk="1" hangingPunct="1">
              <a:lnSpc>
                <a:spcPct val="140000"/>
              </a:lnSpc>
              <a:buFontTx/>
              <a:buAutoNum type="arabicPeriod"/>
            </a:pPr>
            <a:r>
              <a:rPr lang="en-US" sz="2400" smtClean="0">
                <a:solidFill>
                  <a:srgbClr val="000099"/>
                </a:solidFill>
                <a:latin typeface="黑体" pitchFamily="2" charset="-122"/>
                <a:ea typeface="黑体" pitchFamily="2" charset="-122"/>
              </a:rPr>
              <a:t>流程是对</a:t>
            </a:r>
            <a:r>
              <a:rPr lang="zh-CN" altLang="en-US" sz="2400" smtClean="0">
                <a:solidFill>
                  <a:srgbClr val="000099"/>
                </a:solidFill>
                <a:latin typeface="黑体" pitchFamily="2" charset="-122"/>
                <a:ea typeface="黑体" pitchFamily="2" charset="-122"/>
              </a:rPr>
              <a:t>业务运作的规范，保障最终目标的实现</a:t>
            </a:r>
          </a:p>
          <a:p>
            <a:pPr marL="447675" indent="-447675" eaLnBrk="1" hangingPunct="1">
              <a:lnSpc>
                <a:spcPct val="140000"/>
              </a:lnSpc>
              <a:buFontTx/>
              <a:buAutoNum type="arabicPeriod"/>
            </a:pPr>
            <a:r>
              <a:rPr lang="zh-CN" altLang="en-US" sz="2400" smtClean="0">
                <a:solidFill>
                  <a:srgbClr val="000099"/>
                </a:solidFill>
                <a:latin typeface="黑体" pitchFamily="2" charset="-122"/>
                <a:ea typeface="黑体" pitchFamily="2" charset="-122"/>
              </a:rPr>
              <a:t>提高整体绩效，保障企业平稳运营</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2081" name="Rectangle 2"/>
          <p:cNvSpPr>
            <a:spLocks noChangeArrowheads="1"/>
          </p:cNvSpPr>
          <p:nvPr/>
        </p:nvSpPr>
        <p:spPr bwMode="auto">
          <a:xfrm>
            <a:off x="533400" y="-26988"/>
            <a:ext cx="8077200" cy="685801"/>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企业必须建立为客户创造价值的流程管理机制</a:t>
            </a:r>
          </a:p>
        </p:txBody>
      </p:sp>
      <p:sp>
        <p:nvSpPr>
          <p:cNvPr id="4142082" name="Rectangle 3"/>
          <p:cNvSpPr>
            <a:spLocks noChangeArrowheads="1"/>
          </p:cNvSpPr>
          <p:nvPr/>
        </p:nvSpPr>
        <p:spPr bwMode="auto">
          <a:xfrm>
            <a:off x="609600" y="990600"/>
            <a:ext cx="4343400" cy="2057400"/>
          </a:xfrm>
          <a:prstGeom prst="rect">
            <a:avLst/>
          </a:prstGeom>
          <a:noFill/>
          <a:ln w="9525">
            <a:noFill/>
            <a:miter lim="800000"/>
            <a:headEnd/>
            <a:tailEnd/>
          </a:ln>
        </p:spPr>
        <p:txBody>
          <a:bodyPr wrap="none"/>
          <a:lstStyle/>
          <a:p>
            <a:pPr>
              <a:lnSpc>
                <a:spcPct val="150000"/>
              </a:lnSpc>
              <a:buFont typeface="Wingdings" pitchFamily="2" charset="2"/>
              <a:buChar char="§"/>
            </a:pPr>
            <a:r>
              <a:rPr lang="en-US" altLang="zh-CN" sz="2400">
                <a:solidFill>
                  <a:srgbClr val="000099"/>
                </a:solidFill>
                <a:latin typeface="黑体" pitchFamily="2" charset="-122"/>
                <a:ea typeface="黑体" pitchFamily="2" charset="-122"/>
              </a:rPr>
              <a:t> </a:t>
            </a:r>
            <a:r>
              <a:rPr lang="zh-CN" altLang="en-US" sz="2400">
                <a:solidFill>
                  <a:srgbClr val="000099"/>
                </a:solidFill>
                <a:latin typeface="黑体" pitchFamily="2" charset="-122"/>
                <a:ea typeface="黑体" pitchFamily="2" charset="-122"/>
              </a:rPr>
              <a:t>建立规范的业务流程体系</a:t>
            </a:r>
          </a:p>
          <a:p>
            <a:pPr>
              <a:lnSpc>
                <a:spcPct val="150000"/>
              </a:lnSpc>
              <a:buFont typeface="Wingdings" pitchFamily="2" charset="2"/>
              <a:buChar char="§"/>
            </a:pPr>
            <a:r>
              <a:rPr lang="zh-CN" altLang="en-US" sz="2400">
                <a:solidFill>
                  <a:srgbClr val="000099"/>
                </a:solidFill>
                <a:latin typeface="黑体" pitchFamily="2" charset="-122"/>
                <a:ea typeface="黑体" pitchFamily="2" charset="-122"/>
              </a:rPr>
              <a:t> 定期评估流程的运作绩效</a:t>
            </a:r>
          </a:p>
          <a:p>
            <a:pPr>
              <a:lnSpc>
                <a:spcPct val="150000"/>
              </a:lnSpc>
              <a:buFont typeface="Wingdings" pitchFamily="2" charset="2"/>
              <a:buChar char="§"/>
            </a:pPr>
            <a:r>
              <a:rPr lang="zh-CN" altLang="en-US" sz="2400">
                <a:solidFill>
                  <a:srgbClr val="000099"/>
                </a:solidFill>
                <a:latin typeface="黑体" pitchFamily="2" charset="-122"/>
                <a:ea typeface="黑体" pitchFamily="2" charset="-122"/>
              </a:rPr>
              <a:t> 建立流程持续优化的机制</a:t>
            </a:r>
          </a:p>
        </p:txBody>
      </p:sp>
      <p:sp>
        <p:nvSpPr>
          <p:cNvPr id="4090884" name="AutoShape 4"/>
          <p:cNvSpPr>
            <a:spLocks noChangeArrowheads="1"/>
          </p:cNvSpPr>
          <p:nvPr/>
        </p:nvSpPr>
        <p:spPr bwMode="auto">
          <a:xfrm>
            <a:off x="5219700" y="1412875"/>
            <a:ext cx="3505200" cy="1600200"/>
          </a:xfrm>
          <a:prstGeom prst="cloudCallout">
            <a:avLst>
              <a:gd name="adj1" fmla="val -39269"/>
              <a:gd name="adj2" fmla="val 64782"/>
            </a:avLst>
          </a:prstGeom>
          <a:gradFill rotWithShape="0">
            <a:gsLst>
              <a:gs pos="0">
                <a:schemeClr val="bg1"/>
              </a:gs>
              <a:gs pos="100000">
                <a:schemeClr val="bg1">
                  <a:gamma/>
                  <a:shade val="46275"/>
                  <a:invGamma/>
                </a:schemeClr>
              </a:gs>
            </a:gsLst>
            <a:lin ang="5400000" scaled="1"/>
          </a:gradFill>
          <a:ln w="9525">
            <a:solidFill>
              <a:schemeClr val="tx1"/>
            </a:solidFill>
            <a:round/>
            <a:headEnd/>
            <a:tailEnd/>
          </a:ln>
          <a:effectLst/>
        </p:spPr>
        <p:txBody>
          <a:bodyPr lIns="0" tIns="0" rIns="0" bIns="0" anchor="ctr" anchorCtr="1"/>
          <a:lstStyle/>
          <a:p>
            <a:pPr algn="ctr">
              <a:defRPr/>
            </a:pPr>
            <a:r>
              <a:rPr lang="zh-CN" altLang="en-US" sz="1800">
                <a:effectLst>
                  <a:outerShdw blurRad="38100" dist="38100" dir="2700000" algn="tl">
                    <a:srgbClr val="C0C0C0"/>
                  </a:outerShdw>
                </a:effectLst>
              </a:rPr>
              <a:t>把流程从职能组织的背后移到前面来</a:t>
            </a:r>
          </a:p>
        </p:txBody>
      </p:sp>
      <p:sp>
        <p:nvSpPr>
          <p:cNvPr id="4090885" name="Rectangle 5"/>
          <p:cNvSpPr>
            <a:spLocks noChangeArrowheads="1"/>
          </p:cNvSpPr>
          <p:nvPr/>
        </p:nvSpPr>
        <p:spPr bwMode="auto">
          <a:xfrm>
            <a:off x="1905000" y="3733800"/>
            <a:ext cx="609600" cy="1676400"/>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rgbClr val="663300"/>
            </a:solidFill>
            <a:miter lim="800000"/>
            <a:headEnd/>
            <a:tailEnd/>
          </a:ln>
          <a:effectLst>
            <a:outerShdw dist="107763" dir="2700000" algn="ctr" rotWithShape="0">
              <a:schemeClr val="bg2"/>
            </a:outerShdw>
          </a:effectLst>
        </p:spPr>
        <p:txBody>
          <a:bodyPr wrap="none"/>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部门</a:t>
            </a:r>
          </a:p>
        </p:txBody>
      </p:sp>
      <p:sp>
        <p:nvSpPr>
          <p:cNvPr id="4090886" name="Rectangle 6"/>
          <p:cNvSpPr>
            <a:spLocks noChangeArrowheads="1"/>
          </p:cNvSpPr>
          <p:nvPr/>
        </p:nvSpPr>
        <p:spPr bwMode="auto">
          <a:xfrm>
            <a:off x="2819400" y="3733800"/>
            <a:ext cx="609600" cy="1676400"/>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rgbClr val="663300"/>
            </a:solidFill>
            <a:miter lim="800000"/>
            <a:headEnd/>
            <a:tailEnd/>
          </a:ln>
          <a:effectLst>
            <a:outerShdw dist="107763" dir="2700000" algn="ctr" rotWithShape="0">
              <a:schemeClr val="bg2"/>
            </a:outerShdw>
          </a:effectLst>
        </p:spPr>
        <p:txBody>
          <a:bodyPr wrap="none"/>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部门</a:t>
            </a:r>
          </a:p>
        </p:txBody>
      </p:sp>
      <p:sp>
        <p:nvSpPr>
          <p:cNvPr id="4090887" name="Rectangle 7"/>
          <p:cNvSpPr>
            <a:spLocks noChangeArrowheads="1"/>
          </p:cNvSpPr>
          <p:nvPr/>
        </p:nvSpPr>
        <p:spPr bwMode="auto">
          <a:xfrm>
            <a:off x="3733800" y="3733800"/>
            <a:ext cx="609600" cy="1676400"/>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rgbClr val="663300"/>
            </a:solidFill>
            <a:miter lim="800000"/>
            <a:headEnd/>
            <a:tailEnd/>
          </a:ln>
          <a:effectLst>
            <a:outerShdw dist="107763" dir="2700000" algn="ctr" rotWithShape="0">
              <a:schemeClr val="bg2"/>
            </a:outerShdw>
          </a:effectLst>
        </p:spPr>
        <p:txBody>
          <a:bodyPr wrap="none"/>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部门</a:t>
            </a:r>
          </a:p>
        </p:txBody>
      </p:sp>
      <p:sp>
        <p:nvSpPr>
          <p:cNvPr id="4090888" name="Rectangle 8"/>
          <p:cNvSpPr>
            <a:spLocks noChangeArrowheads="1"/>
          </p:cNvSpPr>
          <p:nvPr/>
        </p:nvSpPr>
        <p:spPr bwMode="auto">
          <a:xfrm>
            <a:off x="4648200" y="3733800"/>
            <a:ext cx="609600" cy="1676400"/>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rgbClr val="663300"/>
            </a:solidFill>
            <a:miter lim="800000"/>
            <a:headEnd/>
            <a:tailEnd/>
          </a:ln>
          <a:effectLst>
            <a:outerShdw dist="107763" dir="2700000" algn="ctr" rotWithShape="0">
              <a:schemeClr val="bg2"/>
            </a:outerShdw>
          </a:effectLst>
        </p:spPr>
        <p:txBody>
          <a:bodyPr wrap="none"/>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部门</a:t>
            </a:r>
          </a:p>
        </p:txBody>
      </p:sp>
      <p:sp>
        <p:nvSpPr>
          <p:cNvPr id="4090889" name="Rectangle 9"/>
          <p:cNvSpPr>
            <a:spLocks noChangeArrowheads="1"/>
          </p:cNvSpPr>
          <p:nvPr/>
        </p:nvSpPr>
        <p:spPr bwMode="auto">
          <a:xfrm>
            <a:off x="5562600" y="3733800"/>
            <a:ext cx="609600" cy="1676400"/>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rgbClr val="663300"/>
            </a:solidFill>
            <a:miter lim="800000"/>
            <a:headEnd/>
            <a:tailEnd/>
          </a:ln>
          <a:effectLst>
            <a:outerShdw dist="107763" dir="2700000" algn="ctr" rotWithShape="0">
              <a:schemeClr val="bg2"/>
            </a:outerShdw>
          </a:effectLst>
        </p:spPr>
        <p:txBody>
          <a:bodyPr wrap="none"/>
          <a:lstStyle/>
          <a:p>
            <a:pPr algn="ctr">
              <a:defRPr/>
            </a:pPr>
            <a:r>
              <a:rPr lang="en-US" altLang="zh-CN" sz="1800">
                <a:effectLst>
                  <a:outerShdw blurRad="38100" dist="38100" dir="2700000" algn="tl">
                    <a:srgbClr val="FFFFFF"/>
                  </a:outerShdw>
                </a:effectLst>
              </a:rPr>
              <a:t> </a:t>
            </a:r>
            <a:r>
              <a:rPr lang="zh-CN" altLang="en-US" sz="1800">
                <a:effectLst>
                  <a:outerShdw blurRad="38100" dist="38100" dir="2700000" algn="tl">
                    <a:srgbClr val="FFFFFF"/>
                  </a:outerShdw>
                </a:effectLst>
              </a:rPr>
              <a:t>部门</a:t>
            </a:r>
          </a:p>
        </p:txBody>
      </p:sp>
      <p:sp>
        <p:nvSpPr>
          <p:cNvPr id="4142089" name="AutoShape 10"/>
          <p:cNvSpPr>
            <a:spLocks noChangeArrowheads="1"/>
          </p:cNvSpPr>
          <p:nvPr/>
        </p:nvSpPr>
        <p:spPr bwMode="auto">
          <a:xfrm>
            <a:off x="1908175" y="3933825"/>
            <a:ext cx="4724400" cy="838200"/>
          </a:xfrm>
          <a:prstGeom prst="rightArrow">
            <a:avLst>
              <a:gd name="adj1" fmla="val 35602"/>
              <a:gd name="adj2" fmla="val 229551"/>
            </a:avLst>
          </a:prstGeom>
          <a:gradFill rotWithShape="0">
            <a:gsLst>
              <a:gs pos="0">
                <a:srgbClr val="472F18"/>
              </a:gs>
              <a:gs pos="50000">
                <a:srgbClr val="996633"/>
              </a:gs>
              <a:gs pos="100000">
                <a:srgbClr val="472F18"/>
              </a:gs>
            </a:gsLst>
            <a:lin ang="5400000" scaled="1"/>
          </a:gradFill>
          <a:ln w="9525">
            <a:solidFill>
              <a:srgbClr val="663300"/>
            </a:solidFill>
            <a:miter lim="800000"/>
            <a:headEnd/>
            <a:tailEnd/>
          </a:ln>
        </p:spPr>
        <p:txBody>
          <a:bodyPr wrap="none" anchor="ctr"/>
          <a:lstStyle/>
          <a:p>
            <a:pPr algn="ctr"/>
            <a:r>
              <a:rPr kumimoji="0" lang="zh-CN" altLang="en-US" sz="1800">
                <a:latin typeface="Arial" charset="0"/>
              </a:rPr>
              <a:t>流程</a:t>
            </a:r>
            <a:r>
              <a:rPr kumimoji="0" lang="en-US" altLang="zh-CN" sz="1800">
                <a:latin typeface="Arial" charset="0"/>
              </a:rPr>
              <a:t>A</a:t>
            </a:r>
          </a:p>
        </p:txBody>
      </p:sp>
      <p:sp>
        <p:nvSpPr>
          <p:cNvPr id="4142090" name="AutoShape 11"/>
          <p:cNvSpPr>
            <a:spLocks noChangeArrowheads="1"/>
          </p:cNvSpPr>
          <p:nvPr/>
        </p:nvSpPr>
        <p:spPr bwMode="auto">
          <a:xfrm>
            <a:off x="1908175" y="4581525"/>
            <a:ext cx="4724400" cy="838200"/>
          </a:xfrm>
          <a:prstGeom prst="rightArrow">
            <a:avLst>
              <a:gd name="adj1" fmla="val 45833"/>
              <a:gd name="adj2" fmla="val 229551"/>
            </a:avLst>
          </a:prstGeom>
          <a:gradFill rotWithShape="0">
            <a:gsLst>
              <a:gs pos="0">
                <a:srgbClr val="472F18"/>
              </a:gs>
              <a:gs pos="50000">
                <a:srgbClr val="996633"/>
              </a:gs>
              <a:gs pos="100000">
                <a:srgbClr val="472F18"/>
              </a:gs>
            </a:gsLst>
            <a:lin ang="5400000" scaled="1"/>
          </a:gradFill>
          <a:ln w="9525">
            <a:solidFill>
              <a:srgbClr val="663300"/>
            </a:solidFill>
            <a:miter lim="800000"/>
            <a:headEnd/>
            <a:tailEnd/>
          </a:ln>
        </p:spPr>
        <p:txBody>
          <a:bodyPr wrap="none" anchor="ctr"/>
          <a:lstStyle/>
          <a:p>
            <a:pPr algn="ctr"/>
            <a:r>
              <a:rPr kumimoji="0" lang="en-US" altLang="zh-CN" sz="1800">
                <a:latin typeface="Arial" charset="0"/>
              </a:rPr>
              <a:t>    </a:t>
            </a:r>
            <a:r>
              <a:rPr kumimoji="0" lang="zh-CN" altLang="en-US" sz="1800">
                <a:latin typeface="Arial" charset="0"/>
              </a:rPr>
              <a:t>流程</a:t>
            </a:r>
            <a:r>
              <a:rPr kumimoji="0" lang="en-US" altLang="zh-CN" sz="1800">
                <a:latin typeface="Arial" charset="0"/>
              </a:rPr>
              <a:t>B</a:t>
            </a:r>
          </a:p>
        </p:txBody>
      </p:sp>
      <p:sp>
        <p:nvSpPr>
          <p:cNvPr id="4090892" name="Text Box 12"/>
          <p:cNvSpPr txBox="1">
            <a:spLocks noChangeArrowheads="1"/>
          </p:cNvSpPr>
          <p:nvPr/>
        </p:nvSpPr>
        <p:spPr bwMode="auto">
          <a:xfrm>
            <a:off x="1217613" y="4098925"/>
            <a:ext cx="458787" cy="1006475"/>
          </a:xfrm>
          <a:prstGeom prst="rect">
            <a:avLst/>
          </a:prstGeom>
          <a:noFill/>
          <a:ln w="9525">
            <a:noFill/>
            <a:miter lim="800000"/>
            <a:headEnd/>
            <a:tailEnd/>
          </a:ln>
          <a:effectLst/>
        </p:spPr>
        <p:txBody>
          <a:bodyPr vert="eaVert" wrap="none" anchorCtr="1">
            <a:spAutoFit/>
          </a:bodyPr>
          <a:lstStyle/>
          <a:p>
            <a:pPr algn="ctr">
              <a:defRPr/>
            </a:pPr>
            <a:r>
              <a:rPr lang="zh-CN" altLang="en-US" sz="1800">
                <a:effectLst>
                  <a:outerShdw blurRad="38100" dist="38100" dir="2700000" algn="tl">
                    <a:srgbClr val="C0C0C0"/>
                  </a:outerShdw>
                </a:effectLst>
              </a:rPr>
              <a:t>客户需求</a:t>
            </a:r>
          </a:p>
        </p:txBody>
      </p:sp>
      <p:sp>
        <p:nvSpPr>
          <p:cNvPr id="4090893" name="Text Box 13"/>
          <p:cNvSpPr txBox="1">
            <a:spLocks noChangeArrowheads="1"/>
          </p:cNvSpPr>
          <p:nvPr/>
        </p:nvSpPr>
        <p:spPr bwMode="auto">
          <a:xfrm>
            <a:off x="6551613" y="3984625"/>
            <a:ext cx="458787" cy="1235075"/>
          </a:xfrm>
          <a:prstGeom prst="rect">
            <a:avLst/>
          </a:prstGeom>
          <a:noFill/>
          <a:ln w="9525">
            <a:noFill/>
            <a:miter lim="800000"/>
            <a:headEnd/>
            <a:tailEnd/>
          </a:ln>
          <a:effectLst/>
        </p:spPr>
        <p:txBody>
          <a:bodyPr vert="eaVert" wrap="none" anchorCtr="1">
            <a:spAutoFit/>
          </a:bodyPr>
          <a:lstStyle/>
          <a:p>
            <a:pPr algn="ctr">
              <a:defRPr/>
            </a:pPr>
            <a:r>
              <a:rPr lang="zh-CN" altLang="en-US" sz="1800">
                <a:effectLst>
                  <a:outerShdw blurRad="38100" dist="38100" dir="2700000" algn="tl">
                    <a:srgbClr val="C0C0C0"/>
                  </a:outerShdw>
                </a:effectLst>
              </a:rPr>
              <a:t>产品或服务</a:t>
            </a:r>
          </a:p>
        </p:txBody>
      </p:sp>
      <p:sp>
        <p:nvSpPr>
          <p:cNvPr id="4090894" name="Text Box 14"/>
          <p:cNvSpPr txBox="1">
            <a:spLocks noChangeArrowheads="1"/>
          </p:cNvSpPr>
          <p:nvPr/>
        </p:nvSpPr>
        <p:spPr bwMode="auto">
          <a:xfrm>
            <a:off x="3203575" y="5734050"/>
            <a:ext cx="1619250" cy="366713"/>
          </a:xfrm>
          <a:prstGeom prst="rect">
            <a:avLst/>
          </a:prstGeom>
          <a:noFill/>
          <a:ln w="9525">
            <a:noFill/>
            <a:miter lim="800000"/>
            <a:headEnd/>
            <a:tailEnd/>
          </a:ln>
          <a:effectLst/>
        </p:spPr>
        <p:txBody>
          <a:bodyPr wrap="none" anchorCtr="1">
            <a:spAutoFit/>
          </a:bodyPr>
          <a:lstStyle/>
          <a:p>
            <a:pPr algn="ctr">
              <a:defRPr/>
            </a:pPr>
            <a:r>
              <a:rPr lang="zh-CN" altLang="en-US" sz="1800">
                <a:effectLst>
                  <a:outerShdw blurRad="38100" dist="38100" dir="2700000" algn="tl">
                    <a:srgbClr val="C0C0C0"/>
                  </a:outerShdw>
                </a:effectLst>
              </a:rPr>
              <a:t>部门</a:t>
            </a:r>
            <a:r>
              <a:rPr lang="en-US" altLang="zh-CN" sz="1800">
                <a:effectLst>
                  <a:outerShdw blurRad="38100" dist="38100" dir="2700000" algn="tl">
                    <a:srgbClr val="C0C0C0"/>
                  </a:outerShdw>
                </a:effectLst>
              </a:rPr>
              <a:t>/</a:t>
            </a:r>
            <a:r>
              <a:rPr lang="zh-CN" altLang="en-US" sz="1800">
                <a:effectLst>
                  <a:outerShdw blurRad="38100" dist="38100" dir="2700000" algn="tl">
                    <a:srgbClr val="C0C0C0"/>
                  </a:outerShdw>
                </a:effectLst>
              </a:rPr>
              <a:t>职能目标</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4129" name="Rectangle 2"/>
          <p:cNvSpPr>
            <a:spLocks noGrp="1" noChangeArrowheads="1"/>
          </p:cNvSpPr>
          <p:nvPr>
            <p:ph type="ctrTitle"/>
          </p:nvPr>
        </p:nvSpPr>
        <p:spPr>
          <a:xfrm>
            <a:off x="598488" y="44450"/>
            <a:ext cx="6781800" cy="609600"/>
          </a:xfrm>
        </p:spPr>
        <p:txBody>
          <a:bodyPr/>
          <a:lstStyle/>
          <a:p>
            <a:pPr eaLnBrk="1" hangingPunct="1"/>
            <a:r>
              <a:rPr lang="zh-CN" altLang="en-US" smtClean="0"/>
              <a:t>两个关键词</a:t>
            </a:r>
          </a:p>
        </p:txBody>
      </p:sp>
      <p:sp>
        <p:nvSpPr>
          <p:cNvPr id="4144130" name="Text Box 3"/>
          <p:cNvSpPr txBox="1">
            <a:spLocks noChangeArrowheads="1"/>
          </p:cNvSpPr>
          <p:nvPr/>
        </p:nvSpPr>
        <p:spPr bwMode="auto">
          <a:xfrm>
            <a:off x="827088" y="908050"/>
            <a:ext cx="7542212" cy="5649913"/>
          </a:xfrm>
          <a:prstGeom prst="rect">
            <a:avLst/>
          </a:prstGeom>
          <a:noFill/>
          <a:ln w="9525" algn="ctr">
            <a:noFill/>
            <a:miter lim="800000"/>
            <a:headEnd/>
            <a:tailEnd/>
          </a:ln>
        </p:spPr>
        <p:txBody>
          <a:bodyPr/>
          <a:lstStyle/>
          <a:p>
            <a:pPr marL="896938" indent="-896938">
              <a:lnSpc>
                <a:spcPct val="140000"/>
              </a:lnSpc>
              <a:spcBef>
                <a:spcPct val="20000"/>
              </a:spcBef>
            </a:pPr>
            <a:r>
              <a:rPr lang="zh-CN" altLang="en-US" sz="2800">
                <a:solidFill>
                  <a:srgbClr val="000099"/>
                </a:solidFill>
                <a:latin typeface="黑体" pitchFamily="2" charset="-122"/>
                <a:ea typeface="黑体" pitchFamily="2" charset="-122"/>
              </a:rPr>
              <a:t>流程的顾客是谁？</a:t>
            </a:r>
          </a:p>
          <a:p>
            <a:pPr marL="896938" indent="-896938">
              <a:lnSpc>
                <a:spcPct val="140000"/>
              </a:lnSpc>
              <a:spcBef>
                <a:spcPct val="20000"/>
              </a:spcBef>
            </a:pPr>
            <a:r>
              <a:rPr lang="zh-CN" altLang="en-US" sz="2800">
                <a:solidFill>
                  <a:srgbClr val="000099"/>
                </a:solidFill>
                <a:latin typeface="黑体" pitchFamily="2" charset="-122"/>
                <a:ea typeface="黑体" pitchFamily="2" charset="-122"/>
              </a:rPr>
              <a:t>   </a:t>
            </a:r>
            <a:r>
              <a:rPr lang="en-US" altLang="zh-CN" sz="2400">
                <a:solidFill>
                  <a:srgbClr val="000099"/>
                </a:solidFill>
                <a:latin typeface="黑体" pitchFamily="2" charset="-122"/>
                <a:ea typeface="黑体" pitchFamily="2" charset="-122"/>
              </a:rPr>
              <a:t>(</a:t>
            </a:r>
            <a:r>
              <a:rPr lang="zh-CN" altLang="en-US" sz="2400">
                <a:solidFill>
                  <a:srgbClr val="000099"/>
                </a:solidFill>
                <a:latin typeface="黑体" pitchFamily="2" charset="-122"/>
                <a:ea typeface="黑体" pitchFamily="2" charset="-122"/>
              </a:rPr>
              <a:t>上下游环节</a:t>
            </a:r>
            <a:r>
              <a:rPr lang="en-US" altLang="zh-CN" sz="2400">
                <a:solidFill>
                  <a:srgbClr val="000099"/>
                </a:solidFill>
                <a:latin typeface="黑体" pitchFamily="2" charset="-122"/>
                <a:ea typeface="黑体" pitchFamily="2" charset="-122"/>
              </a:rPr>
              <a:t>)</a:t>
            </a:r>
          </a:p>
          <a:p>
            <a:pPr marL="896938" indent="-896938">
              <a:lnSpc>
                <a:spcPct val="140000"/>
              </a:lnSpc>
              <a:spcBef>
                <a:spcPct val="20000"/>
              </a:spcBef>
            </a:pPr>
            <a:endParaRPr lang="en-US" altLang="zh-CN" sz="2400">
              <a:solidFill>
                <a:srgbClr val="000099"/>
              </a:solidFill>
              <a:latin typeface="黑体" pitchFamily="2" charset="-122"/>
              <a:ea typeface="黑体" pitchFamily="2" charset="-122"/>
            </a:endParaRPr>
          </a:p>
          <a:p>
            <a:pPr marL="896938" indent="-896938">
              <a:lnSpc>
                <a:spcPct val="140000"/>
              </a:lnSpc>
              <a:spcBef>
                <a:spcPct val="20000"/>
              </a:spcBef>
            </a:pPr>
            <a:r>
              <a:rPr lang="zh-CN" altLang="en-US" sz="2800">
                <a:solidFill>
                  <a:srgbClr val="000099"/>
                </a:solidFill>
                <a:latin typeface="黑体" pitchFamily="2" charset="-122"/>
                <a:ea typeface="黑体" pitchFamily="2" charset="-122"/>
              </a:rPr>
              <a:t>顾客的订单是什么？</a:t>
            </a:r>
          </a:p>
          <a:p>
            <a:pPr marL="896938" indent="-896938">
              <a:lnSpc>
                <a:spcPct val="140000"/>
              </a:lnSpc>
              <a:spcBef>
                <a:spcPct val="20000"/>
              </a:spcBef>
            </a:pPr>
            <a:r>
              <a:rPr lang="zh-CN" altLang="en-US" sz="2400">
                <a:solidFill>
                  <a:srgbClr val="000099"/>
                </a:solidFill>
                <a:latin typeface="黑体" pitchFamily="2" charset="-122"/>
                <a:ea typeface="黑体" pitchFamily="2" charset="-122"/>
              </a:rPr>
              <a:t>   </a:t>
            </a:r>
            <a:r>
              <a:rPr lang="en-US" altLang="zh-CN" sz="2400">
                <a:solidFill>
                  <a:srgbClr val="000099"/>
                </a:solidFill>
                <a:latin typeface="黑体" pitchFamily="2" charset="-122"/>
                <a:ea typeface="黑体" pitchFamily="2" charset="-122"/>
              </a:rPr>
              <a:t>(</a:t>
            </a:r>
            <a:r>
              <a:rPr lang="zh-CN" altLang="en-US" sz="2400">
                <a:solidFill>
                  <a:srgbClr val="000099"/>
                </a:solidFill>
                <a:latin typeface="黑体" pitchFamily="2" charset="-122"/>
                <a:ea typeface="黑体" pitchFamily="2" charset="-122"/>
              </a:rPr>
              <a:t>对什么负责，公司只有产品开发和营销流程是公司产出主流程，其余流程都要为这二个主流程服务</a:t>
            </a:r>
            <a:r>
              <a:rPr lang="en-US" altLang="zh-CN" sz="2400">
                <a:solidFill>
                  <a:srgbClr val="000099"/>
                </a:solidFill>
                <a:latin typeface="黑体" pitchFamily="2" charset="-122"/>
                <a:ea typeface="黑体" pitchFamily="2" charset="-122"/>
              </a:rPr>
              <a:t>)</a:t>
            </a:r>
          </a:p>
          <a:p>
            <a:pPr marL="896938" indent="-896938">
              <a:lnSpc>
                <a:spcPct val="140000"/>
              </a:lnSpc>
              <a:spcBef>
                <a:spcPct val="20000"/>
              </a:spcBef>
            </a:pPr>
            <a:endParaRPr lang="en-US" altLang="zh-CN" sz="2400">
              <a:solidFill>
                <a:srgbClr val="000099"/>
              </a:solidFill>
              <a:latin typeface="黑体" pitchFamily="2" charset="-122"/>
              <a:ea typeface="黑体" pitchFamily="2" charset="-122"/>
            </a:endParaRPr>
          </a:p>
          <a:p>
            <a:pPr marL="896938" indent="-896938">
              <a:lnSpc>
                <a:spcPct val="140000"/>
              </a:lnSpc>
              <a:spcBef>
                <a:spcPct val="20000"/>
              </a:spcBef>
            </a:pPr>
            <a:endParaRPr lang="en-US" altLang="zh-CN" sz="2800">
              <a:solidFill>
                <a:srgbClr val="000099"/>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1093" name="Rectangle 2"/>
          <p:cNvSpPr>
            <a:spLocks noGrp="1" noChangeArrowheads="1"/>
          </p:cNvSpPr>
          <p:nvPr>
            <p:ph type="title"/>
          </p:nvPr>
        </p:nvSpPr>
        <p:spPr/>
        <p:txBody>
          <a:bodyPr/>
          <a:lstStyle/>
          <a:p>
            <a:pPr eaLnBrk="1" hangingPunct="1"/>
            <a:r>
              <a:rPr lang="zh-CN" altLang="en-US" smtClean="0"/>
              <a:t>目录</a:t>
            </a:r>
          </a:p>
        </p:txBody>
      </p:sp>
      <p:sp>
        <p:nvSpPr>
          <p:cNvPr id="3801094" name="Text Box 3"/>
          <p:cNvSpPr txBox="1">
            <a:spLocks noChangeArrowheads="1"/>
          </p:cNvSpPr>
          <p:nvPr/>
        </p:nvSpPr>
        <p:spPr bwMode="auto">
          <a:xfrm>
            <a:off x="1979613" y="1196975"/>
            <a:ext cx="6408737" cy="3013075"/>
          </a:xfrm>
          <a:prstGeom prst="rect">
            <a:avLst/>
          </a:prstGeom>
          <a:noFill/>
          <a:ln w="9525">
            <a:noFill/>
            <a:miter lim="800000"/>
            <a:headEnd/>
            <a:tailEnd/>
          </a:ln>
        </p:spPr>
        <p:txBody>
          <a:bodyPr>
            <a:spAutoFit/>
          </a:bodyPr>
          <a:lstStyle/>
          <a:p>
            <a:pPr marL="609600" indent="-609600">
              <a:lnSpc>
                <a:spcPct val="120000"/>
              </a:lnSpc>
              <a:spcBef>
                <a:spcPct val="50000"/>
              </a:spcBef>
              <a:buFontTx/>
              <a:buAutoNum type="ea1JpnChsDbPeriod"/>
            </a:pPr>
            <a:r>
              <a:rPr lang="en-US" altLang="zh-CN" sz="2400" b="1">
                <a:solidFill>
                  <a:schemeClr val="accent2"/>
                </a:solidFill>
                <a:latin typeface="黑体" pitchFamily="2" charset="-122"/>
                <a:ea typeface="黑体" pitchFamily="2" charset="-122"/>
              </a:rPr>
              <a:t>IPD</a:t>
            </a:r>
            <a:r>
              <a:rPr lang="zh-CN" altLang="en-US" sz="2400" b="1">
                <a:solidFill>
                  <a:schemeClr val="accent2"/>
                </a:solidFill>
                <a:latin typeface="黑体" pitchFamily="2" charset="-122"/>
                <a:ea typeface="黑体" pitchFamily="2" charset="-122"/>
              </a:rPr>
              <a:t>简介</a:t>
            </a:r>
          </a:p>
          <a:p>
            <a:pPr marL="609600" indent="-609600">
              <a:lnSpc>
                <a:spcPct val="120000"/>
              </a:lnSpc>
              <a:spcBef>
                <a:spcPct val="50000"/>
              </a:spcBef>
              <a:buFontTx/>
              <a:buAutoNum type="ea1JpnChsDbPeriod"/>
            </a:pPr>
            <a:r>
              <a:rPr lang="zh-CN" altLang="en-US" sz="2400" b="1">
                <a:solidFill>
                  <a:srgbClr val="FF0000"/>
                </a:solidFill>
                <a:latin typeface="黑体" pitchFamily="2" charset="-122"/>
                <a:ea typeface="黑体" pitchFamily="2" charset="-122"/>
              </a:rPr>
              <a:t>结构化端到端的流程</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研发体系的流程关系</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产品开发流程各阶段关键活动介绍</a:t>
            </a:r>
          </a:p>
          <a:p>
            <a:pPr marL="609600" indent="-609600">
              <a:lnSpc>
                <a:spcPct val="120000"/>
              </a:lnSpc>
              <a:spcBef>
                <a:spcPct val="50000"/>
              </a:spcBef>
              <a:buFontTx/>
              <a:buAutoNum type="ea1JpnChsDbPeriod"/>
            </a:pPr>
            <a:r>
              <a:rPr lang="zh-CN" altLang="en-US" sz="2400" b="1">
                <a:solidFill>
                  <a:schemeClr val="accent2"/>
                </a:solidFill>
                <a:latin typeface="黑体" pitchFamily="2" charset="-122"/>
                <a:ea typeface="黑体" pitchFamily="2" charset="-122"/>
              </a:rPr>
              <a:t>流程管理的角色与职责</a:t>
            </a:r>
          </a:p>
        </p:txBody>
      </p:sp>
      <p:graphicFrame>
        <p:nvGraphicFramePr>
          <p:cNvPr id="3801092" name="Object 4"/>
          <p:cNvGraphicFramePr>
            <a:graphicFrameLocks noChangeAspect="1"/>
          </p:cNvGraphicFramePr>
          <p:nvPr/>
        </p:nvGraphicFramePr>
        <p:xfrm>
          <a:off x="1042988" y="2000250"/>
          <a:ext cx="866775" cy="349250"/>
        </p:xfrm>
        <a:graphic>
          <a:graphicData uri="http://schemas.openxmlformats.org/presentationml/2006/ole">
            <mc:AlternateContent xmlns:mc="http://schemas.openxmlformats.org/markup-compatibility/2006">
              <mc:Choice xmlns:v="urn:schemas-microsoft-com:vml" Requires="v">
                <p:oleObj spid="_x0000_s3801096" name="绘图" r:id="rId4" imgW="954000" imgH="349200" progId="">
                  <p:embed/>
                </p:oleObj>
              </mc:Choice>
              <mc:Fallback>
                <p:oleObj name="绘图" r:id="rId4" imgW="954000" imgH="349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2000250"/>
                        <a:ext cx="8667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6177" name="Rectangle 2"/>
          <p:cNvSpPr>
            <a:spLocks noGrp="1" noChangeArrowheads="1"/>
          </p:cNvSpPr>
          <p:nvPr>
            <p:ph type="title"/>
          </p:nvPr>
        </p:nvSpPr>
        <p:spPr/>
        <p:txBody>
          <a:bodyPr/>
          <a:lstStyle/>
          <a:p>
            <a:pPr eaLnBrk="1" hangingPunct="1"/>
            <a:r>
              <a:rPr lang="en-US" smtClean="0"/>
              <a:t>流程</a:t>
            </a:r>
            <a:r>
              <a:rPr lang="zh-CN" altLang="en-US" smtClean="0"/>
              <a:t>关键评估要素</a:t>
            </a:r>
          </a:p>
        </p:txBody>
      </p:sp>
      <p:sp>
        <p:nvSpPr>
          <p:cNvPr id="4146178" name="Rectangle 3"/>
          <p:cNvSpPr>
            <a:spLocks noGrp="1" noChangeArrowheads="1"/>
          </p:cNvSpPr>
          <p:nvPr>
            <p:ph type="body" idx="1"/>
          </p:nvPr>
        </p:nvSpPr>
        <p:spPr bwMode="auto">
          <a:xfrm>
            <a:off x="609600" y="990600"/>
            <a:ext cx="8229600" cy="4953000"/>
          </a:xfrm>
          <a:noFill/>
          <a:ln algn="ctr">
            <a:miter lim="800000"/>
            <a:headEnd/>
            <a:tailEnd/>
          </a:ln>
        </p:spPr>
        <p:txBody>
          <a:bodyPr vert="horz" wrap="square" lIns="91440" tIns="45720" rIns="91440" bIns="45720" numCol="1" anchor="t" anchorCtr="0" compatLnSpc="1">
            <a:prstTxWarp prst="textNoShape">
              <a:avLst/>
            </a:prstTxWarp>
          </a:bodyPr>
          <a:lstStyle/>
          <a:p>
            <a:pPr marL="896938" indent="-896938" eaLnBrk="1" hangingPunct="1">
              <a:lnSpc>
                <a:spcPct val="140000"/>
              </a:lnSpc>
              <a:buFontTx/>
              <a:buNone/>
            </a:pPr>
            <a:r>
              <a:rPr lang="zh-CN" altLang="en-US" sz="2400" smtClean="0">
                <a:solidFill>
                  <a:srgbClr val="000099"/>
                </a:solidFill>
                <a:latin typeface="黑体" pitchFamily="2" charset="-122"/>
                <a:ea typeface="黑体" pitchFamily="2" charset="-122"/>
              </a:rPr>
              <a:t>顾客满意：顾客对流程输出的满意程度如何？                      （相对于它们的期望和需求）</a:t>
            </a:r>
          </a:p>
          <a:p>
            <a:pPr marL="896938" indent="-896938" eaLnBrk="1" hangingPunct="1">
              <a:lnSpc>
                <a:spcPct val="140000"/>
              </a:lnSpc>
              <a:buFontTx/>
              <a:buNone/>
            </a:pPr>
            <a:r>
              <a:rPr lang="zh-CN" altLang="en-US" sz="2400" smtClean="0">
                <a:solidFill>
                  <a:srgbClr val="000099"/>
                </a:solidFill>
                <a:latin typeface="黑体" pitchFamily="2" charset="-122"/>
                <a:ea typeface="黑体" pitchFamily="2" charset="-122"/>
              </a:rPr>
              <a:t>周期：相对于流程顾客的需求和流程目标，流程周期的适合程度如何？</a:t>
            </a:r>
          </a:p>
          <a:p>
            <a:pPr marL="896938" indent="-896938" eaLnBrk="1" hangingPunct="1">
              <a:lnSpc>
                <a:spcPct val="140000"/>
              </a:lnSpc>
              <a:buFontTx/>
              <a:buNone/>
            </a:pPr>
            <a:r>
              <a:rPr lang="zh-CN" altLang="en-US" sz="2400" smtClean="0">
                <a:solidFill>
                  <a:srgbClr val="000099"/>
                </a:solidFill>
                <a:latin typeface="黑体" pitchFamily="2" charset="-122"/>
                <a:ea typeface="黑体" pitchFamily="2" charset="-122"/>
              </a:rPr>
              <a:t>返工</a:t>
            </a:r>
            <a:r>
              <a:rPr lang="en-US" altLang="zh-CN" sz="2400" smtClean="0">
                <a:solidFill>
                  <a:srgbClr val="000099"/>
                </a:solidFill>
                <a:latin typeface="黑体" pitchFamily="2" charset="-122"/>
                <a:ea typeface="黑体" pitchFamily="2" charset="-122"/>
              </a:rPr>
              <a:t>/</a:t>
            </a:r>
            <a:r>
              <a:rPr lang="zh-CN" altLang="en-US" sz="2400" smtClean="0">
                <a:solidFill>
                  <a:srgbClr val="000099"/>
                </a:solidFill>
                <a:latin typeface="黑体" pitchFamily="2" charset="-122"/>
                <a:ea typeface="黑体" pitchFamily="2" charset="-122"/>
              </a:rPr>
              <a:t>缺陷：流程产生的缺陷和返工的程度如何？</a:t>
            </a:r>
          </a:p>
          <a:p>
            <a:pPr marL="896938" indent="-896938" eaLnBrk="1" hangingPunct="1">
              <a:lnSpc>
                <a:spcPct val="140000"/>
              </a:lnSpc>
              <a:buFontTx/>
              <a:buNone/>
            </a:pPr>
            <a:r>
              <a:rPr lang="zh-CN" altLang="en-US" sz="2400" smtClean="0">
                <a:solidFill>
                  <a:srgbClr val="000099"/>
                </a:solidFill>
                <a:latin typeface="黑体" pitchFamily="2" charset="-122"/>
                <a:ea typeface="黑体" pitchFamily="2" charset="-122"/>
              </a:rPr>
              <a:t>成本：流程的成本效率如何？</a:t>
            </a:r>
          </a:p>
          <a:p>
            <a:pPr marL="896938" indent="-896938" eaLnBrk="1" hangingPunct="1">
              <a:lnSpc>
                <a:spcPct val="140000"/>
              </a:lnSpc>
              <a:buFontTx/>
              <a:buNone/>
            </a:pPr>
            <a:r>
              <a:rPr lang="zh-CN" altLang="en-US" sz="2400" smtClean="0">
                <a:solidFill>
                  <a:srgbClr val="000099"/>
                </a:solidFill>
                <a:latin typeface="黑体" pitchFamily="2" charset="-122"/>
                <a:ea typeface="黑体" pitchFamily="2" charset="-122"/>
              </a:rPr>
              <a:t>决策制定：流程中决策制定的有效程度如何？</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31537" name="Group 2"/>
          <p:cNvGrpSpPr>
            <a:grpSpLocks/>
          </p:cNvGrpSpPr>
          <p:nvPr/>
        </p:nvGrpSpPr>
        <p:grpSpPr bwMode="auto">
          <a:xfrm>
            <a:off x="1905000" y="1422400"/>
            <a:ext cx="5334000" cy="4826000"/>
            <a:chOff x="1584" y="784"/>
            <a:chExt cx="3488" cy="3040"/>
          </a:xfrm>
        </p:grpSpPr>
        <p:grpSp>
          <p:nvGrpSpPr>
            <p:cNvPr id="4031549" name="Group 3"/>
            <p:cNvGrpSpPr>
              <a:grpSpLocks/>
            </p:cNvGrpSpPr>
            <p:nvPr/>
          </p:nvGrpSpPr>
          <p:grpSpPr bwMode="auto">
            <a:xfrm>
              <a:off x="2456" y="784"/>
              <a:ext cx="1760" cy="416"/>
              <a:chOff x="2256" y="784"/>
              <a:chExt cx="1760" cy="416"/>
            </a:xfrm>
          </p:grpSpPr>
          <p:sp>
            <p:nvSpPr>
              <p:cNvPr id="4031587" name="Rectangle 4"/>
              <p:cNvSpPr>
                <a:spLocks noChangeArrowheads="1"/>
              </p:cNvSpPr>
              <p:nvPr/>
            </p:nvSpPr>
            <p:spPr bwMode="auto">
              <a:xfrm>
                <a:off x="2256" y="784"/>
                <a:ext cx="1760" cy="416"/>
              </a:xfrm>
              <a:prstGeom prst="rect">
                <a:avLst/>
              </a:prstGeom>
              <a:solidFill>
                <a:srgbClr val="00CC66"/>
              </a:solidFill>
              <a:ln w="3175">
                <a:solidFill>
                  <a:schemeClr val="tx1"/>
                </a:solidFill>
                <a:miter lim="800000"/>
                <a:headEnd/>
                <a:tailEnd/>
              </a:ln>
            </p:spPr>
            <p:txBody>
              <a:bodyPr wrap="none" anchor="ctr"/>
              <a:lstStyle/>
              <a:p>
                <a:pPr algn="ctr" eaLnBrk="0" hangingPunct="0"/>
                <a:endParaRPr kumimoji="0" lang="zh-CN" altLang="zh-CN" sz="1200">
                  <a:latin typeface="Arial" charset="0"/>
                  <a:ea typeface="楷体_GB2312" pitchFamily="49" charset="-122"/>
                </a:endParaRPr>
              </a:p>
            </p:txBody>
          </p:sp>
          <p:sp>
            <p:nvSpPr>
              <p:cNvPr id="4031493" name="Rectangle 5"/>
              <p:cNvSpPr>
                <a:spLocks noChangeArrowheads="1"/>
              </p:cNvSpPr>
              <p:nvPr/>
            </p:nvSpPr>
            <p:spPr bwMode="auto">
              <a:xfrm>
                <a:off x="2853" y="869"/>
                <a:ext cx="472" cy="246"/>
              </a:xfrm>
              <a:prstGeom prst="rect">
                <a:avLst/>
              </a:prstGeom>
              <a:solidFill>
                <a:srgbClr val="00CC66"/>
              </a:solidFill>
              <a:ln w="1905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a:t>
                </a:r>
              </a:p>
            </p:txBody>
          </p:sp>
          <p:sp>
            <p:nvSpPr>
              <p:cNvPr id="4031589" name="Line 6"/>
              <p:cNvSpPr>
                <a:spLocks noChangeShapeType="1"/>
              </p:cNvSpPr>
              <p:nvPr/>
            </p:nvSpPr>
            <p:spPr bwMode="auto">
              <a:xfrm>
                <a:off x="3344" y="984"/>
                <a:ext cx="232" cy="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90" name="Line 7"/>
              <p:cNvSpPr>
                <a:spLocks noChangeShapeType="1"/>
              </p:cNvSpPr>
              <p:nvPr/>
            </p:nvSpPr>
            <p:spPr bwMode="auto">
              <a:xfrm>
                <a:off x="2624" y="984"/>
                <a:ext cx="232" cy="0"/>
              </a:xfrm>
              <a:prstGeom prst="line">
                <a:avLst/>
              </a:prstGeom>
              <a:noFill/>
              <a:ln w="3175">
                <a:solidFill>
                  <a:schemeClr val="tx1"/>
                </a:solidFill>
                <a:round/>
                <a:headEnd/>
                <a:tailEnd type="triangle" w="med" len="med"/>
              </a:ln>
            </p:spPr>
            <p:txBody>
              <a:bodyPr wrap="none" anchor="ctr"/>
              <a:lstStyle/>
              <a:p>
                <a:endParaRPr lang="zh-CN" altLang="en-US"/>
              </a:p>
            </p:txBody>
          </p:sp>
        </p:grpSp>
        <p:sp>
          <p:nvSpPr>
            <p:cNvPr id="4031550" name="Rectangle 8"/>
            <p:cNvSpPr>
              <a:spLocks noChangeArrowheads="1"/>
            </p:cNvSpPr>
            <p:nvPr/>
          </p:nvSpPr>
          <p:spPr bwMode="auto">
            <a:xfrm>
              <a:off x="1584" y="3192"/>
              <a:ext cx="3488" cy="632"/>
            </a:xfrm>
            <a:prstGeom prst="rect">
              <a:avLst/>
            </a:prstGeom>
            <a:solidFill>
              <a:schemeClr val="hlink"/>
            </a:solidFill>
            <a:ln w="3175">
              <a:solidFill>
                <a:schemeClr val="tx1"/>
              </a:solidFill>
              <a:miter lim="800000"/>
              <a:headEnd/>
              <a:tailEnd/>
            </a:ln>
          </p:spPr>
          <p:txBody>
            <a:bodyPr wrap="none" anchor="ctr"/>
            <a:lstStyle/>
            <a:p>
              <a:pPr algn="ctr" eaLnBrk="0" hangingPunct="0"/>
              <a:endParaRPr kumimoji="0" lang="zh-CN" altLang="zh-CN" sz="1200">
                <a:latin typeface="Arial" charset="0"/>
                <a:ea typeface="楷体_GB2312" pitchFamily="49" charset="-122"/>
              </a:endParaRPr>
            </a:p>
          </p:txBody>
        </p:sp>
        <p:sp>
          <p:nvSpPr>
            <p:cNvPr id="4031551" name="Freeform 9"/>
            <p:cNvSpPr>
              <a:spLocks/>
            </p:cNvSpPr>
            <p:nvPr/>
          </p:nvSpPr>
          <p:spPr bwMode="auto">
            <a:xfrm>
              <a:off x="3536" y="1104"/>
              <a:ext cx="1020" cy="316"/>
            </a:xfrm>
            <a:custGeom>
              <a:avLst/>
              <a:gdLst>
                <a:gd name="T0" fmla="*/ 0 w 1020"/>
                <a:gd name="T1" fmla="*/ 0 h 316"/>
                <a:gd name="T2" fmla="*/ 1020 w 1020"/>
                <a:gd name="T3" fmla="*/ 316 h 316"/>
                <a:gd name="T4" fmla="*/ 0 60000 65536"/>
                <a:gd name="T5" fmla="*/ 0 60000 65536"/>
                <a:gd name="T6" fmla="*/ 0 w 1020"/>
                <a:gd name="T7" fmla="*/ 0 h 316"/>
                <a:gd name="T8" fmla="*/ 1020 w 1020"/>
                <a:gd name="T9" fmla="*/ 316 h 316"/>
              </a:gdLst>
              <a:ahLst/>
              <a:cxnLst>
                <a:cxn ang="T4">
                  <a:pos x="T0" y="T1"/>
                </a:cxn>
                <a:cxn ang="T5">
                  <a:pos x="T2" y="T3"/>
                </a:cxn>
              </a:cxnLst>
              <a:rect l="T6" t="T7" r="T8" b="T9"/>
              <a:pathLst>
                <a:path w="1020" h="316">
                  <a:moveTo>
                    <a:pt x="0" y="0"/>
                  </a:moveTo>
                  <a:lnTo>
                    <a:pt x="1020" y="316"/>
                  </a:lnTo>
                </a:path>
              </a:pathLst>
            </a:custGeom>
            <a:noFill/>
            <a:ln w="38100">
              <a:solidFill>
                <a:srgbClr val="FFCC00"/>
              </a:solidFill>
              <a:prstDash val="dash"/>
              <a:round/>
              <a:headEnd type="none" w="sm" len="sm"/>
              <a:tailEnd type="none" w="sm" len="sm"/>
            </a:ln>
          </p:spPr>
          <p:txBody>
            <a:bodyPr wrap="none" anchor="ctr"/>
            <a:lstStyle/>
            <a:p>
              <a:pPr algn="ctr"/>
              <a:endParaRPr lang="zh-CN" altLang="en-US"/>
            </a:p>
          </p:txBody>
        </p:sp>
        <p:graphicFrame>
          <p:nvGraphicFramePr>
            <p:cNvPr id="4031498" name="Object 10"/>
            <p:cNvGraphicFramePr>
              <a:graphicFrameLocks noChangeAspect="1"/>
            </p:cNvGraphicFramePr>
            <p:nvPr/>
          </p:nvGraphicFramePr>
          <p:xfrm>
            <a:off x="1984" y="3360"/>
            <a:ext cx="536" cy="359"/>
          </p:xfrm>
          <a:graphic>
            <a:graphicData uri="http://schemas.openxmlformats.org/presentationml/2006/ole">
              <mc:AlternateContent xmlns:mc="http://schemas.openxmlformats.org/markup-compatibility/2006">
                <mc:Choice xmlns:v="urn:schemas-microsoft-com:vml" Requires="v">
                  <p:oleObj spid="_x0000_s4031549" name="绘图" r:id="rId4" imgW="1054800" imgH="705600" progId="">
                    <p:embed/>
                  </p:oleObj>
                </mc:Choice>
                <mc:Fallback>
                  <p:oleObj name="绘图" r:id="rId4" imgW="1054800" imgH="7056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 y="3360"/>
                          <a:ext cx="536"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1499" name="Object 11"/>
            <p:cNvGraphicFramePr>
              <a:graphicFrameLocks noChangeAspect="1"/>
            </p:cNvGraphicFramePr>
            <p:nvPr/>
          </p:nvGraphicFramePr>
          <p:xfrm>
            <a:off x="2616" y="3312"/>
            <a:ext cx="432" cy="341"/>
          </p:xfrm>
          <a:graphic>
            <a:graphicData uri="http://schemas.openxmlformats.org/presentationml/2006/ole">
              <mc:AlternateContent xmlns:mc="http://schemas.openxmlformats.org/markup-compatibility/2006">
                <mc:Choice xmlns:v="urn:schemas-microsoft-com:vml" Requires="v">
                  <p:oleObj spid="_x0000_s4031550" name="绘图" r:id="rId6" imgW="820800" imgH="648000" progId="">
                    <p:embed/>
                  </p:oleObj>
                </mc:Choice>
                <mc:Fallback>
                  <p:oleObj name="绘图" r:id="rId6" imgW="820800" imgH="648000" progId="">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 y="3312"/>
                          <a:ext cx="432"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1500" name="Object 12"/>
            <p:cNvGraphicFramePr>
              <a:graphicFrameLocks noChangeAspect="1"/>
            </p:cNvGraphicFramePr>
            <p:nvPr/>
          </p:nvGraphicFramePr>
          <p:xfrm>
            <a:off x="3192" y="3312"/>
            <a:ext cx="568" cy="380"/>
          </p:xfrm>
          <a:graphic>
            <a:graphicData uri="http://schemas.openxmlformats.org/presentationml/2006/ole">
              <mc:AlternateContent xmlns:mc="http://schemas.openxmlformats.org/markup-compatibility/2006">
                <mc:Choice xmlns:v="urn:schemas-microsoft-com:vml" Requires="v">
                  <p:oleObj spid="_x0000_s4031551" name="绘图" r:id="rId8" imgW="1054800" imgH="705600" progId="">
                    <p:embed/>
                  </p:oleObj>
                </mc:Choice>
                <mc:Fallback>
                  <p:oleObj name="绘图" r:id="rId8" imgW="1054800" imgH="705600" progId="">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2" y="3312"/>
                          <a:ext cx="5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31552" name="Group 13"/>
            <p:cNvGrpSpPr>
              <a:grpSpLocks/>
            </p:cNvGrpSpPr>
            <p:nvPr/>
          </p:nvGrpSpPr>
          <p:grpSpPr bwMode="auto">
            <a:xfrm>
              <a:off x="1888" y="2232"/>
              <a:ext cx="2920" cy="632"/>
              <a:chOff x="1664" y="2232"/>
              <a:chExt cx="2920" cy="632"/>
            </a:xfrm>
          </p:grpSpPr>
          <p:sp>
            <p:nvSpPr>
              <p:cNvPr id="4031567" name="Rectangle 14"/>
              <p:cNvSpPr>
                <a:spLocks noChangeArrowheads="1"/>
              </p:cNvSpPr>
              <p:nvPr/>
            </p:nvSpPr>
            <p:spPr bwMode="auto">
              <a:xfrm>
                <a:off x="1664" y="2232"/>
                <a:ext cx="2920" cy="632"/>
              </a:xfrm>
              <a:prstGeom prst="rect">
                <a:avLst/>
              </a:prstGeom>
              <a:solidFill>
                <a:srgbClr val="99CCFF"/>
              </a:solidFill>
              <a:ln w="3175">
                <a:solidFill>
                  <a:schemeClr val="tx1"/>
                </a:solidFill>
                <a:miter lim="800000"/>
                <a:headEnd/>
                <a:tailEnd/>
              </a:ln>
            </p:spPr>
            <p:txBody>
              <a:bodyPr wrap="none" anchor="ctr"/>
              <a:lstStyle/>
              <a:p>
                <a:pPr algn="ctr" eaLnBrk="0" hangingPunct="0"/>
                <a:endParaRPr kumimoji="0" lang="zh-CN" altLang="zh-CN" sz="1200">
                  <a:latin typeface="Arial" charset="0"/>
                  <a:ea typeface="楷体_GB2312" pitchFamily="49" charset="-122"/>
                </a:endParaRPr>
              </a:p>
            </p:txBody>
          </p:sp>
          <p:grpSp>
            <p:nvGrpSpPr>
              <p:cNvPr id="4031568" name="Group 15"/>
              <p:cNvGrpSpPr>
                <a:grpSpLocks/>
              </p:cNvGrpSpPr>
              <p:nvPr/>
            </p:nvGrpSpPr>
            <p:grpSpPr bwMode="auto">
              <a:xfrm>
                <a:off x="2024" y="2280"/>
                <a:ext cx="912" cy="576"/>
                <a:chOff x="2528" y="2816"/>
                <a:chExt cx="912" cy="576"/>
              </a:xfrm>
            </p:grpSpPr>
            <p:sp>
              <p:nvSpPr>
                <p:cNvPr id="4031504" name="Rectangle 16"/>
                <p:cNvSpPr>
                  <a:spLocks noChangeArrowheads="1"/>
                </p:cNvSpPr>
                <p:nvPr/>
              </p:nvSpPr>
              <p:spPr bwMode="auto">
                <a:xfrm>
                  <a:off x="2702" y="2981"/>
                  <a:ext cx="471" cy="246"/>
                </a:xfrm>
                <a:prstGeom prst="rect">
                  <a:avLst/>
                </a:prstGeom>
                <a:solidFill>
                  <a:srgbClr val="99CCFF"/>
                </a:solidFill>
                <a:ln w="1905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A11</a:t>
                  </a:r>
                </a:p>
              </p:txBody>
            </p:sp>
            <p:sp>
              <p:nvSpPr>
                <p:cNvPr id="4031580" name="Line 17"/>
                <p:cNvSpPr>
                  <a:spLocks noChangeShapeType="1"/>
                </p:cNvSpPr>
                <p:nvPr/>
              </p:nvSpPr>
              <p:spPr bwMode="auto">
                <a:xfrm>
                  <a:off x="3208" y="3088"/>
                  <a:ext cx="232" cy="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81" name="Line 18"/>
                <p:cNvSpPr>
                  <a:spLocks noChangeShapeType="1"/>
                </p:cNvSpPr>
                <p:nvPr/>
              </p:nvSpPr>
              <p:spPr bwMode="auto">
                <a:xfrm>
                  <a:off x="2536" y="3048"/>
                  <a:ext cx="152" cy="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82" name="Line 19"/>
                <p:cNvSpPr>
                  <a:spLocks noChangeShapeType="1"/>
                </p:cNvSpPr>
                <p:nvPr/>
              </p:nvSpPr>
              <p:spPr bwMode="auto">
                <a:xfrm>
                  <a:off x="2528" y="3144"/>
                  <a:ext cx="152" cy="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83" name="Line 20"/>
                <p:cNvSpPr>
                  <a:spLocks noChangeShapeType="1"/>
                </p:cNvSpPr>
                <p:nvPr/>
              </p:nvSpPr>
              <p:spPr bwMode="auto">
                <a:xfrm flipV="1">
                  <a:off x="2872" y="3216"/>
                  <a:ext cx="0" cy="168"/>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84" name="Line 21"/>
                <p:cNvSpPr>
                  <a:spLocks noChangeShapeType="1"/>
                </p:cNvSpPr>
                <p:nvPr/>
              </p:nvSpPr>
              <p:spPr bwMode="auto">
                <a:xfrm flipV="1">
                  <a:off x="3016" y="3224"/>
                  <a:ext cx="0" cy="168"/>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85" name="Line 22"/>
                <p:cNvSpPr>
                  <a:spLocks noChangeShapeType="1"/>
                </p:cNvSpPr>
                <p:nvPr/>
              </p:nvSpPr>
              <p:spPr bwMode="auto">
                <a:xfrm>
                  <a:off x="2872" y="2832"/>
                  <a:ext cx="0" cy="16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86" name="Line 23"/>
                <p:cNvSpPr>
                  <a:spLocks noChangeShapeType="1"/>
                </p:cNvSpPr>
                <p:nvPr/>
              </p:nvSpPr>
              <p:spPr bwMode="auto">
                <a:xfrm>
                  <a:off x="3016" y="2816"/>
                  <a:ext cx="0" cy="160"/>
                </a:xfrm>
                <a:prstGeom prst="line">
                  <a:avLst/>
                </a:prstGeom>
                <a:noFill/>
                <a:ln w="3175">
                  <a:solidFill>
                    <a:schemeClr val="tx1"/>
                  </a:solidFill>
                  <a:round/>
                  <a:headEnd/>
                  <a:tailEnd type="triangle" w="med" len="med"/>
                </a:ln>
              </p:spPr>
              <p:txBody>
                <a:bodyPr wrap="none" anchor="ctr"/>
                <a:lstStyle/>
                <a:p>
                  <a:endParaRPr lang="zh-CN" altLang="en-US"/>
                </a:p>
              </p:txBody>
            </p:sp>
          </p:grpSp>
          <p:grpSp>
            <p:nvGrpSpPr>
              <p:cNvPr id="4031569" name="Group 24"/>
              <p:cNvGrpSpPr>
                <a:grpSpLocks/>
              </p:cNvGrpSpPr>
              <p:nvPr/>
            </p:nvGrpSpPr>
            <p:grpSpPr bwMode="auto">
              <a:xfrm>
                <a:off x="2949" y="2280"/>
                <a:ext cx="472" cy="576"/>
                <a:chOff x="2629" y="2288"/>
                <a:chExt cx="472" cy="576"/>
              </a:xfrm>
            </p:grpSpPr>
            <p:sp>
              <p:nvSpPr>
                <p:cNvPr id="4031513" name="Rectangle 25"/>
                <p:cNvSpPr>
                  <a:spLocks noChangeArrowheads="1"/>
                </p:cNvSpPr>
                <p:nvPr/>
              </p:nvSpPr>
              <p:spPr bwMode="auto">
                <a:xfrm>
                  <a:off x="2629" y="2453"/>
                  <a:ext cx="472" cy="246"/>
                </a:xfrm>
                <a:prstGeom prst="rect">
                  <a:avLst/>
                </a:prstGeom>
                <a:solidFill>
                  <a:srgbClr val="99CCFF"/>
                </a:solidFill>
                <a:ln w="1905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A12</a:t>
                  </a:r>
                </a:p>
              </p:txBody>
            </p:sp>
            <p:sp>
              <p:nvSpPr>
                <p:cNvPr id="4031575" name="Line 26"/>
                <p:cNvSpPr>
                  <a:spLocks noChangeShapeType="1"/>
                </p:cNvSpPr>
                <p:nvPr/>
              </p:nvSpPr>
              <p:spPr bwMode="auto">
                <a:xfrm flipV="1">
                  <a:off x="2800" y="2688"/>
                  <a:ext cx="0" cy="168"/>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76" name="Line 27"/>
                <p:cNvSpPr>
                  <a:spLocks noChangeShapeType="1"/>
                </p:cNvSpPr>
                <p:nvPr/>
              </p:nvSpPr>
              <p:spPr bwMode="auto">
                <a:xfrm flipV="1">
                  <a:off x="2944" y="2696"/>
                  <a:ext cx="0" cy="168"/>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77" name="Line 28"/>
                <p:cNvSpPr>
                  <a:spLocks noChangeShapeType="1"/>
                </p:cNvSpPr>
                <p:nvPr/>
              </p:nvSpPr>
              <p:spPr bwMode="auto">
                <a:xfrm>
                  <a:off x="2800" y="2304"/>
                  <a:ext cx="0" cy="16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78" name="Line 29"/>
                <p:cNvSpPr>
                  <a:spLocks noChangeShapeType="1"/>
                </p:cNvSpPr>
                <p:nvPr/>
              </p:nvSpPr>
              <p:spPr bwMode="auto">
                <a:xfrm>
                  <a:off x="2944" y="2288"/>
                  <a:ext cx="0" cy="160"/>
                </a:xfrm>
                <a:prstGeom prst="line">
                  <a:avLst/>
                </a:prstGeom>
                <a:noFill/>
                <a:ln w="3175">
                  <a:solidFill>
                    <a:schemeClr val="tx1"/>
                  </a:solidFill>
                  <a:round/>
                  <a:headEnd/>
                  <a:tailEnd type="triangle" w="med" len="med"/>
                </a:ln>
              </p:spPr>
              <p:txBody>
                <a:bodyPr wrap="none" anchor="ctr"/>
                <a:lstStyle/>
                <a:p>
                  <a:endParaRPr lang="zh-CN" altLang="en-US"/>
                </a:p>
              </p:txBody>
            </p:sp>
          </p:grpSp>
          <p:grpSp>
            <p:nvGrpSpPr>
              <p:cNvPr id="4031570" name="Group 30"/>
              <p:cNvGrpSpPr>
                <a:grpSpLocks/>
              </p:cNvGrpSpPr>
              <p:nvPr/>
            </p:nvGrpSpPr>
            <p:grpSpPr bwMode="auto">
              <a:xfrm>
                <a:off x="3456" y="2453"/>
                <a:ext cx="931" cy="246"/>
                <a:chOff x="3136" y="2461"/>
                <a:chExt cx="931" cy="246"/>
              </a:xfrm>
            </p:grpSpPr>
            <p:sp>
              <p:nvSpPr>
                <p:cNvPr id="4031571" name="Line 31"/>
                <p:cNvSpPr>
                  <a:spLocks noChangeShapeType="1"/>
                </p:cNvSpPr>
                <p:nvPr/>
              </p:nvSpPr>
              <p:spPr bwMode="auto">
                <a:xfrm>
                  <a:off x="3136" y="2560"/>
                  <a:ext cx="232" cy="0"/>
                </a:xfrm>
                <a:prstGeom prst="line">
                  <a:avLst/>
                </a:prstGeom>
                <a:noFill/>
                <a:ln w="3175">
                  <a:solidFill>
                    <a:schemeClr val="tx1"/>
                  </a:solidFill>
                  <a:round/>
                  <a:headEnd/>
                  <a:tailEnd type="triangle" w="med" len="med"/>
                </a:ln>
              </p:spPr>
              <p:txBody>
                <a:bodyPr wrap="none" anchor="ctr"/>
                <a:lstStyle/>
                <a:p>
                  <a:endParaRPr lang="zh-CN" altLang="en-US"/>
                </a:p>
              </p:txBody>
            </p:sp>
            <p:sp>
              <p:nvSpPr>
                <p:cNvPr id="4031520" name="Rectangle 32"/>
                <p:cNvSpPr>
                  <a:spLocks noChangeArrowheads="1"/>
                </p:cNvSpPr>
                <p:nvPr/>
              </p:nvSpPr>
              <p:spPr bwMode="auto">
                <a:xfrm>
                  <a:off x="3365" y="2461"/>
                  <a:ext cx="471" cy="246"/>
                </a:xfrm>
                <a:prstGeom prst="rect">
                  <a:avLst/>
                </a:prstGeom>
                <a:solidFill>
                  <a:srgbClr val="99CCFF"/>
                </a:solidFill>
                <a:ln w="1905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A13</a:t>
                  </a:r>
                </a:p>
              </p:txBody>
            </p:sp>
            <p:sp>
              <p:nvSpPr>
                <p:cNvPr id="4031573" name="Freeform 33"/>
                <p:cNvSpPr>
                  <a:spLocks/>
                </p:cNvSpPr>
                <p:nvPr/>
              </p:nvSpPr>
              <p:spPr bwMode="auto">
                <a:xfrm>
                  <a:off x="3839" y="2576"/>
                  <a:ext cx="228" cy="129"/>
                </a:xfrm>
                <a:custGeom>
                  <a:avLst/>
                  <a:gdLst>
                    <a:gd name="T0" fmla="*/ 0 w 228"/>
                    <a:gd name="T1" fmla="*/ 0 h 233"/>
                    <a:gd name="T2" fmla="*/ 66 w 228"/>
                    <a:gd name="T3" fmla="*/ 0 h 233"/>
                    <a:gd name="T4" fmla="*/ 66 w 228"/>
                    <a:gd name="T5" fmla="*/ 233 h 233"/>
                    <a:gd name="T6" fmla="*/ 228 w 228"/>
                    <a:gd name="T7" fmla="*/ 227 h 233"/>
                    <a:gd name="T8" fmla="*/ 0 60000 65536"/>
                    <a:gd name="T9" fmla="*/ 0 60000 65536"/>
                    <a:gd name="T10" fmla="*/ 0 60000 65536"/>
                    <a:gd name="T11" fmla="*/ 0 60000 65536"/>
                    <a:gd name="T12" fmla="*/ 0 w 228"/>
                    <a:gd name="T13" fmla="*/ 0 h 233"/>
                    <a:gd name="T14" fmla="*/ 228 w 228"/>
                    <a:gd name="T15" fmla="*/ 233 h 233"/>
                  </a:gdLst>
                  <a:ahLst/>
                  <a:cxnLst>
                    <a:cxn ang="T8">
                      <a:pos x="T0" y="T1"/>
                    </a:cxn>
                    <a:cxn ang="T9">
                      <a:pos x="T2" y="T3"/>
                    </a:cxn>
                    <a:cxn ang="T10">
                      <a:pos x="T4" y="T5"/>
                    </a:cxn>
                    <a:cxn ang="T11">
                      <a:pos x="T6" y="T7"/>
                    </a:cxn>
                  </a:cxnLst>
                  <a:rect l="T12" t="T13" r="T14" b="T15"/>
                  <a:pathLst>
                    <a:path w="228" h="233">
                      <a:moveTo>
                        <a:pt x="0" y="0"/>
                      </a:moveTo>
                      <a:lnTo>
                        <a:pt x="66" y="0"/>
                      </a:lnTo>
                      <a:lnTo>
                        <a:pt x="66" y="233"/>
                      </a:lnTo>
                      <a:lnTo>
                        <a:pt x="228" y="227"/>
                      </a:lnTo>
                    </a:path>
                  </a:pathLst>
                </a:custGeom>
                <a:solidFill>
                  <a:srgbClr val="99CCFF"/>
                </a:solidFill>
                <a:ln w="12700">
                  <a:solidFill>
                    <a:schemeClr val="tx1"/>
                  </a:solidFill>
                  <a:round/>
                  <a:headEnd type="none" w="sm" len="sm"/>
                  <a:tailEnd type="triangle" w="sm" len="sm"/>
                </a:ln>
              </p:spPr>
              <p:txBody>
                <a:bodyPr wrap="none" anchor="ctr"/>
                <a:lstStyle/>
                <a:p>
                  <a:pPr algn="ctr"/>
                  <a:endParaRPr lang="zh-CN" altLang="en-US"/>
                </a:p>
              </p:txBody>
            </p:sp>
          </p:grpSp>
        </p:grpSp>
        <p:grpSp>
          <p:nvGrpSpPr>
            <p:cNvPr id="4031553" name="Group 34"/>
            <p:cNvGrpSpPr>
              <a:grpSpLocks/>
            </p:cNvGrpSpPr>
            <p:nvPr/>
          </p:nvGrpSpPr>
          <p:grpSpPr bwMode="auto">
            <a:xfrm>
              <a:off x="2063" y="1427"/>
              <a:ext cx="2540" cy="466"/>
              <a:chOff x="1839" y="1435"/>
              <a:chExt cx="2540" cy="466"/>
            </a:xfrm>
          </p:grpSpPr>
          <p:sp>
            <p:nvSpPr>
              <p:cNvPr id="4031523" name="Rectangle 35"/>
              <p:cNvSpPr>
                <a:spLocks noChangeArrowheads="1"/>
              </p:cNvSpPr>
              <p:nvPr/>
            </p:nvSpPr>
            <p:spPr bwMode="auto">
              <a:xfrm>
                <a:off x="1839" y="1435"/>
                <a:ext cx="2540" cy="466"/>
              </a:xfrm>
              <a:prstGeom prst="rect">
                <a:avLst/>
              </a:prstGeom>
              <a:solidFill>
                <a:srgbClr val="00FF99"/>
              </a:solidFill>
              <a:ln w="1270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a:defRPr/>
                </a:pPr>
                <a:endParaRPr lang="zh-CN" altLang="en-US"/>
              </a:p>
            </p:txBody>
          </p:sp>
          <p:sp>
            <p:nvSpPr>
              <p:cNvPr id="4031524" name="Rectangle 36"/>
              <p:cNvSpPr>
                <a:spLocks noChangeArrowheads="1"/>
              </p:cNvSpPr>
              <p:nvPr/>
            </p:nvSpPr>
            <p:spPr bwMode="auto">
              <a:xfrm>
                <a:off x="2211" y="1541"/>
                <a:ext cx="471" cy="278"/>
              </a:xfrm>
              <a:prstGeom prst="rect">
                <a:avLst/>
              </a:prstGeom>
              <a:solidFill>
                <a:srgbClr val="00FF99"/>
              </a:solidFill>
              <a:ln w="1270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A1</a:t>
                </a:r>
              </a:p>
            </p:txBody>
          </p:sp>
          <p:sp>
            <p:nvSpPr>
              <p:cNvPr id="4031525" name="Rectangle 37"/>
              <p:cNvSpPr>
                <a:spLocks noChangeArrowheads="1"/>
              </p:cNvSpPr>
              <p:nvPr/>
            </p:nvSpPr>
            <p:spPr bwMode="auto">
              <a:xfrm>
                <a:off x="2908" y="1557"/>
                <a:ext cx="471" cy="246"/>
              </a:xfrm>
              <a:prstGeom prst="rect">
                <a:avLst/>
              </a:prstGeom>
              <a:solidFill>
                <a:srgbClr val="00FF99"/>
              </a:solidFill>
              <a:ln w="1270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A2</a:t>
                </a:r>
              </a:p>
            </p:txBody>
          </p:sp>
          <p:sp>
            <p:nvSpPr>
              <p:cNvPr id="4031526" name="Rectangle 38"/>
              <p:cNvSpPr>
                <a:spLocks noChangeArrowheads="1"/>
              </p:cNvSpPr>
              <p:nvPr/>
            </p:nvSpPr>
            <p:spPr bwMode="auto">
              <a:xfrm>
                <a:off x="3596" y="1549"/>
                <a:ext cx="470" cy="262"/>
              </a:xfrm>
              <a:prstGeom prst="rect">
                <a:avLst/>
              </a:prstGeom>
              <a:solidFill>
                <a:srgbClr val="00FF99"/>
              </a:solidFill>
              <a:ln w="12700">
                <a:solidFill>
                  <a:schemeClr val="tx1"/>
                </a:solidFill>
                <a:miter lim="800000"/>
                <a:headEnd type="none" w="sm" len="sm"/>
                <a:tailEnd type="none" w="sm" len="sm"/>
              </a:ln>
              <a:effectLst>
                <a:outerShdw dist="17961" dir="2700000" algn="ctr" rotWithShape="0">
                  <a:srgbClr val="808080"/>
                </a:outerShdw>
              </a:effectLst>
            </p:spPr>
            <p:txBody>
              <a:bodyPr wrap="none" anchor="ctr"/>
              <a:lstStyle/>
              <a:p>
                <a:pPr algn="ctr" eaLnBrk="0" hangingPunct="0">
                  <a:defRPr/>
                </a:pPr>
                <a:r>
                  <a:rPr kumimoji="0" lang="en-US" altLang="zh-CN" sz="1200">
                    <a:latin typeface="Arial" pitchFamily="34" charset="0"/>
                    <a:ea typeface="楷体_GB2312" pitchFamily="49" charset="-122"/>
                  </a:rPr>
                  <a:t>A3</a:t>
                </a:r>
              </a:p>
            </p:txBody>
          </p:sp>
          <p:sp>
            <p:nvSpPr>
              <p:cNvPr id="4031563" name="Freeform 39"/>
              <p:cNvSpPr>
                <a:spLocks/>
              </p:cNvSpPr>
              <p:nvPr/>
            </p:nvSpPr>
            <p:spPr bwMode="auto">
              <a:xfrm>
                <a:off x="2687" y="1632"/>
                <a:ext cx="228" cy="105"/>
              </a:xfrm>
              <a:custGeom>
                <a:avLst/>
                <a:gdLst>
                  <a:gd name="T0" fmla="*/ 0 w 228"/>
                  <a:gd name="T1" fmla="*/ 0 h 233"/>
                  <a:gd name="T2" fmla="*/ 66 w 228"/>
                  <a:gd name="T3" fmla="*/ 0 h 233"/>
                  <a:gd name="T4" fmla="*/ 66 w 228"/>
                  <a:gd name="T5" fmla="*/ 233 h 233"/>
                  <a:gd name="T6" fmla="*/ 228 w 228"/>
                  <a:gd name="T7" fmla="*/ 227 h 233"/>
                  <a:gd name="T8" fmla="*/ 0 60000 65536"/>
                  <a:gd name="T9" fmla="*/ 0 60000 65536"/>
                  <a:gd name="T10" fmla="*/ 0 60000 65536"/>
                  <a:gd name="T11" fmla="*/ 0 60000 65536"/>
                  <a:gd name="T12" fmla="*/ 0 w 228"/>
                  <a:gd name="T13" fmla="*/ 0 h 233"/>
                  <a:gd name="T14" fmla="*/ 228 w 228"/>
                  <a:gd name="T15" fmla="*/ 233 h 233"/>
                </a:gdLst>
                <a:ahLst/>
                <a:cxnLst>
                  <a:cxn ang="T8">
                    <a:pos x="T0" y="T1"/>
                  </a:cxn>
                  <a:cxn ang="T9">
                    <a:pos x="T2" y="T3"/>
                  </a:cxn>
                  <a:cxn ang="T10">
                    <a:pos x="T4" y="T5"/>
                  </a:cxn>
                  <a:cxn ang="T11">
                    <a:pos x="T6" y="T7"/>
                  </a:cxn>
                </a:cxnLst>
                <a:rect l="T12" t="T13" r="T14" b="T15"/>
                <a:pathLst>
                  <a:path w="228" h="233">
                    <a:moveTo>
                      <a:pt x="0" y="0"/>
                    </a:moveTo>
                    <a:lnTo>
                      <a:pt x="66" y="0"/>
                    </a:lnTo>
                    <a:lnTo>
                      <a:pt x="66" y="233"/>
                    </a:lnTo>
                    <a:lnTo>
                      <a:pt x="228" y="227"/>
                    </a:lnTo>
                  </a:path>
                </a:pathLst>
              </a:custGeom>
              <a:solidFill>
                <a:srgbClr val="00FF99"/>
              </a:solidFill>
              <a:ln w="12700">
                <a:solidFill>
                  <a:schemeClr val="tx1"/>
                </a:solidFill>
                <a:round/>
                <a:headEnd type="none" w="sm" len="sm"/>
                <a:tailEnd type="triangle" w="sm" len="sm"/>
              </a:ln>
            </p:spPr>
            <p:txBody>
              <a:bodyPr wrap="none" anchor="ctr"/>
              <a:lstStyle/>
              <a:p>
                <a:pPr algn="ctr"/>
                <a:endParaRPr lang="zh-CN" altLang="en-US"/>
              </a:p>
            </p:txBody>
          </p:sp>
          <p:sp>
            <p:nvSpPr>
              <p:cNvPr id="4031564" name="Freeform 40"/>
              <p:cNvSpPr>
                <a:spLocks/>
              </p:cNvSpPr>
              <p:nvPr/>
            </p:nvSpPr>
            <p:spPr bwMode="auto">
              <a:xfrm>
                <a:off x="4079" y="1728"/>
                <a:ext cx="228" cy="129"/>
              </a:xfrm>
              <a:custGeom>
                <a:avLst/>
                <a:gdLst>
                  <a:gd name="T0" fmla="*/ 0 w 228"/>
                  <a:gd name="T1" fmla="*/ 0 h 233"/>
                  <a:gd name="T2" fmla="*/ 66 w 228"/>
                  <a:gd name="T3" fmla="*/ 0 h 233"/>
                  <a:gd name="T4" fmla="*/ 66 w 228"/>
                  <a:gd name="T5" fmla="*/ 233 h 233"/>
                  <a:gd name="T6" fmla="*/ 228 w 228"/>
                  <a:gd name="T7" fmla="*/ 227 h 233"/>
                  <a:gd name="T8" fmla="*/ 0 60000 65536"/>
                  <a:gd name="T9" fmla="*/ 0 60000 65536"/>
                  <a:gd name="T10" fmla="*/ 0 60000 65536"/>
                  <a:gd name="T11" fmla="*/ 0 60000 65536"/>
                  <a:gd name="T12" fmla="*/ 0 w 228"/>
                  <a:gd name="T13" fmla="*/ 0 h 233"/>
                  <a:gd name="T14" fmla="*/ 228 w 228"/>
                  <a:gd name="T15" fmla="*/ 233 h 233"/>
                </a:gdLst>
                <a:ahLst/>
                <a:cxnLst>
                  <a:cxn ang="T8">
                    <a:pos x="T0" y="T1"/>
                  </a:cxn>
                  <a:cxn ang="T9">
                    <a:pos x="T2" y="T3"/>
                  </a:cxn>
                  <a:cxn ang="T10">
                    <a:pos x="T4" y="T5"/>
                  </a:cxn>
                  <a:cxn ang="T11">
                    <a:pos x="T6" y="T7"/>
                  </a:cxn>
                </a:cxnLst>
                <a:rect l="T12" t="T13" r="T14" b="T15"/>
                <a:pathLst>
                  <a:path w="228" h="233">
                    <a:moveTo>
                      <a:pt x="0" y="0"/>
                    </a:moveTo>
                    <a:lnTo>
                      <a:pt x="66" y="0"/>
                    </a:lnTo>
                    <a:lnTo>
                      <a:pt x="66" y="233"/>
                    </a:lnTo>
                    <a:lnTo>
                      <a:pt x="228" y="227"/>
                    </a:lnTo>
                  </a:path>
                </a:pathLst>
              </a:custGeom>
              <a:solidFill>
                <a:srgbClr val="00FF99"/>
              </a:solidFill>
              <a:ln w="12700">
                <a:solidFill>
                  <a:schemeClr val="tx1"/>
                </a:solidFill>
                <a:round/>
                <a:headEnd type="none" w="sm" len="sm"/>
                <a:tailEnd type="triangle" w="sm" len="sm"/>
              </a:ln>
            </p:spPr>
            <p:txBody>
              <a:bodyPr wrap="none" anchor="ctr"/>
              <a:lstStyle/>
              <a:p>
                <a:pPr algn="ctr"/>
                <a:endParaRPr lang="zh-CN" altLang="en-US"/>
              </a:p>
            </p:txBody>
          </p:sp>
          <p:sp>
            <p:nvSpPr>
              <p:cNvPr id="4031565" name="Freeform 41"/>
              <p:cNvSpPr>
                <a:spLocks/>
              </p:cNvSpPr>
              <p:nvPr/>
            </p:nvSpPr>
            <p:spPr bwMode="auto">
              <a:xfrm>
                <a:off x="3383" y="1632"/>
                <a:ext cx="228" cy="129"/>
              </a:xfrm>
              <a:custGeom>
                <a:avLst/>
                <a:gdLst>
                  <a:gd name="T0" fmla="*/ 0 w 228"/>
                  <a:gd name="T1" fmla="*/ 0 h 233"/>
                  <a:gd name="T2" fmla="*/ 66 w 228"/>
                  <a:gd name="T3" fmla="*/ 0 h 233"/>
                  <a:gd name="T4" fmla="*/ 66 w 228"/>
                  <a:gd name="T5" fmla="*/ 233 h 233"/>
                  <a:gd name="T6" fmla="*/ 228 w 228"/>
                  <a:gd name="T7" fmla="*/ 227 h 233"/>
                  <a:gd name="T8" fmla="*/ 0 60000 65536"/>
                  <a:gd name="T9" fmla="*/ 0 60000 65536"/>
                  <a:gd name="T10" fmla="*/ 0 60000 65536"/>
                  <a:gd name="T11" fmla="*/ 0 60000 65536"/>
                  <a:gd name="T12" fmla="*/ 0 w 228"/>
                  <a:gd name="T13" fmla="*/ 0 h 233"/>
                  <a:gd name="T14" fmla="*/ 228 w 228"/>
                  <a:gd name="T15" fmla="*/ 233 h 233"/>
                </a:gdLst>
                <a:ahLst/>
                <a:cxnLst>
                  <a:cxn ang="T8">
                    <a:pos x="T0" y="T1"/>
                  </a:cxn>
                  <a:cxn ang="T9">
                    <a:pos x="T2" y="T3"/>
                  </a:cxn>
                  <a:cxn ang="T10">
                    <a:pos x="T4" y="T5"/>
                  </a:cxn>
                  <a:cxn ang="T11">
                    <a:pos x="T6" y="T7"/>
                  </a:cxn>
                </a:cxnLst>
                <a:rect l="T12" t="T13" r="T14" b="T15"/>
                <a:pathLst>
                  <a:path w="228" h="233">
                    <a:moveTo>
                      <a:pt x="0" y="0"/>
                    </a:moveTo>
                    <a:lnTo>
                      <a:pt x="66" y="0"/>
                    </a:lnTo>
                    <a:lnTo>
                      <a:pt x="66" y="233"/>
                    </a:lnTo>
                    <a:lnTo>
                      <a:pt x="228" y="227"/>
                    </a:lnTo>
                  </a:path>
                </a:pathLst>
              </a:custGeom>
              <a:solidFill>
                <a:srgbClr val="00FF99"/>
              </a:solidFill>
              <a:ln w="12700">
                <a:solidFill>
                  <a:schemeClr val="tx1"/>
                </a:solidFill>
                <a:round/>
                <a:headEnd type="none" w="sm" len="sm"/>
                <a:tailEnd type="triangle" w="sm" len="sm"/>
              </a:ln>
            </p:spPr>
            <p:txBody>
              <a:bodyPr wrap="none" anchor="ctr"/>
              <a:lstStyle/>
              <a:p>
                <a:pPr algn="ctr"/>
                <a:endParaRPr lang="zh-CN" altLang="en-US"/>
              </a:p>
            </p:txBody>
          </p:sp>
          <p:sp>
            <p:nvSpPr>
              <p:cNvPr id="4031566" name="Line 42"/>
              <p:cNvSpPr>
                <a:spLocks noChangeShapeType="1"/>
              </p:cNvSpPr>
              <p:nvPr/>
            </p:nvSpPr>
            <p:spPr bwMode="auto">
              <a:xfrm>
                <a:off x="2008" y="1696"/>
                <a:ext cx="232" cy="0"/>
              </a:xfrm>
              <a:prstGeom prst="line">
                <a:avLst/>
              </a:prstGeom>
              <a:noFill/>
              <a:ln w="3175">
                <a:solidFill>
                  <a:schemeClr val="tx1"/>
                </a:solidFill>
                <a:round/>
                <a:headEnd/>
                <a:tailEnd type="triangle" w="med" len="med"/>
              </a:ln>
            </p:spPr>
            <p:txBody>
              <a:bodyPr wrap="none" anchor="ctr"/>
              <a:lstStyle/>
              <a:p>
                <a:endParaRPr lang="zh-CN" altLang="en-US"/>
              </a:p>
            </p:txBody>
          </p:sp>
        </p:grpSp>
        <p:sp>
          <p:nvSpPr>
            <p:cNvPr id="4031554" name="Line 43"/>
            <p:cNvSpPr>
              <a:spLocks noChangeShapeType="1"/>
            </p:cNvSpPr>
            <p:nvPr/>
          </p:nvSpPr>
          <p:spPr bwMode="auto">
            <a:xfrm flipH="1">
              <a:off x="1864" y="1808"/>
              <a:ext cx="584" cy="440"/>
            </a:xfrm>
            <a:prstGeom prst="line">
              <a:avLst/>
            </a:prstGeom>
            <a:noFill/>
            <a:ln w="38100">
              <a:solidFill>
                <a:srgbClr val="FFCC00"/>
              </a:solidFill>
              <a:prstDash val="dash"/>
              <a:round/>
              <a:headEnd/>
              <a:tailEnd/>
            </a:ln>
          </p:spPr>
          <p:txBody>
            <a:bodyPr wrap="none" anchor="ctr"/>
            <a:lstStyle/>
            <a:p>
              <a:endParaRPr lang="zh-CN" altLang="en-US"/>
            </a:p>
          </p:txBody>
        </p:sp>
        <p:sp>
          <p:nvSpPr>
            <p:cNvPr id="4031555" name="Line 44"/>
            <p:cNvSpPr>
              <a:spLocks noChangeShapeType="1"/>
            </p:cNvSpPr>
            <p:nvPr/>
          </p:nvSpPr>
          <p:spPr bwMode="auto">
            <a:xfrm>
              <a:off x="2920" y="1816"/>
              <a:ext cx="1800" cy="408"/>
            </a:xfrm>
            <a:prstGeom prst="line">
              <a:avLst/>
            </a:prstGeom>
            <a:noFill/>
            <a:ln w="38100">
              <a:solidFill>
                <a:srgbClr val="FFCC00"/>
              </a:solidFill>
              <a:prstDash val="dash"/>
              <a:round/>
              <a:headEnd/>
              <a:tailEnd/>
            </a:ln>
          </p:spPr>
          <p:txBody>
            <a:bodyPr wrap="none" anchor="ctr"/>
            <a:lstStyle/>
            <a:p>
              <a:endParaRPr lang="zh-CN" altLang="en-US"/>
            </a:p>
          </p:txBody>
        </p:sp>
        <p:sp>
          <p:nvSpPr>
            <p:cNvPr id="4031556" name="Line 45"/>
            <p:cNvSpPr>
              <a:spLocks noChangeShapeType="1"/>
            </p:cNvSpPr>
            <p:nvPr/>
          </p:nvSpPr>
          <p:spPr bwMode="auto">
            <a:xfrm flipH="1">
              <a:off x="2048" y="1096"/>
              <a:ext cx="1008" cy="344"/>
            </a:xfrm>
            <a:prstGeom prst="line">
              <a:avLst/>
            </a:prstGeom>
            <a:noFill/>
            <a:ln w="38100">
              <a:solidFill>
                <a:srgbClr val="FFCC00"/>
              </a:solidFill>
              <a:prstDash val="dash"/>
              <a:round/>
              <a:headEnd/>
              <a:tailEnd/>
            </a:ln>
          </p:spPr>
          <p:txBody>
            <a:bodyPr wrap="none" anchor="ctr"/>
            <a:lstStyle/>
            <a:p>
              <a:endParaRPr lang="zh-CN" altLang="en-US"/>
            </a:p>
          </p:txBody>
        </p:sp>
        <p:sp>
          <p:nvSpPr>
            <p:cNvPr id="4031557" name="Line 46"/>
            <p:cNvSpPr>
              <a:spLocks noChangeShapeType="1"/>
            </p:cNvSpPr>
            <p:nvPr/>
          </p:nvSpPr>
          <p:spPr bwMode="auto">
            <a:xfrm flipH="1">
              <a:off x="1784" y="2688"/>
              <a:ext cx="648" cy="512"/>
            </a:xfrm>
            <a:prstGeom prst="line">
              <a:avLst/>
            </a:prstGeom>
            <a:noFill/>
            <a:ln w="38100">
              <a:solidFill>
                <a:srgbClr val="FFCC00"/>
              </a:solidFill>
              <a:prstDash val="dash"/>
              <a:round/>
              <a:headEnd/>
              <a:tailEnd/>
            </a:ln>
          </p:spPr>
          <p:txBody>
            <a:bodyPr wrap="none" anchor="ctr"/>
            <a:lstStyle/>
            <a:p>
              <a:endParaRPr lang="zh-CN" altLang="en-US"/>
            </a:p>
          </p:txBody>
        </p:sp>
        <p:sp>
          <p:nvSpPr>
            <p:cNvPr id="4031558" name="Line 47"/>
            <p:cNvSpPr>
              <a:spLocks noChangeShapeType="1"/>
            </p:cNvSpPr>
            <p:nvPr/>
          </p:nvSpPr>
          <p:spPr bwMode="auto">
            <a:xfrm>
              <a:off x="2912" y="2696"/>
              <a:ext cx="1912" cy="504"/>
            </a:xfrm>
            <a:prstGeom prst="line">
              <a:avLst/>
            </a:prstGeom>
            <a:noFill/>
            <a:ln w="38100">
              <a:solidFill>
                <a:srgbClr val="FFCC00"/>
              </a:solidFill>
              <a:prstDash val="dash"/>
              <a:round/>
              <a:headEnd/>
              <a:tailEnd/>
            </a:ln>
          </p:spPr>
          <p:txBody>
            <a:bodyPr wrap="none" anchor="ctr"/>
            <a:lstStyle/>
            <a:p>
              <a:endParaRPr lang="zh-CN" altLang="en-US"/>
            </a:p>
          </p:txBody>
        </p:sp>
      </p:grpSp>
      <p:graphicFrame>
        <p:nvGraphicFramePr>
          <p:cNvPr id="4031536" name="Object 48"/>
          <p:cNvGraphicFramePr>
            <a:graphicFrameLocks noChangeAspect="1"/>
          </p:cNvGraphicFramePr>
          <p:nvPr/>
        </p:nvGraphicFramePr>
        <p:xfrm>
          <a:off x="3962400" y="1371600"/>
          <a:ext cx="1371600" cy="741363"/>
        </p:xfrm>
        <a:graphic>
          <a:graphicData uri="http://schemas.openxmlformats.org/presentationml/2006/ole">
            <mc:AlternateContent xmlns:mc="http://schemas.openxmlformats.org/markup-compatibility/2006">
              <mc:Choice xmlns:v="urn:schemas-microsoft-com:vml" Requires="v">
                <p:oleObj spid="_x0000_s4031552" name="位图图像" r:id="rId10" imgW="8523810" imgH="5544324" progId="PBrush">
                  <p:embed/>
                </p:oleObj>
              </mc:Choice>
              <mc:Fallback>
                <p:oleObj name="位图图像" r:id="rId10" imgW="8523810" imgH="5544324" progId="PBrush">
                  <p:embed/>
                  <p:pic>
                    <p:nvPicPr>
                      <p:cNvPr id="0" name="Picture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1371600"/>
                        <a:ext cx="137160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31538" name="Text Box 49"/>
          <p:cNvSpPr txBox="1">
            <a:spLocks noChangeArrowheads="1"/>
          </p:cNvSpPr>
          <p:nvPr/>
        </p:nvSpPr>
        <p:spPr bwMode="auto">
          <a:xfrm>
            <a:off x="217488" y="1346200"/>
            <a:ext cx="1485900" cy="558800"/>
          </a:xfrm>
          <a:prstGeom prst="rect">
            <a:avLst/>
          </a:prstGeom>
          <a:noFill/>
          <a:ln w="12700">
            <a:noFill/>
            <a:miter lim="800000"/>
            <a:headEnd type="none" w="sm" len="sm"/>
            <a:tailEnd type="none" w="sm" len="sm"/>
          </a:ln>
        </p:spPr>
        <p:txBody>
          <a:bodyPr anchor="ctr" anchorCtr="1">
            <a:spAutoFit/>
          </a:bodyPr>
          <a:lstStyle/>
          <a:p>
            <a:pPr algn="ctr" eaLnBrk="0" hangingPunct="0">
              <a:lnSpc>
                <a:spcPct val="85000"/>
              </a:lnSpc>
            </a:pPr>
            <a:r>
              <a:rPr kumimoji="0" lang="zh-CN" altLang="en-US" sz="1800" b="1">
                <a:latin typeface="楷体_GB2312" pitchFamily="49" charset="-122"/>
                <a:ea typeface="楷体_GB2312" pitchFamily="49" charset="-122"/>
              </a:rPr>
              <a:t>第一层：</a:t>
            </a:r>
          </a:p>
          <a:p>
            <a:pPr algn="ctr" eaLnBrk="0" hangingPunct="0">
              <a:lnSpc>
                <a:spcPct val="85000"/>
              </a:lnSpc>
            </a:pPr>
            <a:r>
              <a:rPr kumimoji="0" lang="zh-CN" altLang="en-US" sz="1800" b="1">
                <a:latin typeface="楷体_GB2312" pitchFamily="49" charset="-122"/>
                <a:ea typeface="楷体_GB2312" pitchFamily="49" charset="-122"/>
              </a:rPr>
              <a:t>高端主流程</a:t>
            </a:r>
          </a:p>
        </p:txBody>
      </p:sp>
      <p:sp>
        <p:nvSpPr>
          <p:cNvPr id="4031539" name="Text Box 50"/>
          <p:cNvSpPr txBox="1">
            <a:spLocks noChangeArrowheads="1"/>
          </p:cNvSpPr>
          <p:nvPr/>
        </p:nvSpPr>
        <p:spPr bwMode="auto">
          <a:xfrm>
            <a:off x="200025" y="3894138"/>
            <a:ext cx="1400175" cy="558800"/>
          </a:xfrm>
          <a:prstGeom prst="rect">
            <a:avLst/>
          </a:prstGeom>
          <a:noFill/>
          <a:ln w="12700">
            <a:noFill/>
            <a:miter lim="800000"/>
            <a:headEnd type="none" w="sm" len="sm"/>
            <a:tailEnd type="none" w="sm" len="sm"/>
          </a:ln>
        </p:spPr>
        <p:txBody>
          <a:bodyPr anchor="ctr" anchorCtr="1">
            <a:spAutoFit/>
          </a:bodyPr>
          <a:lstStyle/>
          <a:p>
            <a:pPr algn="ctr" eaLnBrk="0" hangingPunct="0">
              <a:lnSpc>
                <a:spcPct val="85000"/>
              </a:lnSpc>
            </a:pPr>
            <a:r>
              <a:rPr kumimoji="0" lang="zh-CN" altLang="en-US" sz="1800" b="1">
                <a:latin typeface="楷体_GB2312" pitchFamily="49" charset="-122"/>
                <a:ea typeface="楷体_GB2312" pitchFamily="49" charset="-122"/>
              </a:rPr>
              <a:t>第三层</a:t>
            </a:r>
            <a:r>
              <a:rPr kumimoji="0" lang="en-US" altLang="zh-CN" sz="1800" b="1">
                <a:latin typeface="楷体_GB2312" pitchFamily="49" charset="-122"/>
                <a:ea typeface="楷体_GB2312" pitchFamily="49" charset="-122"/>
              </a:rPr>
              <a:t>:</a:t>
            </a:r>
          </a:p>
          <a:p>
            <a:pPr algn="ctr" eaLnBrk="0" hangingPunct="0">
              <a:lnSpc>
                <a:spcPct val="85000"/>
              </a:lnSpc>
            </a:pPr>
            <a:r>
              <a:rPr kumimoji="0" lang="zh-CN" altLang="en-GB" sz="1800" b="1">
                <a:latin typeface="楷体_GB2312" pitchFamily="49" charset="-122"/>
                <a:ea typeface="楷体_GB2312" pitchFamily="49" charset="-122"/>
              </a:rPr>
              <a:t>二级子流程</a:t>
            </a:r>
            <a:endParaRPr kumimoji="0" lang="zh-CN" altLang="en-US" sz="1800" b="1">
              <a:latin typeface="楷体_GB2312" pitchFamily="49" charset="-122"/>
              <a:ea typeface="楷体_GB2312" pitchFamily="49" charset="-122"/>
            </a:endParaRPr>
          </a:p>
        </p:txBody>
      </p:sp>
      <p:sp>
        <p:nvSpPr>
          <p:cNvPr id="4031540" name="Text Box 51"/>
          <p:cNvSpPr txBox="1">
            <a:spLocks noChangeArrowheads="1"/>
          </p:cNvSpPr>
          <p:nvPr/>
        </p:nvSpPr>
        <p:spPr bwMode="auto">
          <a:xfrm>
            <a:off x="161925" y="2524125"/>
            <a:ext cx="1438275" cy="558800"/>
          </a:xfrm>
          <a:prstGeom prst="rect">
            <a:avLst/>
          </a:prstGeom>
          <a:noFill/>
          <a:ln w="12700">
            <a:noFill/>
            <a:miter lim="800000"/>
            <a:headEnd type="none" w="sm" len="sm"/>
            <a:tailEnd type="none" w="sm" len="sm"/>
          </a:ln>
        </p:spPr>
        <p:txBody>
          <a:bodyPr anchor="ctr" anchorCtr="1">
            <a:spAutoFit/>
          </a:bodyPr>
          <a:lstStyle/>
          <a:p>
            <a:pPr algn="ctr" eaLnBrk="0" hangingPunct="0">
              <a:lnSpc>
                <a:spcPct val="85000"/>
              </a:lnSpc>
            </a:pPr>
            <a:r>
              <a:rPr kumimoji="0" lang="zh-CN" altLang="en-US" sz="1800" b="1">
                <a:latin typeface="楷体_GB2312" pitchFamily="49" charset="-122"/>
                <a:ea typeface="楷体_GB2312" pitchFamily="49" charset="-122"/>
              </a:rPr>
              <a:t>第二层</a:t>
            </a:r>
            <a:r>
              <a:rPr kumimoji="0" lang="en-US" altLang="zh-CN" sz="1800" b="1">
                <a:latin typeface="楷体_GB2312" pitchFamily="49" charset="-122"/>
                <a:ea typeface="楷体_GB2312" pitchFamily="49" charset="-122"/>
              </a:rPr>
              <a:t>:</a:t>
            </a:r>
          </a:p>
          <a:p>
            <a:pPr algn="ctr" eaLnBrk="0" hangingPunct="0">
              <a:lnSpc>
                <a:spcPct val="85000"/>
              </a:lnSpc>
            </a:pPr>
            <a:r>
              <a:rPr kumimoji="0" lang="zh-CN" altLang="en-US" sz="1800" b="1">
                <a:latin typeface="楷体_GB2312" pitchFamily="49" charset="-122"/>
                <a:ea typeface="楷体_GB2312" pitchFamily="49" charset="-122"/>
              </a:rPr>
              <a:t>一级子流程</a:t>
            </a:r>
          </a:p>
        </p:txBody>
      </p:sp>
      <p:sp>
        <p:nvSpPr>
          <p:cNvPr id="4031541" name="Rectangle 52"/>
          <p:cNvSpPr>
            <a:spLocks noChangeArrowheads="1"/>
          </p:cNvSpPr>
          <p:nvPr/>
        </p:nvSpPr>
        <p:spPr bwMode="blackGray">
          <a:xfrm>
            <a:off x="0" y="5181600"/>
            <a:ext cx="1866900" cy="915988"/>
          </a:xfrm>
          <a:prstGeom prst="rect">
            <a:avLst/>
          </a:prstGeom>
          <a:noFill/>
          <a:ln w="9525">
            <a:noFill/>
            <a:miter lim="800000"/>
            <a:headEnd/>
            <a:tailEnd/>
          </a:ln>
        </p:spPr>
        <p:txBody>
          <a:bodyPr lIns="92075" tIns="46038" rIns="92075" bIns="46038">
            <a:spAutoFit/>
          </a:bodyPr>
          <a:lstStyle/>
          <a:p>
            <a:pPr eaLnBrk="0" hangingPunct="0"/>
            <a:r>
              <a:rPr kumimoji="0" lang="zh-CN" altLang="en-GB" sz="1800" b="1">
                <a:latin typeface="楷体_GB2312" pitchFamily="49" charset="-122"/>
                <a:ea typeface="楷体_GB2312" pitchFamily="49" charset="-122"/>
              </a:rPr>
              <a:t>第四层：操作规范、作业指导书、活动模版</a:t>
            </a:r>
          </a:p>
        </p:txBody>
      </p:sp>
      <p:sp>
        <p:nvSpPr>
          <p:cNvPr id="4031542" name="Rectangle 53"/>
          <p:cNvSpPr>
            <a:spLocks noChangeArrowheads="1"/>
          </p:cNvSpPr>
          <p:nvPr/>
        </p:nvSpPr>
        <p:spPr bwMode="blackGray">
          <a:xfrm>
            <a:off x="5521325" y="5334000"/>
            <a:ext cx="1155700" cy="457200"/>
          </a:xfrm>
          <a:prstGeom prst="rect">
            <a:avLst/>
          </a:prstGeom>
          <a:noFill/>
          <a:ln w="9525">
            <a:noFill/>
            <a:miter lim="800000"/>
            <a:headEnd/>
            <a:tailEnd/>
          </a:ln>
        </p:spPr>
        <p:txBody>
          <a:bodyPr wrap="none" lIns="92075" tIns="46038" rIns="92075" bIns="46038">
            <a:spAutoFit/>
          </a:bodyPr>
          <a:lstStyle/>
          <a:p>
            <a:pPr eaLnBrk="0" hangingPunct="0"/>
            <a:r>
              <a:rPr kumimoji="0" lang="zh-CN" altLang="en-GB" sz="1200" b="1">
                <a:latin typeface="楷体_GB2312" pitchFamily="49" charset="-122"/>
                <a:ea typeface="楷体_GB2312" pitchFamily="49" charset="-122"/>
              </a:rPr>
              <a:t>模板、指导书、</a:t>
            </a:r>
          </a:p>
          <a:p>
            <a:pPr eaLnBrk="0" hangingPunct="0"/>
            <a:r>
              <a:rPr kumimoji="0" lang="en-GB" altLang="zh-CN" sz="1200" b="1">
                <a:latin typeface="楷体_GB2312" pitchFamily="49" charset="-122"/>
                <a:ea typeface="楷体_GB2312" pitchFamily="49" charset="-122"/>
              </a:rPr>
              <a:t>CHECKLIST</a:t>
            </a:r>
          </a:p>
        </p:txBody>
      </p:sp>
      <p:sp>
        <p:nvSpPr>
          <p:cNvPr id="4031543" name="Rectangle 54"/>
          <p:cNvSpPr>
            <a:spLocks noChangeArrowheads="1"/>
          </p:cNvSpPr>
          <p:nvPr/>
        </p:nvSpPr>
        <p:spPr bwMode="auto">
          <a:xfrm>
            <a:off x="539750" y="115888"/>
            <a:ext cx="8007350" cy="476250"/>
          </a:xfrm>
          <a:prstGeom prst="rect">
            <a:avLst/>
          </a:prstGeom>
          <a:noFill/>
          <a:ln w="9525" algn="ctr">
            <a:noFill/>
            <a:miter lim="800000"/>
            <a:headEnd/>
            <a:tailEnd/>
          </a:ln>
        </p:spPr>
        <p:txBody>
          <a:bodyPr anchor="ctr"/>
          <a:lstStyle/>
          <a:p>
            <a:r>
              <a:rPr lang="zh-CN" altLang="en-US" sz="2400" b="1">
                <a:solidFill>
                  <a:schemeClr val="accent2"/>
                </a:solidFill>
                <a:latin typeface="Arial" charset="0"/>
                <a:ea typeface="黑体" pitchFamily="2" charset="-122"/>
              </a:rPr>
              <a:t>流程体系规划思路：从框架到细节，从高端到底层</a:t>
            </a:r>
          </a:p>
        </p:txBody>
      </p:sp>
      <p:sp>
        <p:nvSpPr>
          <p:cNvPr id="4031544" name="Line 55"/>
          <p:cNvSpPr>
            <a:spLocks noChangeShapeType="1"/>
          </p:cNvSpPr>
          <p:nvPr/>
        </p:nvSpPr>
        <p:spPr bwMode="auto">
          <a:xfrm flipH="1">
            <a:off x="5192713" y="1384300"/>
            <a:ext cx="12700" cy="12700"/>
          </a:xfrm>
          <a:prstGeom prst="line">
            <a:avLst/>
          </a:prstGeom>
          <a:noFill/>
          <a:ln w="3175">
            <a:solidFill>
              <a:srgbClr val="3333CC"/>
            </a:solidFill>
            <a:round/>
            <a:headEnd/>
            <a:tailEnd/>
          </a:ln>
        </p:spPr>
        <p:txBody>
          <a:bodyPr wrap="none" anchor="ctr"/>
          <a:lstStyle/>
          <a:p>
            <a:endParaRPr lang="zh-CN" altLang="en-US"/>
          </a:p>
        </p:txBody>
      </p:sp>
      <p:sp>
        <p:nvSpPr>
          <p:cNvPr id="4031545" name="Text Box 56"/>
          <p:cNvSpPr txBox="1">
            <a:spLocks noChangeArrowheads="1"/>
          </p:cNvSpPr>
          <p:nvPr/>
        </p:nvSpPr>
        <p:spPr bwMode="auto">
          <a:xfrm>
            <a:off x="8407400" y="1206500"/>
            <a:ext cx="338138" cy="4889500"/>
          </a:xfrm>
          <a:prstGeom prst="rect">
            <a:avLst/>
          </a:prstGeom>
          <a:noFill/>
          <a:ln w="3175">
            <a:noFill/>
            <a:miter lim="800000"/>
            <a:headEnd/>
            <a:tailEnd/>
          </a:ln>
        </p:spPr>
        <p:txBody>
          <a:bodyPr vert="eaVert">
            <a:spAutoFit/>
          </a:bodyPr>
          <a:lstStyle/>
          <a:p>
            <a:pPr algn="ctr" eaLnBrk="0" hangingPunct="0">
              <a:spcBef>
                <a:spcPct val="50000"/>
              </a:spcBef>
            </a:pPr>
            <a:endParaRPr kumimoji="0" lang="zh-CN" altLang="zh-CN" sz="1200">
              <a:latin typeface="Arial" charset="0"/>
              <a:ea typeface="楷体_GB2312" pitchFamily="49" charset="-122"/>
            </a:endParaRPr>
          </a:p>
        </p:txBody>
      </p:sp>
      <p:pic>
        <p:nvPicPr>
          <p:cNvPr id="4031546" name="Picture 57" descr="PE07677_"/>
          <p:cNvPicPr>
            <a:picLocks noChangeAspect="1" noChangeArrowheads="1"/>
          </p:cNvPicPr>
          <p:nvPr/>
        </p:nvPicPr>
        <p:blipFill>
          <a:blip r:embed="rId12"/>
          <a:srcRect/>
          <a:stretch>
            <a:fillRect/>
          </a:stretch>
        </p:blipFill>
        <p:spPr bwMode="auto">
          <a:xfrm>
            <a:off x="7086600" y="1219200"/>
            <a:ext cx="1712913" cy="1717675"/>
          </a:xfrm>
          <a:prstGeom prst="rect">
            <a:avLst/>
          </a:prstGeom>
          <a:noFill/>
          <a:ln w="9525">
            <a:noFill/>
            <a:miter lim="800000"/>
            <a:headEnd/>
            <a:tailEnd/>
          </a:ln>
        </p:spPr>
      </p:pic>
      <p:pic>
        <p:nvPicPr>
          <p:cNvPr id="4031547" name="Picture 58" descr="HM00363_"/>
          <p:cNvPicPr>
            <a:picLocks noChangeAspect="1" noChangeArrowheads="1"/>
          </p:cNvPicPr>
          <p:nvPr/>
        </p:nvPicPr>
        <p:blipFill>
          <a:blip r:embed="rId13"/>
          <a:srcRect/>
          <a:stretch>
            <a:fillRect/>
          </a:stretch>
        </p:blipFill>
        <p:spPr bwMode="auto">
          <a:xfrm>
            <a:off x="7281863" y="4572000"/>
            <a:ext cx="1862137" cy="1868488"/>
          </a:xfrm>
          <a:prstGeom prst="rect">
            <a:avLst/>
          </a:prstGeom>
          <a:noFill/>
          <a:ln w="9525">
            <a:noFill/>
            <a:miter lim="800000"/>
            <a:headEnd/>
            <a:tailEnd/>
          </a:ln>
        </p:spPr>
      </p:pic>
      <p:sp>
        <p:nvSpPr>
          <p:cNvPr id="4031548" name="Text Box 59"/>
          <p:cNvSpPr txBox="1">
            <a:spLocks noChangeArrowheads="1"/>
          </p:cNvSpPr>
          <p:nvPr/>
        </p:nvSpPr>
        <p:spPr bwMode="auto">
          <a:xfrm>
            <a:off x="7162800" y="3429000"/>
            <a:ext cx="1981200" cy="457200"/>
          </a:xfrm>
          <a:prstGeom prst="rect">
            <a:avLst/>
          </a:prstGeom>
          <a:solidFill>
            <a:srgbClr val="FFFF00"/>
          </a:solidFill>
          <a:ln w="9525">
            <a:noFill/>
            <a:miter lim="800000"/>
            <a:headEnd/>
            <a:tailEnd/>
          </a:ln>
        </p:spPr>
        <p:txBody>
          <a:bodyPr>
            <a:spAutoFit/>
          </a:bodyPr>
          <a:lstStyle/>
          <a:p>
            <a:pPr>
              <a:spcBef>
                <a:spcPct val="50000"/>
              </a:spcBef>
            </a:pPr>
            <a:r>
              <a:rPr lang="zh-CN" altLang="en-US" sz="2400">
                <a:latin typeface="Arial" charset="0"/>
              </a:rPr>
              <a:t>见木又见林</a:t>
            </a:r>
          </a:p>
        </p:txBody>
      </p:sp>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2028" name="Rectangle 2"/>
          <p:cNvSpPr>
            <a:spLocks noGrp="1" noChangeArrowheads="1"/>
          </p:cNvSpPr>
          <p:nvPr>
            <p:ph type="title"/>
          </p:nvPr>
        </p:nvSpPr>
        <p:spPr bwMode="auto">
          <a:xfrm>
            <a:off x="311150" y="79375"/>
            <a:ext cx="8077200" cy="685800"/>
          </a:xfrm>
          <a:noFill/>
          <a:ln algn="ctr">
            <a:miter lim="800000"/>
            <a:headEnd/>
            <a:tailEnd/>
          </a:ln>
        </p:spPr>
        <p:txBody>
          <a:bodyPr vert="horz" wrap="square" lIns="91440" tIns="45720" rIns="91440" bIns="45720" numCol="1" anchor="ctr" anchorCtr="0" compatLnSpc="1">
            <a:prstTxWarp prst="textNoShape">
              <a:avLst/>
            </a:prstTxWarp>
          </a:bodyPr>
          <a:lstStyle/>
          <a:p>
            <a:pPr eaLnBrk="1" hangingPunct="1"/>
            <a:r>
              <a:rPr lang="zh-CN" altLang="en-US" smtClean="0"/>
              <a:t>集成产品开发（</a:t>
            </a:r>
            <a:r>
              <a:rPr lang="en-US" altLang="zh-CN" smtClean="0"/>
              <a:t>IPD</a:t>
            </a:r>
            <a:r>
              <a:rPr lang="zh-CN" altLang="en-US" smtClean="0"/>
              <a:t>）结构化流程层次划分</a:t>
            </a:r>
          </a:p>
        </p:txBody>
      </p:sp>
      <p:sp>
        <p:nvSpPr>
          <p:cNvPr id="4051971" name="AutoShape 3"/>
          <p:cNvSpPr>
            <a:spLocks noChangeArrowheads="1"/>
          </p:cNvSpPr>
          <p:nvPr/>
        </p:nvSpPr>
        <p:spPr bwMode="auto">
          <a:xfrm rot="5400000">
            <a:off x="1412875" y="2003425"/>
            <a:ext cx="365125" cy="911225"/>
          </a:xfrm>
          <a:custGeom>
            <a:avLst/>
            <a:gdLst>
              <a:gd name="T0" fmla="*/ 273844 w 21600"/>
              <a:gd name="T1" fmla="*/ 0 h 21600"/>
              <a:gd name="T2" fmla="*/ 0 w 21600"/>
              <a:gd name="T3" fmla="*/ 455613 h 21600"/>
              <a:gd name="T4" fmla="*/ 273844 w 21600"/>
              <a:gd name="T5" fmla="*/ 911225 h 21600"/>
              <a:gd name="T6" fmla="*/ 365125 w 21600"/>
              <a:gd name="T7" fmla="*/ 45561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noFill/>
            <a:miter lim="800000"/>
            <a:headEnd/>
            <a:tailEnd/>
          </a:ln>
        </p:spPr>
        <p:txBody>
          <a:bodyPr wrap="none" anchor="ctr"/>
          <a:lstStyle/>
          <a:p>
            <a:pPr algn="ctr"/>
            <a:endParaRPr lang="zh-CN" altLang="en-US"/>
          </a:p>
        </p:txBody>
      </p:sp>
      <p:sp>
        <p:nvSpPr>
          <p:cNvPr id="4052030" name="Text Box 4"/>
          <p:cNvSpPr txBox="1">
            <a:spLocks noChangeArrowheads="1"/>
          </p:cNvSpPr>
          <p:nvPr/>
        </p:nvSpPr>
        <p:spPr bwMode="auto">
          <a:xfrm>
            <a:off x="34925" y="1260475"/>
            <a:ext cx="3241675" cy="835025"/>
          </a:xfrm>
          <a:prstGeom prst="rect">
            <a:avLst/>
          </a:prstGeom>
          <a:noFill/>
          <a:ln w="9525">
            <a:noFill/>
            <a:miter lim="800000"/>
            <a:headEnd/>
            <a:tailEnd/>
          </a:ln>
        </p:spPr>
        <p:txBody>
          <a:bodyPr>
            <a:spAutoFit/>
          </a:bodyPr>
          <a:lstStyle/>
          <a:p>
            <a:pPr marL="228600" indent="-228600" algn="ctr">
              <a:spcBef>
                <a:spcPct val="20000"/>
              </a:spcBef>
            </a:pPr>
            <a:r>
              <a:rPr lang="zh-CN" altLang="en-US" sz="1800" b="1"/>
              <a:t>第一层次：阶段（一级流程）</a:t>
            </a:r>
          </a:p>
          <a:p>
            <a:pPr marL="228600" indent="-228600">
              <a:spcBef>
                <a:spcPct val="20000"/>
              </a:spcBef>
            </a:pPr>
            <a:r>
              <a:rPr lang="zh-CN" altLang="en-US" sz="1400"/>
              <a:t>作用：决策层进行阶段评审和投入，总体把握研发进程</a:t>
            </a:r>
          </a:p>
        </p:txBody>
      </p:sp>
      <p:sp>
        <p:nvSpPr>
          <p:cNvPr id="4051973" name="Text Box 5"/>
          <p:cNvSpPr txBox="1">
            <a:spLocks noChangeArrowheads="1"/>
          </p:cNvSpPr>
          <p:nvPr/>
        </p:nvSpPr>
        <p:spPr bwMode="auto">
          <a:xfrm>
            <a:off x="34925" y="3103563"/>
            <a:ext cx="3197225" cy="835025"/>
          </a:xfrm>
          <a:prstGeom prst="rect">
            <a:avLst/>
          </a:prstGeom>
          <a:noFill/>
          <a:ln w="9525">
            <a:noFill/>
            <a:miter lim="800000"/>
            <a:headEnd/>
            <a:tailEnd/>
          </a:ln>
        </p:spPr>
        <p:txBody>
          <a:bodyPr>
            <a:spAutoFit/>
          </a:bodyPr>
          <a:lstStyle/>
          <a:p>
            <a:pPr marL="228600" indent="-228600" algn="ctr">
              <a:spcBef>
                <a:spcPct val="20000"/>
              </a:spcBef>
            </a:pPr>
            <a:r>
              <a:rPr lang="zh-CN" altLang="en-US" sz="1800" b="1"/>
              <a:t>第二层次：步骤（二级流程  ）</a:t>
            </a:r>
          </a:p>
          <a:p>
            <a:pPr marL="228600" indent="-228600">
              <a:spcBef>
                <a:spcPct val="20000"/>
              </a:spcBef>
            </a:pPr>
            <a:r>
              <a:rPr lang="zh-CN" altLang="en-US" sz="1400"/>
              <a:t>作用：管理层识别和设置各阶段关键步骤</a:t>
            </a:r>
          </a:p>
        </p:txBody>
      </p:sp>
      <p:sp>
        <p:nvSpPr>
          <p:cNvPr id="4052032" name="Line 6"/>
          <p:cNvSpPr>
            <a:spLocks noChangeShapeType="1"/>
          </p:cNvSpPr>
          <p:nvPr/>
        </p:nvSpPr>
        <p:spPr bwMode="auto">
          <a:xfrm>
            <a:off x="3548063" y="1228725"/>
            <a:ext cx="1708150" cy="152400"/>
          </a:xfrm>
          <a:prstGeom prst="line">
            <a:avLst/>
          </a:prstGeom>
          <a:noFill/>
          <a:ln w="9525">
            <a:solidFill>
              <a:srgbClr val="000000"/>
            </a:solidFill>
            <a:round/>
            <a:headEnd/>
            <a:tailEnd/>
          </a:ln>
        </p:spPr>
        <p:txBody>
          <a:bodyPr/>
          <a:lstStyle/>
          <a:p>
            <a:endParaRPr lang="zh-CN" altLang="en-US"/>
          </a:p>
        </p:txBody>
      </p:sp>
      <p:sp>
        <p:nvSpPr>
          <p:cNvPr id="4052033" name="Line 7"/>
          <p:cNvSpPr>
            <a:spLocks noChangeShapeType="1"/>
          </p:cNvSpPr>
          <p:nvPr/>
        </p:nvSpPr>
        <p:spPr bwMode="auto">
          <a:xfrm flipV="1">
            <a:off x="3490913" y="1752600"/>
            <a:ext cx="1754187" cy="163513"/>
          </a:xfrm>
          <a:prstGeom prst="line">
            <a:avLst/>
          </a:prstGeom>
          <a:noFill/>
          <a:ln w="9525">
            <a:solidFill>
              <a:srgbClr val="000000"/>
            </a:solidFill>
            <a:round/>
            <a:headEnd/>
            <a:tailEnd/>
          </a:ln>
        </p:spPr>
        <p:txBody>
          <a:bodyPr/>
          <a:lstStyle/>
          <a:p>
            <a:endParaRPr lang="zh-CN" altLang="en-US"/>
          </a:p>
        </p:txBody>
      </p:sp>
      <p:sp>
        <p:nvSpPr>
          <p:cNvPr id="4052034" name="Line 8"/>
          <p:cNvSpPr>
            <a:spLocks noChangeShapeType="1"/>
          </p:cNvSpPr>
          <p:nvPr/>
        </p:nvSpPr>
        <p:spPr bwMode="auto">
          <a:xfrm flipV="1">
            <a:off x="5246688" y="1376363"/>
            <a:ext cx="2120900" cy="4762"/>
          </a:xfrm>
          <a:prstGeom prst="line">
            <a:avLst/>
          </a:prstGeom>
          <a:noFill/>
          <a:ln w="9525">
            <a:solidFill>
              <a:srgbClr val="000000"/>
            </a:solidFill>
            <a:round/>
            <a:headEnd/>
            <a:tailEnd/>
          </a:ln>
        </p:spPr>
        <p:txBody>
          <a:bodyPr/>
          <a:lstStyle/>
          <a:p>
            <a:endParaRPr lang="zh-CN" altLang="en-US"/>
          </a:p>
        </p:txBody>
      </p:sp>
      <p:sp>
        <p:nvSpPr>
          <p:cNvPr id="4052035" name="Line 9"/>
          <p:cNvSpPr>
            <a:spLocks noChangeShapeType="1"/>
          </p:cNvSpPr>
          <p:nvPr/>
        </p:nvSpPr>
        <p:spPr bwMode="auto">
          <a:xfrm>
            <a:off x="4225925" y="1263650"/>
            <a:ext cx="1588" cy="582613"/>
          </a:xfrm>
          <a:prstGeom prst="line">
            <a:avLst/>
          </a:prstGeom>
          <a:noFill/>
          <a:ln w="9525">
            <a:solidFill>
              <a:srgbClr val="000000"/>
            </a:solidFill>
            <a:round/>
            <a:headEnd/>
            <a:tailEnd/>
          </a:ln>
        </p:spPr>
        <p:txBody>
          <a:bodyPr/>
          <a:lstStyle/>
          <a:p>
            <a:endParaRPr lang="zh-CN" altLang="en-US"/>
          </a:p>
        </p:txBody>
      </p:sp>
      <p:sp>
        <p:nvSpPr>
          <p:cNvPr id="4052036" name="Line 10"/>
          <p:cNvSpPr>
            <a:spLocks noChangeShapeType="1"/>
          </p:cNvSpPr>
          <p:nvPr/>
        </p:nvSpPr>
        <p:spPr bwMode="auto">
          <a:xfrm>
            <a:off x="5245100" y="1373188"/>
            <a:ext cx="1588" cy="371475"/>
          </a:xfrm>
          <a:prstGeom prst="line">
            <a:avLst/>
          </a:prstGeom>
          <a:noFill/>
          <a:ln w="9525">
            <a:solidFill>
              <a:srgbClr val="000000"/>
            </a:solidFill>
            <a:round/>
            <a:headEnd/>
            <a:tailEnd/>
          </a:ln>
        </p:spPr>
        <p:txBody>
          <a:bodyPr/>
          <a:lstStyle/>
          <a:p>
            <a:endParaRPr lang="zh-CN" altLang="en-US"/>
          </a:p>
        </p:txBody>
      </p:sp>
      <p:sp>
        <p:nvSpPr>
          <p:cNvPr id="4052037" name="Line 11"/>
          <p:cNvSpPr>
            <a:spLocks noChangeShapeType="1"/>
          </p:cNvSpPr>
          <p:nvPr/>
        </p:nvSpPr>
        <p:spPr bwMode="auto">
          <a:xfrm>
            <a:off x="6796088" y="1381125"/>
            <a:ext cx="1587" cy="371475"/>
          </a:xfrm>
          <a:prstGeom prst="line">
            <a:avLst/>
          </a:prstGeom>
          <a:noFill/>
          <a:ln w="9525">
            <a:solidFill>
              <a:srgbClr val="000000"/>
            </a:solidFill>
            <a:round/>
            <a:headEnd/>
            <a:tailEnd/>
          </a:ln>
        </p:spPr>
        <p:txBody>
          <a:bodyPr/>
          <a:lstStyle/>
          <a:p>
            <a:endParaRPr lang="zh-CN" altLang="en-US"/>
          </a:p>
        </p:txBody>
      </p:sp>
      <p:sp>
        <p:nvSpPr>
          <p:cNvPr id="4052038" name="Line 12"/>
          <p:cNvSpPr>
            <a:spLocks noChangeShapeType="1"/>
          </p:cNvSpPr>
          <p:nvPr/>
        </p:nvSpPr>
        <p:spPr bwMode="auto">
          <a:xfrm>
            <a:off x="7385050" y="1381125"/>
            <a:ext cx="1588" cy="371475"/>
          </a:xfrm>
          <a:prstGeom prst="line">
            <a:avLst/>
          </a:prstGeom>
          <a:noFill/>
          <a:ln w="9525">
            <a:solidFill>
              <a:srgbClr val="000000"/>
            </a:solidFill>
            <a:round/>
            <a:headEnd/>
            <a:tailEnd/>
          </a:ln>
        </p:spPr>
        <p:txBody>
          <a:bodyPr/>
          <a:lstStyle/>
          <a:p>
            <a:endParaRPr lang="zh-CN" altLang="en-US"/>
          </a:p>
        </p:txBody>
      </p:sp>
      <p:sp>
        <p:nvSpPr>
          <p:cNvPr id="4052039" name="Rectangle 13"/>
          <p:cNvSpPr>
            <a:spLocks noChangeArrowheads="1"/>
          </p:cNvSpPr>
          <p:nvPr/>
        </p:nvSpPr>
        <p:spPr bwMode="auto">
          <a:xfrm>
            <a:off x="3854450" y="1506538"/>
            <a:ext cx="303213" cy="130175"/>
          </a:xfrm>
          <a:prstGeom prst="rect">
            <a:avLst/>
          </a:prstGeom>
          <a:noFill/>
          <a:ln w="9525">
            <a:noFill/>
            <a:miter lim="800000"/>
            <a:headEnd/>
            <a:tailEnd/>
          </a:ln>
        </p:spPr>
        <p:txBody>
          <a:bodyPr/>
          <a:lstStyle/>
          <a:p>
            <a:pPr algn="ctr"/>
            <a:endParaRPr lang="zh-CN" altLang="en-US"/>
          </a:p>
        </p:txBody>
      </p:sp>
      <p:sp>
        <p:nvSpPr>
          <p:cNvPr id="4052040" name="Rectangle 14"/>
          <p:cNvSpPr>
            <a:spLocks noChangeArrowheads="1"/>
          </p:cNvSpPr>
          <p:nvPr/>
        </p:nvSpPr>
        <p:spPr bwMode="auto">
          <a:xfrm>
            <a:off x="3660775" y="1508125"/>
            <a:ext cx="508000"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000000"/>
                </a:solidFill>
                <a:latin typeface="宋体" pitchFamily="2" charset="-122"/>
              </a:rPr>
              <a:t>项目概念</a:t>
            </a:r>
            <a:endParaRPr lang="zh-CN" altLang="en-US" sz="1000"/>
          </a:p>
        </p:txBody>
      </p:sp>
      <p:sp>
        <p:nvSpPr>
          <p:cNvPr id="4052041" name="Rectangle 15"/>
          <p:cNvSpPr>
            <a:spLocks noChangeArrowheads="1"/>
          </p:cNvSpPr>
          <p:nvPr/>
        </p:nvSpPr>
        <p:spPr bwMode="auto">
          <a:xfrm>
            <a:off x="4621213" y="1506538"/>
            <a:ext cx="303212" cy="130175"/>
          </a:xfrm>
          <a:prstGeom prst="rect">
            <a:avLst/>
          </a:prstGeom>
          <a:noFill/>
          <a:ln w="9525">
            <a:noFill/>
            <a:miter lim="800000"/>
            <a:headEnd/>
            <a:tailEnd/>
          </a:ln>
        </p:spPr>
        <p:txBody>
          <a:bodyPr/>
          <a:lstStyle/>
          <a:p>
            <a:pPr algn="ctr"/>
            <a:endParaRPr lang="zh-CN" altLang="en-US"/>
          </a:p>
        </p:txBody>
      </p:sp>
      <p:sp>
        <p:nvSpPr>
          <p:cNvPr id="4052042" name="Rectangle 16"/>
          <p:cNvSpPr>
            <a:spLocks noChangeArrowheads="1"/>
          </p:cNvSpPr>
          <p:nvPr/>
        </p:nvSpPr>
        <p:spPr bwMode="auto">
          <a:xfrm>
            <a:off x="4452938" y="1508125"/>
            <a:ext cx="508000"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000000"/>
                </a:solidFill>
                <a:latin typeface="宋体" pitchFamily="2" charset="-122"/>
              </a:rPr>
              <a:t>项目计划</a:t>
            </a:r>
            <a:endParaRPr lang="zh-CN" altLang="en-US" sz="1000"/>
          </a:p>
        </p:txBody>
      </p:sp>
      <p:sp>
        <p:nvSpPr>
          <p:cNvPr id="4052043" name="Rectangle 17"/>
          <p:cNvSpPr>
            <a:spLocks noChangeArrowheads="1"/>
          </p:cNvSpPr>
          <p:nvPr/>
        </p:nvSpPr>
        <p:spPr bwMode="auto">
          <a:xfrm>
            <a:off x="5614988" y="1508125"/>
            <a:ext cx="254000" cy="152400"/>
          </a:xfrm>
          <a:prstGeom prst="rect">
            <a:avLst/>
          </a:prstGeom>
          <a:noFill/>
          <a:ln w="9525" algn="ctr">
            <a:noFill/>
            <a:miter lim="800000"/>
            <a:headEnd/>
            <a:tailEnd/>
          </a:ln>
        </p:spPr>
        <p:txBody>
          <a:bodyPr wrap="none" lIns="0" tIns="0" rIns="0" bIns="0">
            <a:spAutoFit/>
          </a:bodyPr>
          <a:lstStyle/>
          <a:p>
            <a:pPr>
              <a:spcBef>
                <a:spcPct val="20000"/>
              </a:spcBef>
            </a:pPr>
            <a:r>
              <a:rPr lang="zh-CN" altLang="en-US" sz="1000">
                <a:solidFill>
                  <a:srgbClr val="000000"/>
                </a:solidFill>
                <a:latin typeface="宋体" pitchFamily="2" charset="-122"/>
              </a:rPr>
              <a:t>研制</a:t>
            </a:r>
          </a:p>
        </p:txBody>
      </p:sp>
      <p:sp>
        <p:nvSpPr>
          <p:cNvPr id="4052044" name="Rectangle 18"/>
          <p:cNvSpPr>
            <a:spLocks noChangeArrowheads="1"/>
          </p:cNvSpPr>
          <p:nvPr/>
        </p:nvSpPr>
        <p:spPr bwMode="auto">
          <a:xfrm>
            <a:off x="6883400" y="1506538"/>
            <a:ext cx="303213" cy="130175"/>
          </a:xfrm>
          <a:prstGeom prst="rect">
            <a:avLst/>
          </a:prstGeom>
          <a:noFill/>
          <a:ln w="9525">
            <a:noFill/>
            <a:miter lim="800000"/>
            <a:headEnd/>
            <a:tailEnd/>
          </a:ln>
        </p:spPr>
        <p:txBody>
          <a:bodyPr/>
          <a:lstStyle/>
          <a:p>
            <a:pPr algn="ctr"/>
            <a:endParaRPr lang="zh-CN" altLang="en-US"/>
          </a:p>
        </p:txBody>
      </p:sp>
      <p:sp>
        <p:nvSpPr>
          <p:cNvPr id="4052045" name="Rectangle 19"/>
          <p:cNvSpPr>
            <a:spLocks noChangeArrowheads="1"/>
          </p:cNvSpPr>
          <p:nvPr/>
        </p:nvSpPr>
        <p:spPr bwMode="auto">
          <a:xfrm>
            <a:off x="6831013" y="1508125"/>
            <a:ext cx="508000"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000000"/>
                </a:solidFill>
                <a:latin typeface="宋体" pitchFamily="2" charset="-122"/>
              </a:rPr>
              <a:t>试产上市</a:t>
            </a:r>
            <a:endParaRPr lang="zh-CN" altLang="en-US" sz="1000"/>
          </a:p>
        </p:txBody>
      </p:sp>
      <p:sp>
        <p:nvSpPr>
          <p:cNvPr id="4052046" name="Rectangle 20"/>
          <p:cNvSpPr>
            <a:spLocks noChangeArrowheads="1"/>
          </p:cNvSpPr>
          <p:nvPr/>
        </p:nvSpPr>
        <p:spPr bwMode="auto">
          <a:xfrm>
            <a:off x="7723188" y="1508125"/>
            <a:ext cx="254000"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000000"/>
                </a:solidFill>
                <a:latin typeface="宋体" pitchFamily="2" charset="-122"/>
              </a:rPr>
              <a:t>销售</a:t>
            </a:r>
            <a:endParaRPr lang="zh-CN" altLang="en-US" sz="1000"/>
          </a:p>
        </p:txBody>
      </p:sp>
      <p:sp>
        <p:nvSpPr>
          <p:cNvPr id="4052047" name="Line 21"/>
          <p:cNvSpPr>
            <a:spLocks noChangeShapeType="1"/>
          </p:cNvSpPr>
          <p:nvPr/>
        </p:nvSpPr>
        <p:spPr bwMode="auto">
          <a:xfrm>
            <a:off x="5246688" y="1754188"/>
            <a:ext cx="2120900" cy="0"/>
          </a:xfrm>
          <a:prstGeom prst="line">
            <a:avLst/>
          </a:prstGeom>
          <a:noFill/>
          <a:ln w="9525">
            <a:solidFill>
              <a:srgbClr val="000000"/>
            </a:solidFill>
            <a:round/>
            <a:headEnd/>
            <a:tailEnd/>
          </a:ln>
        </p:spPr>
        <p:txBody>
          <a:bodyPr/>
          <a:lstStyle/>
          <a:p>
            <a:endParaRPr lang="zh-CN" altLang="en-US"/>
          </a:p>
        </p:txBody>
      </p:sp>
      <p:sp>
        <p:nvSpPr>
          <p:cNvPr id="4052048" name="Freeform 22"/>
          <p:cNvSpPr>
            <a:spLocks/>
          </p:cNvSpPr>
          <p:nvPr/>
        </p:nvSpPr>
        <p:spPr bwMode="auto">
          <a:xfrm>
            <a:off x="3973513" y="2147888"/>
            <a:ext cx="115887" cy="117475"/>
          </a:xfrm>
          <a:custGeom>
            <a:avLst/>
            <a:gdLst>
              <a:gd name="T0" fmla="*/ 133 w 265"/>
              <a:gd name="T1" fmla="*/ 0 h 381"/>
              <a:gd name="T2" fmla="*/ 0 w 265"/>
              <a:gd name="T3" fmla="*/ 381 h 381"/>
              <a:gd name="T4" fmla="*/ 265 w 265"/>
              <a:gd name="T5" fmla="*/ 381 h 381"/>
              <a:gd name="T6" fmla="*/ 133 w 265"/>
              <a:gd name="T7" fmla="*/ 0 h 381"/>
              <a:gd name="T8" fmla="*/ 0 60000 65536"/>
              <a:gd name="T9" fmla="*/ 0 60000 65536"/>
              <a:gd name="T10" fmla="*/ 0 60000 65536"/>
              <a:gd name="T11" fmla="*/ 0 60000 65536"/>
              <a:gd name="T12" fmla="*/ 0 w 265"/>
              <a:gd name="T13" fmla="*/ 0 h 381"/>
              <a:gd name="T14" fmla="*/ 265 w 265"/>
              <a:gd name="T15" fmla="*/ 381 h 381"/>
            </a:gdLst>
            <a:ahLst/>
            <a:cxnLst>
              <a:cxn ang="T8">
                <a:pos x="T0" y="T1"/>
              </a:cxn>
              <a:cxn ang="T9">
                <a:pos x="T2" y="T3"/>
              </a:cxn>
              <a:cxn ang="T10">
                <a:pos x="T4" y="T5"/>
              </a:cxn>
              <a:cxn ang="T11">
                <a:pos x="T6" y="T7"/>
              </a:cxn>
            </a:cxnLst>
            <a:rect l="T12" t="T13" r="T14" b="T15"/>
            <a:pathLst>
              <a:path w="265" h="381">
                <a:moveTo>
                  <a:pt x="133" y="0"/>
                </a:moveTo>
                <a:lnTo>
                  <a:pt x="0" y="381"/>
                </a:lnTo>
                <a:lnTo>
                  <a:pt x="265" y="381"/>
                </a:lnTo>
                <a:lnTo>
                  <a:pt x="133"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4052049" name="Rectangle 23"/>
          <p:cNvSpPr>
            <a:spLocks noChangeArrowheads="1"/>
          </p:cNvSpPr>
          <p:nvPr/>
        </p:nvSpPr>
        <p:spPr bwMode="auto">
          <a:xfrm>
            <a:off x="3992563" y="1052513"/>
            <a:ext cx="762000"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FF3300"/>
                </a:solidFill>
                <a:latin typeface="宋体" pitchFamily="2" charset="-122"/>
              </a:rPr>
              <a:t>概念决策评审</a:t>
            </a:r>
            <a:endParaRPr lang="zh-CN" altLang="en-US" sz="1000"/>
          </a:p>
        </p:txBody>
      </p:sp>
      <p:sp>
        <p:nvSpPr>
          <p:cNvPr id="4052050" name="Freeform 24"/>
          <p:cNvSpPr>
            <a:spLocks/>
          </p:cNvSpPr>
          <p:nvPr/>
        </p:nvSpPr>
        <p:spPr bwMode="auto">
          <a:xfrm>
            <a:off x="4675188" y="2147888"/>
            <a:ext cx="115887" cy="117475"/>
          </a:xfrm>
          <a:custGeom>
            <a:avLst/>
            <a:gdLst>
              <a:gd name="T0" fmla="*/ 132 w 265"/>
              <a:gd name="T1" fmla="*/ 0 h 381"/>
              <a:gd name="T2" fmla="*/ 0 w 265"/>
              <a:gd name="T3" fmla="*/ 381 h 381"/>
              <a:gd name="T4" fmla="*/ 265 w 265"/>
              <a:gd name="T5" fmla="*/ 381 h 381"/>
              <a:gd name="T6" fmla="*/ 132 w 265"/>
              <a:gd name="T7" fmla="*/ 0 h 381"/>
              <a:gd name="T8" fmla="*/ 0 60000 65536"/>
              <a:gd name="T9" fmla="*/ 0 60000 65536"/>
              <a:gd name="T10" fmla="*/ 0 60000 65536"/>
              <a:gd name="T11" fmla="*/ 0 60000 65536"/>
              <a:gd name="T12" fmla="*/ 0 w 265"/>
              <a:gd name="T13" fmla="*/ 0 h 381"/>
              <a:gd name="T14" fmla="*/ 265 w 265"/>
              <a:gd name="T15" fmla="*/ 381 h 381"/>
            </a:gdLst>
            <a:ahLst/>
            <a:cxnLst>
              <a:cxn ang="T8">
                <a:pos x="T0" y="T1"/>
              </a:cxn>
              <a:cxn ang="T9">
                <a:pos x="T2" y="T3"/>
              </a:cxn>
              <a:cxn ang="T10">
                <a:pos x="T4" y="T5"/>
              </a:cxn>
              <a:cxn ang="T11">
                <a:pos x="T6" y="T7"/>
              </a:cxn>
            </a:cxnLst>
            <a:rect l="T12" t="T13" r="T14" b="T15"/>
            <a:pathLst>
              <a:path w="265" h="381">
                <a:moveTo>
                  <a:pt x="132" y="0"/>
                </a:moveTo>
                <a:lnTo>
                  <a:pt x="0" y="381"/>
                </a:lnTo>
                <a:lnTo>
                  <a:pt x="265" y="381"/>
                </a:lnTo>
                <a:lnTo>
                  <a:pt x="132"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4052051" name="Rectangle 25"/>
          <p:cNvSpPr>
            <a:spLocks noChangeArrowheads="1"/>
          </p:cNvSpPr>
          <p:nvPr/>
        </p:nvSpPr>
        <p:spPr bwMode="auto">
          <a:xfrm>
            <a:off x="4886325" y="1138238"/>
            <a:ext cx="719138" cy="130175"/>
          </a:xfrm>
          <a:prstGeom prst="rect">
            <a:avLst/>
          </a:prstGeom>
          <a:noFill/>
          <a:ln w="9525">
            <a:noFill/>
            <a:miter lim="800000"/>
            <a:headEnd/>
            <a:tailEnd/>
          </a:ln>
        </p:spPr>
        <p:txBody>
          <a:bodyPr/>
          <a:lstStyle/>
          <a:p>
            <a:pPr algn="ctr"/>
            <a:endParaRPr lang="zh-CN" altLang="en-US"/>
          </a:p>
        </p:txBody>
      </p:sp>
      <p:sp>
        <p:nvSpPr>
          <p:cNvPr id="4052052" name="Rectangle 26"/>
          <p:cNvSpPr>
            <a:spLocks noChangeArrowheads="1"/>
          </p:cNvSpPr>
          <p:nvPr/>
        </p:nvSpPr>
        <p:spPr bwMode="auto">
          <a:xfrm>
            <a:off x="4932363" y="1169988"/>
            <a:ext cx="762000"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FF3300"/>
                </a:solidFill>
                <a:latin typeface="宋体" pitchFamily="2" charset="-122"/>
              </a:rPr>
              <a:t>计划决策评审</a:t>
            </a:r>
            <a:endParaRPr lang="zh-CN" altLang="en-US" sz="1000"/>
          </a:p>
        </p:txBody>
      </p:sp>
      <p:sp>
        <p:nvSpPr>
          <p:cNvPr id="4052053" name="Freeform 27"/>
          <p:cNvSpPr>
            <a:spLocks/>
          </p:cNvSpPr>
          <p:nvPr/>
        </p:nvSpPr>
        <p:spPr bwMode="auto">
          <a:xfrm>
            <a:off x="5180013" y="2147888"/>
            <a:ext cx="114300" cy="117475"/>
          </a:xfrm>
          <a:custGeom>
            <a:avLst/>
            <a:gdLst>
              <a:gd name="T0" fmla="*/ 133 w 266"/>
              <a:gd name="T1" fmla="*/ 0 h 381"/>
              <a:gd name="T2" fmla="*/ 0 w 266"/>
              <a:gd name="T3" fmla="*/ 381 h 381"/>
              <a:gd name="T4" fmla="*/ 266 w 266"/>
              <a:gd name="T5" fmla="*/ 381 h 381"/>
              <a:gd name="T6" fmla="*/ 133 w 266"/>
              <a:gd name="T7" fmla="*/ 0 h 381"/>
              <a:gd name="T8" fmla="*/ 0 60000 65536"/>
              <a:gd name="T9" fmla="*/ 0 60000 65536"/>
              <a:gd name="T10" fmla="*/ 0 60000 65536"/>
              <a:gd name="T11" fmla="*/ 0 60000 65536"/>
              <a:gd name="T12" fmla="*/ 0 w 266"/>
              <a:gd name="T13" fmla="*/ 0 h 381"/>
              <a:gd name="T14" fmla="*/ 266 w 266"/>
              <a:gd name="T15" fmla="*/ 381 h 381"/>
            </a:gdLst>
            <a:ahLst/>
            <a:cxnLst>
              <a:cxn ang="T8">
                <a:pos x="T0" y="T1"/>
              </a:cxn>
              <a:cxn ang="T9">
                <a:pos x="T2" y="T3"/>
              </a:cxn>
              <a:cxn ang="T10">
                <a:pos x="T4" y="T5"/>
              </a:cxn>
              <a:cxn ang="T11">
                <a:pos x="T6" y="T7"/>
              </a:cxn>
            </a:cxnLst>
            <a:rect l="T12" t="T13" r="T14" b="T15"/>
            <a:pathLst>
              <a:path w="266" h="381">
                <a:moveTo>
                  <a:pt x="133" y="0"/>
                </a:moveTo>
                <a:lnTo>
                  <a:pt x="0" y="381"/>
                </a:lnTo>
                <a:lnTo>
                  <a:pt x="266" y="381"/>
                </a:lnTo>
                <a:lnTo>
                  <a:pt x="133"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4052054" name="Rectangle 28"/>
          <p:cNvSpPr>
            <a:spLocks noChangeArrowheads="1"/>
          </p:cNvSpPr>
          <p:nvPr/>
        </p:nvSpPr>
        <p:spPr bwMode="auto">
          <a:xfrm>
            <a:off x="6472238" y="1138238"/>
            <a:ext cx="719137" cy="130175"/>
          </a:xfrm>
          <a:prstGeom prst="rect">
            <a:avLst/>
          </a:prstGeom>
          <a:noFill/>
          <a:ln w="9525">
            <a:noFill/>
            <a:miter lim="800000"/>
            <a:headEnd/>
            <a:tailEnd/>
          </a:ln>
        </p:spPr>
        <p:txBody>
          <a:bodyPr/>
          <a:lstStyle/>
          <a:p>
            <a:pPr algn="ctr"/>
            <a:endParaRPr lang="zh-CN" altLang="en-US"/>
          </a:p>
        </p:txBody>
      </p:sp>
      <p:sp>
        <p:nvSpPr>
          <p:cNvPr id="4052055" name="Rectangle 29"/>
          <p:cNvSpPr>
            <a:spLocks noChangeArrowheads="1"/>
          </p:cNvSpPr>
          <p:nvPr/>
        </p:nvSpPr>
        <p:spPr bwMode="auto">
          <a:xfrm>
            <a:off x="6521450" y="1169988"/>
            <a:ext cx="760413" cy="152400"/>
          </a:xfrm>
          <a:prstGeom prst="rect">
            <a:avLst/>
          </a:prstGeom>
          <a:noFill/>
          <a:ln w="9525">
            <a:noFill/>
            <a:miter lim="800000"/>
            <a:headEnd/>
            <a:tailEnd/>
          </a:ln>
        </p:spPr>
        <p:txBody>
          <a:bodyPr wrap="none" lIns="0" tIns="0" rIns="0" bIns="0">
            <a:spAutoFit/>
          </a:bodyPr>
          <a:lstStyle/>
          <a:p>
            <a:pPr>
              <a:spcBef>
                <a:spcPct val="20000"/>
              </a:spcBef>
            </a:pPr>
            <a:r>
              <a:rPr lang="zh-CN" altLang="en-US" sz="1000">
                <a:solidFill>
                  <a:srgbClr val="FF3300"/>
                </a:solidFill>
                <a:latin typeface="宋体" pitchFamily="2" charset="-122"/>
              </a:rPr>
              <a:t>发布决策评审</a:t>
            </a:r>
            <a:endParaRPr lang="zh-CN" altLang="en-US" sz="1000"/>
          </a:p>
        </p:txBody>
      </p:sp>
      <p:sp>
        <p:nvSpPr>
          <p:cNvPr id="4052056" name="Freeform 30"/>
          <p:cNvSpPr>
            <a:spLocks/>
          </p:cNvSpPr>
          <p:nvPr/>
        </p:nvSpPr>
        <p:spPr bwMode="auto">
          <a:xfrm>
            <a:off x="5575300" y="2147888"/>
            <a:ext cx="115888" cy="117475"/>
          </a:xfrm>
          <a:custGeom>
            <a:avLst/>
            <a:gdLst>
              <a:gd name="T0" fmla="*/ 133 w 265"/>
              <a:gd name="T1" fmla="*/ 0 h 381"/>
              <a:gd name="T2" fmla="*/ 0 w 265"/>
              <a:gd name="T3" fmla="*/ 381 h 381"/>
              <a:gd name="T4" fmla="*/ 265 w 265"/>
              <a:gd name="T5" fmla="*/ 381 h 381"/>
              <a:gd name="T6" fmla="*/ 133 w 265"/>
              <a:gd name="T7" fmla="*/ 0 h 381"/>
              <a:gd name="T8" fmla="*/ 0 60000 65536"/>
              <a:gd name="T9" fmla="*/ 0 60000 65536"/>
              <a:gd name="T10" fmla="*/ 0 60000 65536"/>
              <a:gd name="T11" fmla="*/ 0 60000 65536"/>
              <a:gd name="T12" fmla="*/ 0 w 265"/>
              <a:gd name="T13" fmla="*/ 0 h 381"/>
              <a:gd name="T14" fmla="*/ 265 w 265"/>
              <a:gd name="T15" fmla="*/ 381 h 381"/>
            </a:gdLst>
            <a:ahLst/>
            <a:cxnLst>
              <a:cxn ang="T8">
                <a:pos x="T0" y="T1"/>
              </a:cxn>
              <a:cxn ang="T9">
                <a:pos x="T2" y="T3"/>
              </a:cxn>
              <a:cxn ang="T10">
                <a:pos x="T4" y="T5"/>
              </a:cxn>
              <a:cxn ang="T11">
                <a:pos x="T6" y="T7"/>
              </a:cxn>
            </a:cxnLst>
            <a:rect l="T12" t="T13" r="T14" b="T15"/>
            <a:pathLst>
              <a:path w="265" h="381">
                <a:moveTo>
                  <a:pt x="133" y="0"/>
                </a:moveTo>
                <a:lnTo>
                  <a:pt x="0" y="381"/>
                </a:lnTo>
                <a:lnTo>
                  <a:pt x="265" y="381"/>
                </a:lnTo>
                <a:lnTo>
                  <a:pt x="133"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4052057" name="Rectangle 31"/>
          <p:cNvSpPr>
            <a:spLocks noChangeArrowheads="1"/>
          </p:cNvSpPr>
          <p:nvPr/>
        </p:nvSpPr>
        <p:spPr bwMode="auto">
          <a:xfrm>
            <a:off x="3624263" y="2016125"/>
            <a:ext cx="592137" cy="131763"/>
          </a:xfrm>
          <a:prstGeom prst="rect">
            <a:avLst/>
          </a:prstGeom>
          <a:noFill/>
          <a:ln w="9525">
            <a:solidFill>
              <a:srgbClr val="000000"/>
            </a:solidFill>
            <a:miter lim="800000"/>
            <a:headEnd/>
            <a:tailEnd/>
          </a:ln>
        </p:spPr>
        <p:txBody>
          <a:bodyPr/>
          <a:lstStyle/>
          <a:p>
            <a:pPr algn="ctr"/>
            <a:endParaRPr lang="zh-CN" altLang="en-US"/>
          </a:p>
        </p:txBody>
      </p:sp>
      <p:sp>
        <p:nvSpPr>
          <p:cNvPr id="4052058" name="Rectangle 32"/>
          <p:cNvSpPr>
            <a:spLocks noChangeArrowheads="1"/>
          </p:cNvSpPr>
          <p:nvPr/>
        </p:nvSpPr>
        <p:spPr bwMode="auto">
          <a:xfrm>
            <a:off x="4216400" y="2016125"/>
            <a:ext cx="514350" cy="131763"/>
          </a:xfrm>
          <a:prstGeom prst="rect">
            <a:avLst/>
          </a:prstGeom>
          <a:noFill/>
          <a:ln w="9525">
            <a:solidFill>
              <a:srgbClr val="000000"/>
            </a:solidFill>
            <a:miter lim="800000"/>
            <a:headEnd/>
            <a:tailEnd/>
          </a:ln>
        </p:spPr>
        <p:txBody>
          <a:bodyPr/>
          <a:lstStyle/>
          <a:p>
            <a:pPr algn="ctr"/>
            <a:endParaRPr lang="zh-CN" altLang="en-US"/>
          </a:p>
        </p:txBody>
      </p:sp>
      <p:sp>
        <p:nvSpPr>
          <p:cNvPr id="4052059" name="Rectangle 33"/>
          <p:cNvSpPr>
            <a:spLocks noChangeArrowheads="1"/>
          </p:cNvSpPr>
          <p:nvPr/>
        </p:nvSpPr>
        <p:spPr bwMode="auto">
          <a:xfrm>
            <a:off x="4729163" y="2016125"/>
            <a:ext cx="514350" cy="131763"/>
          </a:xfrm>
          <a:prstGeom prst="rect">
            <a:avLst/>
          </a:prstGeom>
          <a:noFill/>
          <a:ln w="9525">
            <a:solidFill>
              <a:srgbClr val="000000"/>
            </a:solidFill>
            <a:miter lim="800000"/>
            <a:headEnd/>
            <a:tailEnd/>
          </a:ln>
        </p:spPr>
        <p:txBody>
          <a:bodyPr/>
          <a:lstStyle/>
          <a:p>
            <a:pPr algn="ctr"/>
            <a:endParaRPr lang="zh-CN" altLang="en-US"/>
          </a:p>
        </p:txBody>
      </p:sp>
      <p:sp>
        <p:nvSpPr>
          <p:cNvPr id="4052060" name="Rectangle 34"/>
          <p:cNvSpPr>
            <a:spLocks noChangeArrowheads="1"/>
          </p:cNvSpPr>
          <p:nvPr/>
        </p:nvSpPr>
        <p:spPr bwMode="auto">
          <a:xfrm>
            <a:off x="4779963" y="2025650"/>
            <a:ext cx="406400" cy="122238"/>
          </a:xfrm>
          <a:prstGeom prst="rect">
            <a:avLst/>
          </a:prstGeom>
          <a:noFill/>
          <a:ln w="9525" algn="ctr">
            <a:noFill/>
            <a:miter lim="800000"/>
            <a:headEnd/>
            <a:tailEnd/>
          </a:ln>
        </p:spPr>
        <p:txBody>
          <a:bodyPr wrap="none" lIns="0" tIns="0" rIns="0" bIns="0">
            <a:spAutoFit/>
          </a:bodyPr>
          <a:lstStyle/>
          <a:p>
            <a:pPr>
              <a:spcBef>
                <a:spcPct val="20000"/>
              </a:spcBef>
            </a:pPr>
            <a:r>
              <a:rPr lang="zh-CN" altLang="en-US" sz="800">
                <a:solidFill>
                  <a:srgbClr val="3333FF"/>
                </a:solidFill>
                <a:latin typeface="宋体" pitchFamily="2" charset="-122"/>
              </a:rPr>
              <a:t>项目计划</a:t>
            </a:r>
          </a:p>
        </p:txBody>
      </p:sp>
      <p:sp>
        <p:nvSpPr>
          <p:cNvPr id="4052061" name="Rectangle 35"/>
          <p:cNvSpPr>
            <a:spLocks noChangeArrowheads="1"/>
          </p:cNvSpPr>
          <p:nvPr/>
        </p:nvSpPr>
        <p:spPr bwMode="auto">
          <a:xfrm>
            <a:off x="5240338" y="2016125"/>
            <a:ext cx="500062" cy="131763"/>
          </a:xfrm>
          <a:prstGeom prst="rect">
            <a:avLst/>
          </a:prstGeom>
          <a:noFill/>
          <a:ln w="9525">
            <a:solidFill>
              <a:srgbClr val="000000"/>
            </a:solidFill>
            <a:miter lim="800000"/>
            <a:headEnd/>
            <a:tailEnd/>
          </a:ln>
        </p:spPr>
        <p:txBody>
          <a:bodyPr/>
          <a:lstStyle/>
          <a:p>
            <a:pPr algn="ctr"/>
            <a:endParaRPr lang="zh-CN" altLang="en-US"/>
          </a:p>
        </p:txBody>
      </p:sp>
      <p:sp>
        <p:nvSpPr>
          <p:cNvPr id="4052062" name="Freeform 36"/>
          <p:cNvSpPr>
            <a:spLocks/>
          </p:cNvSpPr>
          <p:nvPr/>
        </p:nvSpPr>
        <p:spPr bwMode="auto">
          <a:xfrm>
            <a:off x="4144963" y="1212850"/>
            <a:ext cx="155575" cy="146050"/>
          </a:xfrm>
          <a:custGeom>
            <a:avLst/>
            <a:gdLst>
              <a:gd name="T0" fmla="*/ 177 w 355"/>
              <a:gd name="T1" fmla="*/ 0 h 476"/>
              <a:gd name="T2" fmla="*/ 0 w 355"/>
              <a:gd name="T3" fmla="*/ 238 h 476"/>
              <a:gd name="T4" fmla="*/ 177 w 355"/>
              <a:gd name="T5" fmla="*/ 476 h 476"/>
              <a:gd name="T6" fmla="*/ 355 w 355"/>
              <a:gd name="T7" fmla="*/ 238 h 476"/>
              <a:gd name="T8" fmla="*/ 177 w 355"/>
              <a:gd name="T9" fmla="*/ 0 h 476"/>
              <a:gd name="T10" fmla="*/ 0 60000 65536"/>
              <a:gd name="T11" fmla="*/ 0 60000 65536"/>
              <a:gd name="T12" fmla="*/ 0 60000 65536"/>
              <a:gd name="T13" fmla="*/ 0 60000 65536"/>
              <a:gd name="T14" fmla="*/ 0 60000 65536"/>
              <a:gd name="T15" fmla="*/ 0 w 355"/>
              <a:gd name="T16" fmla="*/ 0 h 476"/>
              <a:gd name="T17" fmla="*/ 355 w 355"/>
              <a:gd name="T18" fmla="*/ 476 h 476"/>
            </a:gdLst>
            <a:ahLst/>
            <a:cxnLst>
              <a:cxn ang="T10">
                <a:pos x="T0" y="T1"/>
              </a:cxn>
              <a:cxn ang="T11">
                <a:pos x="T2" y="T3"/>
              </a:cxn>
              <a:cxn ang="T12">
                <a:pos x="T4" y="T5"/>
              </a:cxn>
              <a:cxn ang="T13">
                <a:pos x="T6" y="T7"/>
              </a:cxn>
              <a:cxn ang="T14">
                <a:pos x="T8" y="T9"/>
              </a:cxn>
            </a:cxnLst>
            <a:rect l="T15" t="T16" r="T17" b="T18"/>
            <a:pathLst>
              <a:path w="355" h="476">
                <a:moveTo>
                  <a:pt x="177" y="0"/>
                </a:moveTo>
                <a:lnTo>
                  <a:pt x="0" y="238"/>
                </a:lnTo>
                <a:lnTo>
                  <a:pt x="177" y="476"/>
                </a:lnTo>
                <a:lnTo>
                  <a:pt x="355" y="238"/>
                </a:lnTo>
                <a:lnTo>
                  <a:pt x="177"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4052063" name="Freeform 37"/>
          <p:cNvSpPr>
            <a:spLocks/>
          </p:cNvSpPr>
          <p:nvPr/>
        </p:nvSpPr>
        <p:spPr bwMode="auto">
          <a:xfrm>
            <a:off x="5178425" y="1293813"/>
            <a:ext cx="155575" cy="144462"/>
          </a:xfrm>
          <a:custGeom>
            <a:avLst/>
            <a:gdLst>
              <a:gd name="T0" fmla="*/ 177 w 354"/>
              <a:gd name="T1" fmla="*/ 0 h 475"/>
              <a:gd name="T2" fmla="*/ 0 w 354"/>
              <a:gd name="T3" fmla="*/ 237 h 475"/>
              <a:gd name="T4" fmla="*/ 177 w 354"/>
              <a:gd name="T5" fmla="*/ 475 h 475"/>
              <a:gd name="T6" fmla="*/ 354 w 354"/>
              <a:gd name="T7" fmla="*/ 237 h 475"/>
              <a:gd name="T8" fmla="*/ 177 w 354"/>
              <a:gd name="T9" fmla="*/ 0 h 475"/>
              <a:gd name="T10" fmla="*/ 0 60000 65536"/>
              <a:gd name="T11" fmla="*/ 0 60000 65536"/>
              <a:gd name="T12" fmla="*/ 0 60000 65536"/>
              <a:gd name="T13" fmla="*/ 0 60000 65536"/>
              <a:gd name="T14" fmla="*/ 0 60000 65536"/>
              <a:gd name="T15" fmla="*/ 0 w 354"/>
              <a:gd name="T16" fmla="*/ 0 h 475"/>
              <a:gd name="T17" fmla="*/ 354 w 354"/>
              <a:gd name="T18" fmla="*/ 475 h 475"/>
            </a:gdLst>
            <a:ahLst/>
            <a:cxnLst>
              <a:cxn ang="T10">
                <a:pos x="T0" y="T1"/>
              </a:cxn>
              <a:cxn ang="T11">
                <a:pos x="T2" y="T3"/>
              </a:cxn>
              <a:cxn ang="T12">
                <a:pos x="T4" y="T5"/>
              </a:cxn>
              <a:cxn ang="T13">
                <a:pos x="T6" y="T7"/>
              </a:cxn>
              <a:cxn ang="T14">
                <a:pos x="T8" y="T9"/>
              </a:cxn>
            </a:cxnLst>
            <a:rect l="T15" t="T16" r="T17" b="T18"/>
            <a:pathLst>
              <a:path w="354" h="475">
                <a:moveTo>
                  <a:pt x="177" y="0"/>
                </a:moveTo>
                <a:lnTo>
                  <a:pt x="0" y="237"/>
                </a:lnTo>
                <a:lnTo>
                  <a:pt x="177" y="475"/>
                </a:lnTo>
                <a:lnTo>
                  <a:pt x="354" y="237"/>
                </a:lnTo>
                <a:lnTo>
                  <a:pt x="177"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4052064" name="Freeform 38"/>
          <p:cNvSpPr>
            <a:spLocks/>
          </p:cNvSpPr>
          <p:nvPr/>
        </p:nvSpPr>
        <p:spPr bwMode="auto">
          <a:xfrm>
            <a:off x="6680200" y="1293813"/>
            <a:ext cx="155575" cy="146050"/>
          </a:xfrm>
          <a:custGeom>
            <a:avLst/>
            <a:gdLst>
              <a:gd name="T0" fmla="*/ 177 w 354"/>
              <a:gd name="T1" fmla="*/ 0 h 476"/>
              <a:gd name="T2" fmla="*/ 0 w 354"/>
              <a:gd name="T3" fmla="*/ 238 h 476"/>
              <a:gd name="T4" fmla="*/ 177 w 354"/>
              <a:gd name="T5" fmla="*/ 476 h 476"/>
              <a:gd name="T6" fmla="*/ 354 w 354"/>
              <a:gd name="T7" fmla="*/ 238 h 476"/>
              <a:gd name="T8" fmla="*/ 177 w 354"/>
              <a:gd name="T9" fmla="*/ 0 h 476"/>
              <a:gd name="T10" fmla="*/ 0 60000 65536"/>
              <a:gd name="T11" fmla="*/ 0 60000 65536"/>
              <a:gd name="T12" fmla="*/ 0 60000 65536"/>
              <a:gd name="T13" fmla="*/ 0 60000 65536"/>
              <a:gd name="T14" fmla="*/ 0 60000 65536"/>
              <a:gd name="T15" fmla="*/ 0 w 354"/>
              <a:gd name="T16" fmla="*/ 0 h 476"/>
              <a:gd name="T17" fmla="*/ 354 w 354"/>
              <a:gd name="T18" fmla="*/ 476 h 476"/>
            </a:gdLst>
            <a:ahLst/>
            <a:cxnLst>
              <a:cxn ang="T10">
                <a:pos x="T0" y="T1"/>
              </a:cxn>
              <a:cxn ang="T11">
                <a:pos x="T2" y="T3"/>
              </a:cxn>
              <a:cxn ang="T12">
                <a:pos x="T4" y="T5"/>
              </a:cxn>
              <a:cxn ang="T13">
                <a:pos x="T6" y="T7"/>
              </a:cxn>
              <a:cxn ang="T14">
                <a:pos x="T8" y="T9"/>
              </a:cxn>
            </a:cxnLst>
            <a:rect l="T15" t="T16" r="T17" b="T18"/>
            <a:pathLst>
              <a:path w="354" h="476">
                <a:moveTo>
                  <a:pt x="177" y="0"/>
                </a:moveTo>
                <a:lnTo>
                  <a:pt x="0" y="238"/>
                </a:lnTo>
                <a:lnTo>
                  <a:pt x="177" y="476"/>
                </a:lnTo>
                <a:lnTo>
                  <a:pt x="354" y="238"/>
                </a:lnTo>
                <a:lnTo>
                  <a:pt x="177" y="0"/>
                </a:lnTo>
                <a:close/>
              </a:path>
            </a:pathLst>
          </a:custGeom>
          <a:solidFill>
            <a:srgbClr val="FFFF66"/>
          </a:solidFill>
          <a:ln w="9525">
            <a:solidFill>
              <a:srgbClr val="000000"/>
            </a:solidFill>
            <a:round/>
            <a:headEnd/>
            <a:tailEnd/>
          </a:ln>
        </p:spPr>
        <p:txBody>
          <a:bodyPr/>
          <a:lstStyle/>
          <a:p>
            <a:pPr algn="ctr"/>
            <a:endParaRPr lang="zh-CN" altLang="en-US"/>
          </a:p>
        </p:txBody>
      </p:sp>
      <p:sp>
        <p:nvSpPr>
          <p:cNvPr id="4052065" name="Rectangle 39"/>
          <p:cNvSpPr>
            <a:spLocks noChangeArrowheads="1"/>
          </p:cNvSpPr>
          <p:nvPr/>
        </p:nvSpPr>
        <p:spPr bwMode="auto">
          <a:xfrm>
            <a:off x="3846513" y="2297113"/>
            <a:ext cx="457200" cy="122237"/>
          </a:xfrm>
          <a:prstGeom prst="rect">
            <a:avLst/>
          </a:prstGeom>
          <a:noFill/>
          <a:ln w="9525">
            <a:noFill/>
            <a:miter lim="800000"/>
            <a:headEnd/>
            <a:tailEnd/>
          </a:ln>
        </p:spPr>
        <p:txBody>
          <a:bodyPr wrap="none" lIns="0" tIns="0" rIns="0" bIns="0">
            <a:spAutoFit/>
          </a:bodyPr>
          <a:lstStyle/>
          <a:p>
            <a:pPr>
              <a:spcBef>
                <a:spcPct val="20000"/>
              </a:spcBef>
            </a:pPr>
            <a:r>
              <a:rPr lang="zh-CN" altLang="en-US" sz="800">
                <a:solidFill>
                  <a:srgbClr val="000000"/>
                </a:solidFill>
                <a:latin typeface="宋体" pitchFamily="2" charset="-122"/>
              </a:rPr>
              <a:t>技术评审</a:t>
            </a:r>
            <a:r>
              <a:rPr lang="en-US" altLang="zh-CN" sz="800">
                <a:solidFill>
                  <a:srgbClr val="000000"/>
                </a:solidFill>
                <a:latin typeface="宋体" pitchFamily="2" charset="-122"/>
              </a:rPr>
              <a:t>1</a:t>
            </a:r>
            <a:endParaRPr lang="en-US" altLang="zh-CN" sz="800"/>
          </a:p>
        </p:txBody>
      </p:sp>
      <p:sp>
        <p:nvSpPr>
          <p:cNvPr id="4052066" name="Rectangle 40"/>
          <p:cNvSpPr>
            <a:spLocks noChangeArrowheads="1"/>
          </p:cNvSpPr>
          <p:nvPr/>
        </p:nvSpPr>
        <p:spPr bwMode="auto">
          <a:xfrm>
            <a:off x="4464050" y="2271713"/>
            <a:ext cx="512763" cy="131762"/>
          </a:xfrm>
          <a:prstGeom prst="rect">
            <a:avLst/>
          </a:prstGeom>
          <a:noFill/>
          <a:ln w="9525">
            <a:noFill/>
            <a:miter lim="800000"/>
            <a:headEnd/>
            <a:tailEnd/>
          </a:ln>
        </p:spPr>
        <p:txBody>
          <a:bodyPr/>
          <a:lstStyle/>
          <a:p>
            <a:pPr algn="ctr"/>
            <a:endParaRPr lang="zh-CN" altLang="en-US"/>
          </a:p>
        </p:txBody>
      </p:sp>
      <p:sp>
        <p:nvSpPr>
          <p:cNvPr id="4052067" name="Rectangle 41"/>
          <p:cNvSpPr>
            <a:spLocks noChangeArrowheads="1"/>
          </p:cNvSpPr>
          <p:nvPr/>
        </p:nvSpPr>
        <p:spPr bwMode="auto">
          <a:xfrm>
            <a:off x="4475163" y="2297113"/>
            <a:ext cx="457200" cy="122237"/>
          </a:xfrm>
          <a:prstGeom prst="rect">
            <a:avLst/>
          </a:prstGeom>
          <a:noFill/>
          <a:ln w="9525">
            <a:noFill/>
            <a:miter lim="800000"/>
            <a:headEnd/>
            <a:tailEnd/>
          </a:ln>
        </p:spPr>
        <p:txBody>
          <a:bodyPr wrap="none" lIns="0" tIns="0" rIns="0" bIns="0">
            <a:spAutoFit/>
          </a:bodyPr>
          <a:lstStyle/>
          <a:p>
            <a:pPr>
              <a:spcBef>
                <a:spcPct val="20000"/>
              </a:spcBef>
            </a:pPr>
            <a:r>
              <a:rPr lang="zh-CN" altLang="en-US" sz="800">
                <a:solidFill>
                  <a:srgbClr val="000000"/>
                </a:solidFill>
                <a:latin typeface="宋体" pitchFamily="2" charset="-122"/>
              </a:rPr>
              <a:t>技术评审</a:t>
            </a:r>
            <a:r>
              <a:rPr lang="en-US" altLang="zh-CN" sz="800">
                <a:solidFill>
                  <a:srgbClr val="000000"/>
                </a:solidFill>
                <a:latin typeface="宋体" pitchFamily="2" charset="-122"/>
              </a:rPr>
              <a:t>2</a:t>
            </a:r>
            <a:endParaRPr lang="en-US" altLang="zh-CN" sz="800"/>
          </a:p>
        </p:txBody>
      </p:sp>
      <p:sp>
        <p:nvSpPr>
          <p:cNvPr id="4052068" name="Rectangle 42"/>
          <p:cNvSpPr>
            <a:spLocks noChangeArrowheads="1"/>
          </p:cNvSpPr>
          <p:nvPr/>
        </p:nvSpPr>
        <p:spPr bwMode="auto">
          <a:xfrm>
            <a:off x="4951413" y="2271713"/>
            <a:ext cx="512762" cy="131762"/>
          </a:xfrm>
          <a:prstGeom prst="rect">
            <a:avLst/>
          </a:prstGeom>
          <a:noFill/>
          <a:ln w="9525">
            <a:noFill/>
            <a:miter lim="800000"/>
            <a:headEnd/>
            <a:tailEnd/>
          </a:ln>
        </p:spPr>
        <p:txBody>
          <a:bodyPr/>
          <a:lstStyle/>
          <a:p>
            <a:pPr algn="ctr"/>
            <a:endParaRPr lang="zh-CN" altLang="en-US"/>
          </a:p>
        </p:txBody>
      </p:sp>
      <p:sp>
        <p:nvSpPr>
          <p:cNvPr id="4052069" name="Rectangle 43"/>
          <p:cNvSpPr>
            <a:spLocks noChangeArrowheads="1"/>
          </p:cNvSpPr>
          <p:nvPr/>
        </p:nvSpPr>
        <p:spPr bwMode="auto">
          <a:xfrm>
            <a:off x="4976813" y="2297113"/>
            <a:ext cx="457200" cy="122237"/>
          </a:xfrm>
          <a:prstGeom prst="rect">
            <a:avLst/>
          </a:prstGeom>
          <a:noFill/>
          <a:ln w="9525">
            <a:noFill/>
            <a:miter lim="800000"/>
            <a:headEnd/>
            <a:tailEnd/>
          </a:ln>
        </p:spPr>
        <p:txBody>
          <a:bodyPr wrap="none" lIns="0" tIns="0" rIns="0" bIns="0">
            <a:spAutoFit/>
          </a:bodyPr>
          <a:lstStyle/>
          <a:p>
            <a:pPr>
              <a:spcBef>
                <a:spcPct val="20000"/>
              </a:spcBef>
            </a:pPr>
            <a:r>
              <a:rPr lang="zh-CN" altLang="en-US" sz="800">
                <a:solidFill>
                  <a:srgbClr val="000000"/>
                </a:solidFill>
                <a:latin typeface="宋体" pitchFamily="2" charset="-122"/>
              </a:rPr>
              <a:t>技术评审</a:t>
            </a:r>
            <a:r>
              <a:rPr lang="en-US" altLang="zh-CN" sz="800">
                <a:solidFill>
                  <a:srgbClr val="000000"/>
                </a:solidFill>
                <a:latin typeface="宋体" pitchFamily="2" charset="-122"/>
              </a:rPr>
              <a:t>3</a:t>
            </a:r>
            <a:endParaRPr lang="en-US" altLang="zh-CN" sz="800"/>
          </a:p>
        </p:txBody>
      </p:sp>
      <p:sp>
        <p:nvSpPr>
          <p:cNvPr id="4052070" name="Rectangle 44"/>
          <p:cNvSpPr>
            <a:spLocks noChangeArrowheads="1"/>
          </p:cNvSpPr>
          <p:nvPr/>
        </p:nvSpPr>
        <p:spPr bwMode="auto">
          <a:xfrm>
            <a:off x="5438775" y="2271713"/>
            <a:ext cx="512763" cy="131762"/>
          </a:xfrm>
          <a:prstGeom prst="rect">
            <a:avLst/>
          </a:prstGeom>
          <a:noFill/>
          <a:ln w="9525">
            <a:noFill/>
            <a:miter lim="800000"/>
            <a:headEnd/>
            <a:tailEnd/>
          </a:ln>
        </p:spPr>
        <p:txBody>
          <a:bodyPr/>
          <a:lstStyle/>
          <a:p>
            <a:pPr algn="ctr"/>
            <a:endParaRPr lang="zh-CN" altLang="en-US"/>
          </a:p>
        </p:txBody>
      </p:sp>
      <p:sp>
        <p:nvSpPr>
          <p:cNvPr id="4052071" name="Rectangle 45"/>
          <p:cNvSpPr>
            <a:spLocks noChangeArrowheads="1"/>
          </p:cNvSpPr>
          <p:nvPr/>
        </p:nvSpPr>
        <p:spPr bwMode="auto">
          <a:xfrm>
            <a:off x="5445125" y="2297113"/>
            <a:ext cx="611188" cy="122237"/>
          </a:xfrm>
          <a:prstGeom prst="rect">
            <a:avLst/>
          </a:prstGeom>
          <a:noFill/>
          <a:ln w="9525">
            <a:noFill/>
            <a:miter lim="800000"/>
            <a:headEnd/>
            <a:tailEnd/>
          </a:ln>
        </p:spPr>
        <p:txBody>
          <a:bodyPr wrap="none" lIns="0" tIns="0" rIns="0" bIns="0">
            <a:spAutoFit/>
          </a:bodyPr>
          <a:lstStyle/>
          <a:p>
            <a:pPr>
              <a:spcBef>
                <a:spcPct val="20000"/>
              </a:spcBef>
            </a:pPr>
            <a:r>
              <a:rPr lang="zh-CN" altLang="en-US" sz="800">
                <a:solidFill>
                  <a:srgbClr val="000000"/>
                </a:solidFill>
                <a:latin typeface="宋体" pitchFamily="2" charset="-122"/>
              </a:rPr>
              <a:t>技术评审</a:t>
            </a:r>
            <a:r>
              <a:rPr lang="en-US" altLang="zh-CN" sz="800">
                <a:solidFill>
                  <a:srgbClr val="000000"/>
                </a:solidFill>
                <a:latin typeface="宋体" pitchFamily="2" charset="-122"/>
              </a:rPr>
              <a:t>4</a:t>
            </a:r>
            <a:r>
              <a:rPr lang="zh-CN" altLang="en-US" sz="800">
                <a:solidFill>
                  <a:srgbClr val="000000"/>
                </a:solidFill>
                <a:latin typeface="宋体" pitchFamily="2" charset="-122"/>
              </a:rPr>
              <a:t>、</a:t>
            </a:r>
            <a:r>
              <a:rPr lang="en-US" altLang="zh-CN" sz="800">
                <a:solidFill>
                  <a:srgbClr val="000000"/>
                </a:solidFill>
                <a:latin typeface="宋体" pitchFamily="2" charset="-122"/>
              </a:rPr>
              <a:t>5</a:t>
            </a:r>
            <a:endParaRPr lang="en-US" altLang="zh-CN" sz="800"/>
          </a:p>
        </p:txBody>
      </p:sp>
      <p:sp>
        <p:nvSpPr>
          <p:cNvPr id="4052072" name="Rectangle 46"/>
          <p:cNvSpPr>
            <a:spLocks noChangeArrowheads="1"/>
          </p:cNvSpPr>
          <p:nvPr/>
        </p:nvSpPr>
        <p:spPr bwMode="auto">
          <a:xfrm>
            <a:off x="3665538" y="2025650"/>
            <a:ext cx="508000" cy="122238"/>
          </a:xfrm>
          <a:prstGeom prst="rect">
            <a:avLst/>
          </a:prstGeom>
          <a:noFill/>
          <a:ln w="9525">
            <a:noFill/>
            <a:miter lim="800000"/>
            <a:headEnd/>
            <a:tailEnd/>
          </a:ln>
        </p:spPr>
        <p:txBody>
          <a:bodyPr wrap="none" lIns="0" tIns="0" rIns="0" bIns="0">
            <a:spAutoFit/>
          </a:bodyPr>
          <a:lstStyle/>
          <a:p>
            <a:pPr>
              <a:spcBef>
                <a:spcPct val="20000"/>
              </a:spcBef>
            </a:pPr>
            <a:r>
              <a:rPr lang="zh-CN" altLang="en-US" sz="800">
                <a:solidFill>
                  <a:srgbClr val="3333FF"/>
                </a:solidFill>
                <a:latin typeface="宋体" pitchFamily="2" charset="-122"/>
              </a:rPr>
              <a:t>产品包概念</a:t>
            </a:r>
            <a:endParaRPr lang="zh-CN" altLang="en-US" sz="800">
              <a:solidFill>
                <a:srgbClr val="3333FF"/>
              </a:solidFill>
            </a:endParaRPr>
          </a:p>
        </p:txBody>
      </p:sp>
      <p:sp>
        <p:nvSpPr>
          <p:cNvPr id="4052073" name="Rectangle 47"/>
          <p:cNvSpPr>
            <a:spLocks noChangeArrowheads="1"/>
          </p:cNvSpPr>
          <p:nvPr/>
        </p:nvSpPr>
        <p:spPr bwMode="auto">
          <a:xfrm>
            <a:off x="4308475" y="2025650"/>
            <a:ext cx="406400" cy="122238"/>
          </a:xfrm>
          <a:prstGeom prst="rect">
            <a:avLst/>
          </a:prstGeom>
          <a:noFill/>
          <a:ln w="9525">
            <a:noFill/>
            <a:miter lim="800000"/>
            <a:headEnd/>
            <a:tailEnd/>
          </a:ln>
        </p:spPr>
        <p:txBody>
          <a:bodyPr wrap="none" lIns="0" tIns="0" rIns="0" bIns="0">
            <a:spAutoFit/>
          </a:bodyPr>
          <a:lstStyle/>
          <a:p>
            <a:pPr>
              <a:spcBef>
                <a:spcPct val="20000"/>
              </a:spcBef>
            </a:pPr>
            <a:r>
              <a:rPr lang="zh-CN" altLang="en-US" sz="800">
                <a:solidFill>
                  <a:srgbClr val="3333FF"/>
                </a:solidFill>
                <a:latin typeface="宋体" pitchFamily="2" charset="-122"/>
              </a:rPr>
              <a:t>产品规格</a:t>
            </a:r>
            <a:endParaRPr lang="zh-CN" altLang="en-US" sz="800">
              <a:solidFill>
                <a:srgbClr val="3333FF"/>
              </a:solidFill>
            </a:endParaRPr>
          </a:p>
        </p:txBody>
      </p:sp>
      <p:sp>
        <p:nvSpPr>
          <p:cNvPr id="4052074" name="Rectangle 48"/>
          <p:cNvSpPr>
            <a:spLocks noChangeArrowheads="1"/>
          </p:cNvSpPr>
          <p:nvPr/>
        </p:nvSpPr>
        <p:spPr bwMode="auto">
          <a:xfrm>
            <a:off x="5295900" y="2025650"/>
            <a:ext cx="406400" cy="122238"/>
          </a:xfrm>
          <a:prstGeom prst="rect">
            <a:avLst/>
          </a:prstGeom>
          <a:noFill/>
          <a:ln w="9525" algn="ctr">
            <a:noFill/>
            <a:miter lim="800000"/>
            <a:headEnd/>
            <a:tailEnd/>
          </a:ln>
        </p:spPr>
        <p:txBody>
          <a:bodyPr wrap="none" lIns="0" tIns="0" rIns="0" bIns="0">
            <a:spAutoFit/>
          </a:bodyPr>
          <a:lstStyle/>
          <a:p>
            <a:pPr>
              <a:spcBef>
                <a:spcPct val="20000"/>
              </a:spcBef>
            </a:pPr>
            <a:r>
              <a:rPr lang="zh-CN" altLang="en-US" sz="800">
                <a:solidFill>
                  <a:srgbClr val="3333FF"/>
                </a:solidFill>
                <a:latin typeface="宋体" pitchFamily="2" charset="-122"/>
              </a:rPr>
              <a:t>小试中试</a:t>
            </a:r>
          </a:p>
        </p:txBody>
      </p:sp>
      <p:sp>
        <p:nvSpPr>
          <p:cNvPr id="4052075" name="Line 49"/>
          <p:cNvSpPr>
            <a:spLocks noChangeShapeType="1"/>
          </p:cNvSpPr>
          <p:nvPr/>
        </p:nvSpPr>
        <p:spPr bwMode="auto">
          <a:xfrm>
            <a:off x="6170613" y="1374775"/>
            <a:ext cx="1587" cy="373063"/>
          </a:xfrm>
          <a:prstGeom prst="line">
            <a:avLst/>
          </a:prstGeom>
          <a:noFill/>
          <a:ln w="9525">
            <a:solidFill>
              <a:srgbClr val="000000"/>
            </a:solidFill>
            <a:round/>
            <a:headEnd/>
            <a:tailEnd/>
          </a:ln>
        </p:spPr>
        <p:txBody>
          <a:bodyPr/>
          <a:lstStyle/>
          <a:p>
            <a:endParaRPr lang="zh-CN" altLang="en-US"/>
          </a:p>
        </p:txBody>
      </p:sp>
      <p:sp>
        <p:nvSpPr>
          <p:cNvPr id="4052076" name="Rectangle 50"/>
          <p:cNvSpPr>
            <a:spLocks noChangeArrowheads="1"/>
          </p:cNvSpPr>
          <p:nvPr/>
        </p:nvSpPr>
        <p:spPr bwMode="auto">
          <a:xfrm>
            <a:off x="6224588" y="1506538"/>
            <a:ext cx="254000" cy="152400"/>
          </a:xfrm>
          <a:prstGeom prst="rect">
            <a:avLst/>
          </a:prstGeom>
          <a:noFill/>
          <a:ln w="9525" algn="ctr">
            <a:noFill/>
            <a:miter lim="800000"/>
            <a:headEnd/>
            <a:tailEnd/>
          </a:ln>
        </p:spPr>
        <p:txBody>
          <a:bodyPr wrap="none" lIns="0" tIns="0" rIns="0" bIns="0">
            <a:spAutoFit/>
          </a:bodyPr>
          <a:lstStyle/>
          <a:p>
            <a:pPr>
              <a:spcBef>
                <a:spcPct val="20000"/>
              </a:spcBef>
            </a:pPr>
            <a:r>
              <a:rPr lang="zh-CN" altLang="en-US" sz="1000">
                <a:solidFill>
                  <a:srgbClr val="000000"/>
                </a:solidFill>
                <a:latin typeface="宋体" pitchFamily="2" charset="-122"/>
              </a:rPr>
              <a:t>试验</a:t>
            </a:r>
          </a:p>
        </p:txBody>
      </p:sp>
      <p:sp>
        <p:nvSpPr>
          <p:cNvPr id="4052077" name="Freeform 51"/>
          <p:cNvSpPr>
            <a:spLocks/>
          </p:cNvSpPr>
          <p:nvPr/>
        </p:nvSpPr>
        <p:spPr bwMode="auto">
          <a:xfrm>
            <a:off x="5446713" y="2147888"/>
            <a:ext cx="115887" cy="117475"/>
          </a:xfrm>
          <a:custGeom>
            <a:avLst/>
            <a:gdLst>
              <a:gd name="T0" fmla="*/ 133 w 265"/>
              <a:gd name="T1" fmla="*/ 0 h 381"/>
              <a:gd name="T2" fmla="*/ 0 w 265"/>
              <a:gd name="T3" fmla="*/ 381 h 381"/>
              <a:gd name="T4" fmla="*/ 265 w 265"/>
              <a:gd name="T5" fmla="*/ 381 h 381"/>
              <a:gd name="T6" fmla="*/ 133 w 265"/>
              <a:gd name="T7" fmla="*/ 0 h 381"/>
              <a:gd name="T8" fmla="*/ 0 60000 65536"/>
              <a:gd name="T9" fmla="*/ 0 60000 65536"/>
              <a:gd name="T10" fmla="*/ 0 60000 65536"/>
              <a:gd name="T11" fmla="*/ 0 60000 65536"/>
              <a:gd name="T12" fmla="*/ 0 w 265"/>
              <a:gd name="T13" fmla="*/ 0 h 381"/>
              <a:gd name="T14" fmla="*/ 265 w 265"/>
              <a:gd name="T15" fmla="*/ 381 h 381"/>
            </a:gdLst>
            <a:ahLst/>
            <a:cxnLst>
              <a:cxn ang="T8">
                <a:pos x="T0" y="T1"/>
              </a:cxn>
              <a:cxn ang="T9">
                <a:pos x="T2" y="T3"/>
              </a:cxn>
              <a:cxn ang="T10">
                <a:pos x="T4" y="T5"/>
              </a:cxn>
              <a:cxn ang="T11">
                <a:pos x="T6" y="T7"/>
              </a:cxn>
            </a:cxnLst>
            <a:rect l="T12" t="T13" r="T14" b="T15"/>
            <a:pathLst>
              <a:path w="265" h="381">
                <a:moveTo>
                  <a:pt x="133" y="0"/>
                </a:moveTo>
                <a:lnTo>
                  <a:pt x="0" y="381"/>
                </a:lnTo>
                <a:lnTo>
                  <a:pt x="265" y="381"/>
                </a:lnTo>
                <a:lnTo>
                  <a:pt x="133" y="0"/>
                </a:lnTo>
                <a:close/>
              </a:path>
            </a:pathLst>
          </a:custGeom>
          <a:solidFill>
            <a:srgbClr val="00CC99"/>
          </a:solidFill>
          <a:ln w="9525">
            <a:solidFill>
              <a:srgbClr val="000000"/>
            </a:solidFill>
            <a:round/>
            <a:headEnd/>
            <a:tailEnd/>
          </a:ln>
        </p:spPr>
        <p:txBody>
          <a:bodyPr/>
          <a:lstStyle/>
          <a:p>
            <a:pPr algn="ctr"/>
            <a:endParaRPr lang="zh-CN" altLang="en-US"/>
          </a:p>
        </p:txBody>
      </p:sp>
      <p:sp>
        <p:nvSpPr>
          <p:cNvPr id="4052078" name="Line 52"/>
          <p:cNvSpPr>
            <a:spLocks noChangeShapeType="1"/>
          </p:cNvSpPr>
          <p:nvPr/>
        </p:nvSpPr>
        <p:spPr bwMode="auto">
          <a:xfrm>
            <a:off x="7367588" y="1754188"/>
            <a:ext cx="1000125" cy="0"/>
          </a:xfrm>
          <a:prstGeom prst="line">
            <a:avLst/>
          </a:prstGeom>
          <a:noFill/>
          <a:ln w="9525">
            <a:solidFill>
              <a:srgbClr val="000000"/>
            </a:solidFill>
            <a:prstDash val="lgDashDot"/>
            <a:round/>
            <a:headEnd/>
            <a:tailEnd/>
          </a:ln>
        </p:spPr>
        <p:txBody>
          <a:bodyPr/>
          <a:lstStyle/>
          <a:p>
            <a:endParaRPr lang="zh-CN" altLang="en-US"/>
          </a:p>
        </p:txBody>
      </p:sp>
      <p:sp>
        <p:nvSpPr>
          <p:cNvPr id="4052079" name="Line 53"/>
          <p:cNvSpPr>
            <a:spLocks noChangeShapeType="1"/>
          </p:cNvSpPr>
          <p:nvPr/>
        </p:nvSpPr>
        <p:spPr bwMode="auto">
          <a:xfrm>
            <a:off x="7367588" y="1379538"/>
            <a:ext cx="1063625" cy="0"/>
          </a:xfrm>
          <a:prstGeom prst="line">
            <a:avLst/>
          </a:prstGeom>
          <a:noFill/>
          <a:ln w="9525">
            <a:solidFill>
              <a:srgbClr val="000000"/>
            </a:solidFill>
            <a:prstDash val="lgDashDot"/>
            <a:round/>
            <a:headEnd/>
            <a:tailEnd/>
          </a:ln>
        </p:spPr>
        <p:txBody>
          <a:bodyPr/>
          <a:lstStyle/>
          <a:p>
            <a:endParaRPr lang="zh-CN" altLang="en-US"/>
          </a:p>
        </p:txBody>
      </p:sp>
      <p:graphicFrame>
        <p:nvGraphicFramePr>
          <p:cNvPr id="4052022" name="Object 54"/>
          <p:cNvGraphicFramePr>
            <a:graphicFrameLocks noChangeAspect="1"/>
          </p:cNvGraphicFramePr>
          <p:nvPr/>
        </p:nvGraphicFramePr>
        <p:xfrm>
          <a:off x="3490913" y="4724400"/>
          <a:ext cx="4224337" cy="1422400"/>
        </p:xfrm>
        <a:graphic>
          <a:graphicData uri="http://schemas.openxmlformats.org/presentationml/2006/ole">
            <mc:AlternateContent xmlns:mc="http://schemas.openxmlformats.org/markup-compatibility/2006">
              <mc:Choice xmlns:v="urn:schemas-microsoft-com:vml" Requires="v">
                <p:oleObj spid="_x0000_s4052034" name="Visio" r:id="rId3" imgW="34334132" imgH="14426248" progId="">
                  <p:embed/>
                </p:oleObj>
              </mc:Choice>
              <mc:Fallback>
                <p:oleObj name="Visio" r:id="rId3" imgW="34334132" imgH="14426248" progId="">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913" y="4724400"/>
                        <a:ext cx="4224337"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pic>
                </p:oleObj>
              </mc:Fallback>
            </mc:AlternateContent>
          </a:graphicData>
        </a:graphic>
      </p:graphicFrame>
      <p:sp>
        <p:nvSpPr>
          <p:cNvPr id="4052023" name="Line 55"/>
          <p:cNvSpPr>
            <a:spLocks noChangeShapeType="1"/>
          </p:cNvSpPr>
          <p:nvPr/>
        </p:nvSpPr>
        <p:spPr bwMode="auto">
          <a:xfrm flipH="1">
            <a:off x="3624263" y="4121150"/>
            <a:ext cx="2519362" cy="574675"/>
          </a:xfrm>
          <a:prstGeom prst="line">
            <a:avLst/>
          </a:prstGeom>
          <a:noFill/>
          <a:ln w="19050">
            <a:solidFill>
              <a:schemeClr val="tx1"/>
            </a:solidFill>
            <a:prstDash val="dashDot"/>
            <a:round/>
            <a:headEnd/>
            <a:tailEnd/>
          </a:ln>
        </p:spPr>
        <p:txBody>
          <a:bodyPr anchor="ctr"/>
          <a:lstStyle/>
          <a:p>
            <a:endParaRPr lang="zh-CN" altLang="en-US"/>
          </a:p>
        </p:txBody>
      </p:sp>
      <p:sp>
        <p:nvSpPr>
          <p:cNvPr id="4052024" name="Line 56"/>
          <p:cNvSpPr>
            <a:spLocks noChangeShapeType="1"/>
          </p:cNvSpPr>
          <p:nvPr/>
        </p:nvSpPr>
        <p:spPr bwMode="auto">
          <a:xfrm>
            <a:off x="7367588" y="4149725"/>
            <a:ext cx="347662" cy="574675"/>
          </a:xfrm>
          <a:prstGeom prst="line">
            <a:avLst/>
          </a:prstGeom>
          <a:noFill/>
          <a:ln w="19050">
            <a:solidFill>
              <a:schemeClr val="tx1"/>
            </a:solidFill>
            <a:prstDash val="dashDot"/>
            <a:round/>
            <a:headEnd/>
            <a:tailEnd/>
          </a:ln>
        </p:spPr>
        <p:txBody>
          <a:bodyPr anchor="ctr"/>
          <a:lstStyle/>
          <a:p>
            <a:endParaRPr lang="zh-CN" altLang="en-US"/>
          </a:p>
        </p:txBody>
      </p:sp>
      <p:sp>
        <p:nvSpPr>
          <p:cNvPr id="4052025" name="Text Box 57"/>
          <p:cNvSpPr txBox="1">
            <a:spLocks noChangeArrowheads="1"/>
          </p:cNvSpPr>
          <p:nvPr/>
        </p:nvSpPr>
        <p:spPr bwMode="auto">
          <a:xfrm>
            <a:off x="276225" y="4724400"/>
            <a:ext cx="3000375" cy="1165225"/>
          </a:xfrm>
          <a:prstGeom prst="rect">
            <a:avLst/>
          </a:prstGeom>
          <a:noFill/>
          <a:ln w="9525">
            <a:noFill/>
            <a:miter lim="800000"/>
            <a:headEnd/>
            <a:tailEnd/>
          </a:ln>
        </p:spPr>
        <p:txBody>
          <a:bodyPr>
            <a:spAutoFit/>
          </a:bodyPr>
          <a:lstStyle/>
          <a:p>
            <a:pPr marL="228600" indent="-228600" algn="ctr">
              <a:spcBef>
                <a:spcPct val="20000"/>
              </a:spcBef>
            </a:pPr>
            <a:r>
              <a:rPr lang="zh-CN" altLang="en-US" sz="1800" b="1"/>
              <a:t>第三、四层次：任务和活动</a:t>
            </a:r>
          </a:p>
          <a:p>
            <a:pPr marL="228600" indent="-228600" algn="ctr">
              <a:spcBef>
                <a:spcPct val="20000"/>
              </a:spcBef>
            </a:pPr>
            <a:r>
              <a:rPr lang="zh-CN" altLang="en-US" sz="1800" b="1"/>
              <a:t>（三级流程）</a:t>
            </a:r>
          </a:p>
          <a:p>
            <a:pPr marL="228600" indent="-228600">
              <a:spcBef>
                <a:spcPct val="20000"/>
              </a:spcBef>
            </a:pPr>
            <a:r>
              <a:rPr lang="zh-CN" altLang="en-US" sz="1400"/>
              <a:t>作用：执行层具体完成流程中的活动，是操作说明</a:t>
            </a:r>
          </a:p>
        </p:txBody>
      </p:sp>
      <p:sp>
        <p:nvSpPr>
          <p:cNvPr id="4052026" name="AutoShape 58"/>
          <p:cNvSpPr>
            <a:spLocks noChangeArrowheads="1"/>
          </p:cNvSpPr>
          <p:nvPr/>
        </p:nvSpPr>
        <p:spPr bwMode="auto">
          <a:xfrm rot="5400000">
            <a:off x="1412875" y="3848100"/>
            <a:ext cx="365125" cy="911225"/>
          </a:xfrm>
          <a:custGeom>
            <a:avLst/>
            <a:gdLst>
              <a:gd name="T0" fmla="*/ 273844 w 21600"/>
              <a:gd name="T1" fmla="*/ 0 h 21600"/>
              <a:gd name="T2" fmla="*/ 0 w 21600"/>
              <a:gd name="T3" fmla="*/ 455613 h 21600"/>
              <a:gd name="T4" fmla="*/ 273844 w 21600"/>
              <a:gd name="T5" fmla="*/ 911225 h 21600"/>
              <a:gd name="T6" fmla="*/ 365125 w 21600"/>
              <a:gd name="T7" fmla="*/ 45561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noFill/>
            <a:miter lim="800000"/>
            <a:headEnd/>
            <a:tailEnd/>
          </a:ln>
        </p:spPr>
        <p:txBody>
          <a:bodyPr wrap="none" anchor="ctr"/>
          <a:lstStyle/>
          <a:p>
            <a:pPr algn="ctr"/>
            <a:endParaRPr lang="zh-CN" altLang="en-US"/>
          </a:p>
        </p:txBody>
      </p:sp>
      <p:graphicFrame>
        <p:nvGraphicFramePr>
          <p:cNvPr id="4052027" name="Object 59"/>
          <p:cNvGraphicFramePr>
            <a:graphicFrameLocks noChangeAspect="1"/>
          </p:cNvGraphicFramePr>
          <p:nvPr/>
        </p:nvGraphicFramePr>
        <p:xfrm>
          <a:off x="3232150" y="2609850"/>
          <a:ext cx="5661025" cy="1539875"/>
        </p:xfrm>
        <a:graphic>
          <a:graphicData uri="http://schemas.openxmlformats.org/presentationml/2006/ole">
            <mc:AlternateContent xmlns:mc="http://schemas.openxmlformats.org/markup-compatibility/2006">
              <mc:Choice xmlns:v="urn:schemas-microsoft-com:vml" Requires="v">
                <p:oleObj spid="_x0000_s4052035" name="Visio" r:id="rId5" imgW="11476672" imgH="3124517" progId="">
                  <p:embed/>
                </p:oleObj>
              </mc:Choice>
              <mc:Fallback>
                <p:oleObj name="Visio" r:id="rId5" imgW="11476672" imgH="3124517" progId="">
                  <p:embed/>
                  <p:pic>
                    <p:nvPicPr>
                      <p:cNvPr id="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2150" y="2609850"/>
                        <a:ext cx="5661025"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Line 60"/>
          <p:cNvSpPr>
            <a:spLocks noChangeShapeType="1"/>
          </p:cNvSpPr>
          <p:nvPr/>
        </p:nvSpPr>
        <p:spPr bwMode="auto">
          <a:xfrm flipH="1">
            <a:off x="6056313" y="1776413"/>
            <a:ext cx="415925" cy="1254125"/>
          </a:xfrm>
          <a:prstGeom prst="line">
            <a:avLst/>
          </a:prstGeom>
          <a:noFill/>
          <a:ln w="19050">
            <a:solidFill>
              <a:schemeClr val="tx1"/>
            </a:solidFill>
            <a:prstDash val="dashDot"/>
            <a:round/>
            <a:headEnd/>
            <a:tailEnd/>
          </a:ln>
        </p:spPr>
        <p:txBody>
          <a:bodyPr anchor="ctr"/>
          <a:lstStyle/>
          <a:p>
            <a:endParaRPr lang="zh-CN" altLang="en-US"/>
          </a:p>
        </p:txBody>
      </p:sp>
      <p:sp>
        <p:nvSpPr>
          <p:cNvPr id="4052029" name="Line 61"/>
          <p:cNvSpPr>
            <a:spLocks noChangeShapeType="1"/>
          </p:cNvSpPr>
          <p:nvPr/>
        </p:nvSpPr>
        <p:spPr bwMode="auto">
          <a:xfrm>
            <a:off x="6680200" y="1754188"/>
            <a:ext cx="706438" cy="1276350"/>
          </a:xfrm>
          <a:prstGeom prst="line">
            <a:avLst/>
          </a:prstGeom>
          <a:noFill/>
          <a:ln w="19050">
            <a:solidFill>
              <a:schemeClr val="tx1"/>
            </a:solidFill>
            <a:prstDash val="dashDot"/>
            <a:round/>
            <a:headEnd/>
            <a:tailEnd/>
          </a:ln>
        </p:spPr>
        <p:txBody>
          <a:bodyPr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1971"/>
                                        </p:tgtEl>
                                        <p:attrNameLst>
                                          <p:attrName>style.visibility</p:attrName>
                                        </p:attrNameLst>
                                      </p:cBhvr>
                                      <p:to>
                                        <p:strVal val="visible"/>
                                      </p:to>
                                    </p:set>
                                    <p:animEffect transition="in" filter="blinds(horizontal)">
                                      <p:cBhvr>
                                        <p:cTn id="7" dur="500"/>
                                        <p:tgtEl>
                                          <p:spTgt spid="40519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052029"/>
                                        </p:tgtEl>
                                        <p:attrNameLst>
                                          <p:attrName>style.visibility</p:attrName>
                                        </p:attrNameLst>
                                      </p:cBhvr>
                                      <p:to>
                                        <p:strVal val="visible"/>
                                      </p:to>
                                    </p:set>
                                    <p:animEffect transition="in" filter="blinds(horizontal)">
                                      <p:cBhvr>
                                        <p:cTn id="15" dur="500"/>
                                        <p:tgtEl>
                                          <p:spTgt spid="4052029"/>
                                        </p:tgtEl>
                                      </p:cBhvr>
                                    </p:animEffect>
                                  </p:childTnLst>
                                </p:cTn>
                              </p:par>
                              <p:par>
                                <p:cTn id="16" presetID="3" presetClass="entr" presetSubtype="10" fill="hold" nodeType="withEffect">
                                  <p:stCondLst>
                                    <p:cond delay="0"/>
                                  </p:stCondLst>
                                  <p:childTnLst>
                                    <p:set>
                                      <p:cBhvr>
                                        <p:cTn id="17" dur="1" fill="hold">
                                          <p:stCondLst>
                                            <p:cond delay="0"/>
                                          </p:stCondLst>
                                        </p:cTn>
                                        <p:tgtEl>
                                          <p:spTgt spid="4052027"/>
                                        </p:tgtEl>
                                        <p:attrNameLst>
                                          <p:attrName>style.visibility</p:attrName>
                                        </p:attrNameLst>
                                      </p:cBhvr>
                                      <p:to>
                                        <p:strVal val="visible"/>
                                      </p:to>
                                    </p:set>
                                    <p:animEffect transition="in" filter="blinds(horizontal)">
                                      <p:cBhvr>
                                        <p:cTn id="18" dur="500"/>
                                        <p:tgtEl>
                                          <p:spTgt spid="405202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051973"/>
                                        </p:tgtEl>
                                        <p:attrNameLst>
                                          <p:attrName>style.visibility</p:attrName>
                                        </p:attrNameLst>
                                      </p:cBhvr>
                                      <p:to>
                                        <p:strVal val="visible"/>
                                      </p:to>
                                    </p:set>
                                    <p:animEffect transition="in" filter="blinds(horizontal)">
                                      <p:cBhvr>
                                        <p:cTn id="21" dur="500"/>
                                        <p:tgtEl>
                                          <p:spTgt spid="405197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052026"/>
                                        </p:tgtEl>
                                        <p:attrNameLst>
                                          <p:attrName>style.visibility</p:attrName>
                                        </p:attrNameLst>
                                      </p:cBhvr>
                                      <p:to>
                                        <p:strVal val="visible"/>
                                      </p:to>
                                    </p:set>
                                    <p:animEffect transition="in" filter="blinds(horizontal)">
                                      <p:cBhvr>
                                        <p:cTn id="26" dur="500"/>
                                        <p:tgtEl>
                                          <p:spTgt spid="405202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052023"/>
                                        </p:tgtEl>
                                        <p:attrNameLst>
                                          <p:attrName>style.visibility</p:attrName>
                                        </p:attrNameLst>
                                      </p:cBhvr>
                                      <p:to>
                                        <p:strVal val="visible"/>
                                      </p:to>
                                    </p:set>
                                    <p:animEffect transition="in" filter="blinds(horizontal)">
                                      <p:cBhvr>
                                        <p:cTn id="31" dur="500"/>
                                        <p:tgtEl>
                                          <p:spTgt spid="40520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052024"/>
                                        </p:tgtEl>
                                        <p:attrNameLst>
                                          <p:attrName>style.visibility</p:attrName>
                                        </p:attrNameLst>
                                      </p:cBhvr>
                                      <p:to>
                                        <p:strVal val="visible"/>
                                      </p:to>
                                    </p:set>
                                    <p:animEffect transition="in" filter="blinds(horizontal)">
                                      <p:cBhvr>
                                        <p:cTn id="34" dur="500"/>
                                        <p:tgtEl>
                                          <p:spTgt spid="4052024"/>
                                        </p:tgtEl>
                                      </p:cBhvr>
                                    </p:animEffect>
                                  </p:childTnLst>
                                </p:cTn>
                              </p:par>
                              <p:par>
                                <p:cTn id="35" presetID="3" presetClass="entr" presetSubtype="10" fill="hold" nodeType="withEffect">
                                  <p:stCondLst>
                                    <p:cond delay="0"/>
                                  </p:stCondLst>
                                  <p:childTnLst>
                                    <p:set>
                                      <p:cBhvr>
                                        <p:cTn id="36" dur="1" fill="hold">
                                          <p:stCondLst>
                                            <p:cond delay="0"/>
                                          </p:stCondLst>
                                        </p:cTn>
                                        <p:tgtEl>
                                          <p:spTgt spid="4052022"/>
                                        </p:tgtEl>
                                        <p:attrNameLst>
                                          <p:attrName>style.visibility</p:attrName>
                                        </p:attrNameLst>
                                      </p:cBhvr>
                                      <p:to>
                                        <p:strVal val="visible"/>
                                      </p:to>
                                    </p:set>
                                    <p:animEffect transition="in" filter="blinds(horizontal)">
                                      <p:cBhvr>
                                        <p:cTn id="37" dur="500"/>
                                        <p:tgtEl>
                                          <p:spTgt spid="405202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052025"/>
                                        </p:tgtEl>
                                        <p:attrNameLst>
                                          <p:attrName>style.visibility</p:attrName>
                                        </p:attrNameLst>
                                      </p:cBhvr>
                                      <p:to>
                                        <p:strVal val="visible"/>
                                      </p:to>
                                    </p:set>
                                    <p:animEffect transition="in" filter="blinds(horizontal)">
                                      <p:cBhvr>
                                        <p:cTn id="40" dur="500"/>
                                        <p:tgtEl>
                                          <p:spTgt spid="4052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1971" grpId="0" animBg="1"/>
      <p:bldP spid="4051973" grpId="0"/>
      <p:bldP spid="4052023" grpId="0" animBg="1"/>
      <p:bldP spid="4052024" grpId="0" animBg="1"/>
      <p:bldP spid="4052025" grpId="0"/>
      <p:bldP spid="4052026" grpId="0" animBg="1"/>
      <p:bldP spid="2" grpId="0" animBg="1"/>
      <p:bldP spid="405202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5588" name="Rectangle 2"/>
          <p:cNvSpPr>
            <a:spLocks noGrp="1" noChangeArrowheads="1"/>
          </p:cNvSpPr>
          <p:nvPr>
            <p:ph type="ctrTitle"/>
          </p:nvPr>
        </p:nvSpPr>
        <p:spPr>
          <a:xfrm>
            <a:off x="539750" y="0"/>
            <a:ext cx="7200900" cy="685800"/>
          </a:xfrm>
        </p:spPr>
        <p:txBody>
          <a:bodyPr/>
          <a:lstStyle/>
          <a:p>
            <a:pPr eaLnBrk="1" hangingPunct="1"/>
            <a:r>
              <a:rPr lang="zh-CN" altLang="en-US" smtClean="0"/>
              <a:t>流程的表达方式</a:t>
            </a:r>
          </a:p>
        </p:txBody>
      </p:sp>
      <p:graphicFrame>
        <p:nvGraphicFramePr>
          <p:cNvPr id="4035587" name="Object 3"/>
          <p:cNvGraphicFramePr>
            <a:graphicFrameLocks noChangeAspect="1"/>
          </p:cNvGraphicFramePr>
          <p:nvPr/>
        </p:nvGraphicFramePr>
        <p:xfrm>
          <a:off x="304800" y="1306513"/>
          <a:ext cx="8382000" cy="4560887"/>
        </p:xfrm>
        <a:graphic>
          <a:graphicData uri="http://schemas.openxmlformats.org/presentationml/2006/ole">
            <mc:AlternateContent xmlns:mc="http://schemas.openxmlformats.org/markup-compatibility/2006">
              <mc:Choice xmlns:v="urn:schemas-microsoft-com:vml" Requires="v">
                <p:oleObj spid="_x0000_s4035591" name="绘图" r:id="rId4" imgW="2692800" imgH="1465200" progId="">
                  <p:embed/>
                </p:oleObj>
              </mc:Choice>
              <mc:Fallback>
                <p:oleObj name="绘图" r:id="rId4" imgW="2692800" imgH="1465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306513"/>
                        <a:ext cx="8382000" cy="456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3345" name="Rectangle 2"/>
          <p:cNvSpPr>
            <a:spLocks noGrp="1" noChangeArrowheads="1"/>
          </p:cNvSpPr>
          <p:nvPr>
            <p:ph type="ctrTitle"/>
          </p:nvPr>
        </p:nvSpPr>
        <p:spPr>
          <a:xfrm>
            <a:off x="615950" y="-26988"/>
            <a:ext cx="7772400" cy="722313"/>
          </a:xfrm>
        </p:spPr>
        <p:txBody>
          <a:bodyPr/>
          <a:lstStyle/>
          <a:p>
            <a:pPr eaLnBrk="1" hangingPunct="1"/>
            <a:r>
              <a:rPr lang="zh-CN" altLang="en-US" smtClean="0"/>
              <a:t>流程的四要素</a:t>
            </a:r>
          </a:p>
        </p:txBody>
      </p:sp>
      <p:sp>
        <p:nvSpPr>
          <p:cNvPr id="4153346" name="Rectangle 3"/>
          <p:cNvSpPr>
            <a:spLocks noChangeArrowheads="1"/>
          </p:cNvSpPr>
          <p:nvPr/>
        </p:nvSpPr>
        <p:spPr bwMode="auto">
          <a:xfrm>
            <a:off x="395288" y="1484313"/>
            <a:ext cx="2087562" cy="576262"/>
          </a:xfrm>
          <a:prstGeom prst="rect">
            <a:avLst/>
          </a:prstGeom>
          <a:noFill/>
          <a:ln w="9525">
            <a:noFill/>
            <a:miter lim="800000"/>
            <a:headEnd/>
            <a:tailEnd/>
          </a:ln>
        </p:spPr>
        <p:txBody>
          <a:bodyPr wrap="none" anchor="ctr"/>
          <a:lstStyle/>
          <a:p>
            <a:pPr algn="r"/>
            <a:r>
              <a:rPr kumimoji="0" lang="en-US" altLang="zh-CN" sz="2000" b="1">
                <a:solidFill>
                  <a:srgbClr val="000099"/>
                </a:solidFill>
                <a:latin typeface="黑体" pitchFamily="2" charset="-122"/>
                <a:ea typeface="黑体" pitchFamily="2" charset="-122"/>
              </a:rPr>
              <a:t>1</a:t>
            </a:r>
            <a:r>
              <a:rPr kumimoji="0" lang="zh-CN" altLang="en-US" sz="2000" b="1">
                <a:solidFill>
                  <a:srgbClr val="000099"/>
                </a:solidFill>
                <a:latin typeface="黑体" pitchFamily="2" charset="-122"/>
                <a:ea typeface="黑体" pitchFamily="2" charset="-122"/>
              </a:rPr>
              <a:t>、角色</a:t>
            </a:r>
            <a:r>
              <a:rPr kumimoji="0" lang="en-US" altLang="zh-CN" sz="2000" b="1">
                <a:solidFill>
                  <a:srgbClr val="000099"/>
                </a:solidFill>
                <a:latin typeface="黑体" pitchFamily="2" charset="-122"/>
                <a:ea typeface="黑体" pitchFamily="2" charset="-122"/>
              </a:rPr>
              <a:t>:</a:t>
            </a:r>
          </a:p>
        </p:txBody>
      </p:sp>
      <p:sp>
        <p:nvSpPr>
          <p:cNvPr id="4153347" name="Rectangle 4"/>
          <p:cNvSpPr>
            <a:spLocks noChangeArrowheads="1"/>
          </p:cNvSpPr>
          <p:nvPr/>
        </p:nvSpPr>
        <p:spPr bwMode="auto">
          <a:xfrm>
            <a:off x="395288" y="2419350"/>
            <a:ext cx="2087562" cy="576263"/>
          </a:xfrm>
          <a:prstGeom prst="rect">
            <a:avLst/>
          </a:prstGeom>
          <a:noFill/>
          <a:ln w="9525">
            <a:noFill/>
            <a:miter lim="800000"/>
            <a:headEnd/>
            <a:tailEnd/>
          </a:ln>
        </p:spPr>
        <p:txBody>
          <a:bodyPr wrap="none" anchor="ctr"/>
          <a:lstStyle/>
          <a:p>
            <a:pPr algn="r"/>
            <a:r>
              <a:rPr kumimoji="0" lang="en-US" altLang="zh-CN" sz="2000" b="1">
                <a:solidFill>
                  <a:srgbClr val="000099"/>
                </a:solidFill>
                <a:latin typeface="黑体" pitchFamily="2" charset="-122"/>
                <a:ea typeface="黑体" pitchFamily="2" charset="-122"/>
              </a:rPr>
              <a:t>2</a:t>
            </a:r>
            <a:r>
              <a:rPr kumimoji="0" lang="zh-CN" altLang="en-US" sz="2000" b="1">
                <a:solidFill>
                  <a:srgbClr val="000099"/>
                </a:solidFill>
                <a:latin typeface="黑体" pitchFamily="2" charset="-122"/>
                <a:ea typeface="黑体" pitchFamily="2" charset="-122"/>
              </a:rPr>
              <a:t>、活动</a:t>
            </a:r>
            <a:r>
              <a:rPr kumimoji="0" lang="en-US" altLang="zh-CN" sz="2000" b="1">
                <a:solidFill>
                  <a:srgbClr val="000099"/>
                </a:solidFill>
                <a:latin typeface="黑体" pitchFamily="2" charset="-122"/>
                <a:ea typeface="黑体" pitchFamily="2" charset="-122"/>
              </a:rPr>
              <a:t>:</a:t>
            </a:r>
          </a:p>
        </p:txBody>
      </p:sp>
      <p:sp>
        <p:nvSpPr>
          <p:cNvPr id="4153348" name="Rectangle 5"/>
          <p:cNvSpPr>
            <a:spLocks noChangeArrowheads="1"/>
          </p:cNvSpPr>
          <p:nvPr/>
        </p:nvSpPr>
        <p:spPr bwMode="auto">
          <a:xfrm>
            <a:off x="900113" y="3429000"/>
            <a:ext cx="2087562" cy="576263"/>
          </a:xfrm>
          <a:prstGeom prst="rect">
            <a:avLst/>
          </a:prstGeom>
          <a:noFill/>
          <a:ln w="9525">
            <a:noFill/>
            <a:miter lim="800000"/>
            <a:headEnd/>
            <a:tailEnd/>
          </a:ln>
        </p:spPr>
        <p:txBody>
          <a:bodyPr wrap="none" anchor="ctr"/>
          <a:lstStyle/>
          <a:p>
            <a:pPr algn="r"/>
            <a:r>
              <a:rPr kumimoji="0" lang="en-US" altLang="zh-CN" sz="2000" b="1">
                <a:solidFill>
                  <a:srgbClr val="000099"/>
                </a:solidFill>
                <a:latin typeface="黑体" pitchFamily="2" charset="-122"/>
                <a:ea typeface="黑体" pitchFamily="2" charset="-122"/>
              </a:rPr>
              <a:t>3</a:t>
            </a:r>
            <a:r>
              <a:rPr kumimoji="0" lang="zh-CN" altLang="en-US" sz="2000" b="1">
                <a:solidFill>
                  <a:srgbClr val="000099"/>
                </a:solidFill>
                <a:latin typeface="黑体" pitchFamily="2" charset="-122"/>
                <a:ea typeface="黑体" pitchFamily="2" charset="-122"/>
              </a:rPr>
              <a:t>、逻辑关系</a:t>
            </a:r>
            <a:r>
              <a:rPr kumimoji="0" lang="en-US" altLang="zh-CN" sz="2000" b="1">
                <a:solidFill>
                  <a:srgbClr val="000099"/>
                </a:solidFill>
                <a:latin typeface="黑体" pitchFamily="2" charset="-122"/>
                <a:ea typeface="黑体" pitchFamily="2" charset="-122"/>
              </a:rPr>
              <a:t>:</a:t>
            </a:r>
          </a:p>
        </p:txBody>
      </p:sp>
      <p:sp>
        <p:nvSpPr>
          <p:cNvPr id="4153349" name="Rectangle 6"/>
          <p:cNvSpPr>
            <a:spLocks noChangeArrowheads="1"/>
          </p:cNvSpPr>
          <p:nvPr/>
        </p:nvSpPr>
        <p:spPr bwMode="auto">
          <a:xfrm>
            <a:off x="395288" y="4364038"/>
            <a:ext cx="2087562" cy="576262"/>
          </a:xfrm>
          <a:prstGeom prst="rect">
            <a:avLst/>
          </a:prstGeom>
          <a:noFill/>
          <a:ln w="9525">
            <a:noFill/>
            <a:miter lim="800000"/>
            <a:headEnd/>
            <a:tailEnd/>
          </a:ln>
        </p:spPr>
        <p:txBody>
          <a:bodyPr wrap="none" anchor="ctr"/>
          <a:lstStyle/>
          <a:p>
            <a:pPr algn="r"/>
            <a:r>
              <a:rPr kumimoji="0" lang="en-US" altLang="zh-CN" sz="2000" b="1">
                <a:solidFill>
                  <a:srgbClr val="000099"/>
                </a:solidFill>
                <a:latin typeface="黑体" pitchFamily="2" charset="-122"/>
                <a:ea typeface="黑体" pitchFamily="2" charset="-122"/>
              </a:rPr>
              <a:t>4</a:t>
            </a:r>
            <a:r>
              <a:rPr kumimoji="0" lang="zh-CN" altLang="en-US" sz="2000" b="1">
                <a:solidFill>
                  <a:srgbClr val="000099"/>
                </a:solidFill>
                <a:latin typeface="黑体" pitchFamily="2" charset="-122"/>
                <a:ea typeface="黑体" pitchFamily="2" charset="-122"/>
              </a:rPr>
              <a:t>、时限</a:t>
            </a:r>
            <a:r>
              <a:rPr kumimoji="0" lang="en-US" altLang="zh-CN" sz="2000" b="1">
                <a:solidFill>
                  <a:srgbClr val="000099"/>
                </a:solidFill>
                <a:latin typeface="黑体" pitchFamily="2" charset="-122"/>
                <a:ea typeface="黑体" pitchFamily="2" charset="-122"/>
              </a:rPr>
              <a:t>:</a:t>
            </a:r>
          </a:p>
        </p:txBody>
      </p:sp>
      <p:sp>
        <p:nvSpPr>
          <p:cNvPr id="4153350" name="Rectangle 7"/>
          <p:cNvSpPr>
            <a:spLocks noChangeArrowheads="1"/>
          </p:cNvSpPr>
          <p:nvPr/>
        </p:nvSpPr>
        <p:spPr bwMode="auto">
          <a:xfrm>
            <a:off x="3132138" y="1484313"/>
            <a:ext cx="2087562" cy="576262"/>
          </a:xfrm>
          <a:prstGeom prst="rect">
            <a:avLst/>
          </a:prstGeom>
          <a:noFill/>
          <a:ln w="9525">
            <a:noFill/>
            <a:miter lim="800000"/>
            <a:headEnd/>
            <a:tailEnd/>
          </a:ln>
        </p:spPr>
        <p:txBody>
          <a:bodyPr wrap="none" anchor="ctr"/>
          <a:lstStyle/>
          <a:p>
            <a:r>
              <a:rPr kumimoji="0" lang="zh-CN" altLang="en-US" sz="2000">
                <a:solidFill>
                  <a:srgbClr val="000099"/>
                </a:solidFill>
                <a:latin typeface="黑体" pitchFamily="2" charset="-122"/>
                <a:ea typeface="黑体" pitchFamily="2" charset="-122"/>
              </a:rPr>
              <a:t>活动的执行者</a:t>
            </a:r>
          </a:p>
        </p:txBody>
      </p:sp>
      <p:sp>
        <p:nvSpPr>
          <p:cNvPr id="4153351" name="Rectangle 8"/>
          <p:cNvSpPr>
            <a:spLocks noChangeArrowheads="1"/>
          </p:cNvSpPr>
          <p:nvPr/>
        </p:nvSpPr>
        <p:spPr bwMode="auto">
          <a:xfrm>
            <a:off x="3132138" y="2419350"/>
            <a:ext cx="2087562" cy="576263"/>
          </a:xfrm>
          <a:prstGeom prst="rect">
            <a:avLst/>
          </a:prstGeom>
          <a:noFill/>
          <a:ln w="9525">
            <a:noFill/>
            <a:miter lim="800000"/>
            <a:headEnd/>
            <a:tailEnd/>
          </a:ln>
        </p:spPr>
        <p:txBody>
          <a:bodyPr wrap="none" anchor="ctr"/>
          <a:lstStyle/>
          <a:p>
            <a:r>
              <a:rPr kumimoji="0" lang="zh-CN" altLang="en-US" sz="2000">
                <a:solidFill>
                  <a:srgbClr val="000099"/>
                </a:solidFill>
                <a:latin typeface="黑体" pitchFamily="2" charset="-122"/>
                <a:ea typeface="黑体" pitchFamily="2" charset="-122"/>
              </a:rPr>
              <a:t>流程过程中的具体行为和步骤</a:t>
            </a:r>
          </a:p>
        </p:txBody>
      </p:sp>
      <p:sp>
        <p:nvSpPr>
          <p:cNvPr id="4153352" name="Rectangle 9"/>
          <p:cNvSpPr>
            <a:spLocks noChangeArrowheads="1"/>
          </p:cNvSpPr>
          <p:nvPr/>
        </p:nvSpPr>
        <p:spPr bwMode="auto">
          <a:xfrm>
            <a:off x="3132138" y="3427413"/>
            <a:ext cx="5399087" cy="577850"/>
          </a:xfrm>
          <a:prstGeom prst="rect">
            <a:avLst/>
          </a:prstGeom>
          <a:noFill/>
          <a:ln w="9525">
            <a:noFill/>
            <a:miter lim="800000"/>
            <a:headEnd/>
            <a:tailEnd/>
          </a:ln>
        </p:spPr>
        <p:txBody>
          <a:bodyPr wrap="none" anchor="ctr"/>
          <a:lstStyle/>
          <a:p>
            <a:r>
              <a:rPr kumimoji="0" lang="zh-CN" altLang="en-US" sz="2000">
                <a:solidFill>
                  <a:srgbClr val="000099"/>
                </a:solidFill>
                <a:latin typeface="黑体" pitchFamily="2" charset="-122"/>
                <a:ea typeface="黑体" pitchFamily="2" charset="-122"/>
              </a:rPr>
              <a:t>活动与活动之间的先后关系；也代表信息流</a:t>
            </a:r>
          </a:p>
          <a:p>
            <a:r>
              <a:rPr kumimoji="0" lang="zh-CN" altLang="en-US" sz="2000">
                <a:solidFill>
                  <a:srgbClr val="000099"/>
                </a:solidFill>
                <a:latin typeface="黑体" pitchFamily="2" charset="-122"/>
                <a:ea typeface="黑体" pitchFamily="2" charset="-122"/>
              </a:rPr>
              <a:t>物流、资金流的流向</a:t>
            </a:r>
          </a:p>
        </p:txBody>
      </p:sp>
      <p:sp>
        <p:nvSpPr>
          <p:cNvPr id="4153353" name="Rectangle 10"/>
          <p:cNvSpPr>
            <a:spLocks noChangeArrowheads="1"/>
          </p:cNvSpPr>
          <p:nvPr/>
        </p:nvSpPr>
        <p:spPr bwMode="auto">
          <a:xfrm>
            <a:off x="3132138" y="4364038"/>
            <a:ext cx="2087562" cy="576262"/>
          </a:xfrm>
          <a:prstGeom prst="rect">
            <a:avLst/>
          </a:prstGeom>
          <a:noFill/>
          <a:ln w="9525">
            <a:noFill/>
            <a:miter lim="800000"/>
            <a:headEnd/>
            <a:tailEnd/>
          </a:ln>
        </p:spPr>
        <p:txBody>
          <a:bodyPr wrap="none" anchor="ctr"/>
          <a:lstStyle/>
          <a:p>
            <a:r>
              <a:rPr kumimoji="0" lang="zh-CN" altLang="en-US" sz="2000">
                <a:solidFill>
                  <a:srgbClr val="000099"/>
                </a:solidFill>
                <a:latin typeface="黑体" pitchFamily="2" charset="-122"/>
                <a:ea typeface="黑体" pitchFamily="2" charset="-122"/>
              </a:rPr>
              <a:t>执行该流程的活动所要求的时间期限</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5393" name="Rectangle 2"/>
          <p:cNvSpPr>
            <a:spLocks noGrp="1" noChangeArrowheads="1"/>
          </p:cNvSpPr>
          <p:nvPr>
            <p:ph type="ctrTitle"/>
          </p:nvPr>
        </p:nvSpPr>
        <p:spPr>
          <a:xfrm>
            <a:off x="612775" y="44450"/>
            <a:ext cx="7343775" cy="685800"/>
          </a:xfrm>
        </p:spPr>
        <p:txBody>
          <a:bodyPr/>
          <a:lstStyle/>
          <a:p>
            <a:pPr eaLnBrk="1" hangingPunct="1"/>
            <a:r>
              <a:rPr lang="en-US" altLang="zh-CN" smtClean="0"/>
              <a:t>Design Flow </a:t>
            </a:r>
            <a:r>
              <a:rPr lang="zh-CN" altLang="en-US" smtClean="0"/>
              <a:t>流程图</a:t>
            </a:r>
          </a:p>
        </p:txBody>
      </p:sp>
      <p:sp>
        <p:nvSpPr>
          <p:cNvPr id="4155394" name="Rectangle 3"/>
          <p:cNvSpPr>
            <a:spLocks noChangeArrowheads="1"/>
          </p:cNvSpPr>
          <p:nvPr/>
        </p:nvSpPr>
        <p:spPr bwMode="auto">
          <a:xfrm>
            <a:off x="3203575" y="836613"/>
            <a:ext cx="2447925" cy="215900"/>
          </a:xfrm>
          <a:prstGeom prst="rect">
            <a:avLst/>
          </a:prstGeom>
          <a:solidFill>
            <a:schemeClr val="bg1"/>
          </a:solidFill>
          <a:ln w="9525">
            <a:noFill/>
            <a:miter lim="800000"/>
            <a:headEnd/>
            <a:tailEnd/>
          </a:ln>
        </p:spPr>
        <p:txBody>
          <a:bodyPr wrap="none" anchor="ctr"/>
          <a:lstStyle/>
          <a:p>
            <a:pPr algn="ctr"/>
            <a:endParaRPr lang="zh-CN" altLang="en-US"/>
          </a:p>
        </p:txBody>
      </p:sp>
      <p:pic>
        <p:nvPicPr>
          <p:cNvPr id="4155395" name="Picture 4" descr="标准流程图各部分说明"/>
          <p:cNvPicPr>
            <a:picLocks noChangeAspect="1" noChangeArrowheads="1"/>
          </p:cNvPicPr>
          <p:nvPr/>
        </p:nvPicPr>
        <p:blipFill>
          <a:blip r:embed="rId3"/>
          <a:srcRect/>
          <a:stretch>
            <a:fillRect/>
          </a:stretch>
        </p:blipFill>
        <p:spPr bwMode="auto">
          <a:xfrm>
            <a:off x="568325" y="1052513"/>
            <a:ext cx="7316788"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41" name="Rectangle 2"/>
          <p:cNvSpPr>
            <a:spLocks noGrp="1" noChangeArrowheads="1"/>
          </p:cNvSpPr>
          <p:nvPr>
            <p:ph type="title"/>
          </p:nvPr>
        </p:nvSpPr>
        <p:spPr>
          <a:xfrm>
            <a:off x="382588" y="76200"/>
            <a:ext cx="8077200" cy="685800"/>
          </a:xfrm>
        </p:spPr>
        <p:txBody>
          <a:bodyPr/>
          <a:lstStyle/>
          <a:p>
            <a:pPr eaLnBrk="1" hangingPunct="1"/>
            <a:r>
              <a:rPr lang="en-US" altLang="zh-CN" smtClean="0"/>
              <a:t>《</a:t>
            </a:r>
            <a:r>
              <a:rPr lang="zh-CN" altLang="en-US" smtClean="0"/>
              <a:t>流程操作指导书</a:t>
            </a:r>
            <a:r>
              <a:rPr lang="en-US" altLang="zh-CN" smtClean="0"/>
              <a:t>》——</a:t>
            </a:r>
            <a:r>
              <a:rPr lang="zh-CN" altLang="en-US" smtClean="0"/>
              <a:t>活动清单</a:t>
            </a:r>
          </a:p>
        </p:txBody>
      </p:sp>
      <p:graphicFrame>
        <p:nvGraphicFramePr>
          <p:cNvPr id="3814403" name="Group 3"/>
          <p:cNvGraphicFramePr>
            <a:graphicFrameLocks noGrp="1"/>
          </p:cNvGraphicFramePr>
          <p:nvPr/>
        </p:nvGraphicFramePr>
        <p:xfrm>
          <a:off x="150813" y="908050"/>
          <a:ext cx="8842375" cy="3475038"/>
        </p:xfrm>
        <a:graphic>
          <a:graphicData uri="http://schemas.openxmlformats.org/drawingml/2006/table">
            <a:tbl>
              <a:tblPr/>
              <a:tblGrid>
                <a:gridCol w="590550">
                  <a:extLst>
                    <a:ext uri="{9D8B030D-6E8A-4147-A177-3AD203B41FA5}">
                      <a16:colId xmlns:a16="http://schemas.microsoft.com/office/drawing/2014/main" val="20000"/>
                    </a:ext>
                  </a:extLst>
                </a:gridCol>
                <a:gridCol w="817562">
                  <a:extLst>
                    <a:ext uri="{9D8B030D-6E8A-4147-A177-3AD203B41FA5}">
                      <a16:colId xmlns:a16="http://schemas.microsoft.com/office/drawing/2014/main" val="20001"/>
                    </a:ext>
                  </a:extLst>
                </a:gridCol>
                <a:gridCol w="2035175">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160463">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647700">
                  <a:extLst>
                    <a:ext uri="{9D8B030D-6E8A-4147-A177-3AD203B41FA5}">
                      <a16:colId xmlns:a16="http://schemas.microsoft.com/office/drawing/2014/main" val="20006"/>
                    </a:ext>
                  </a:extLst>
                </a:gridCol>
                <a:gridCol w="709612">
                  <a:extLst>
                    <a:ext uri="{9D8B030D-6E8A-4147-A177-3AD203B41FA5}">
                      <a16:colId xmlns:a16="http://schemas.microsoft.com/office/drawing/2014/main" val="20007"/>
                    </a:ext>
                  </a:extLst>
                </a:gridCol>
                <a:gridCol w="471488">
                  <a:extLst>
                    <a:ext uri="{9D8B030D-6E8A-4147-A177-3AD203B41FA5}">
                      <a16:colId xmlns:a16="http://schemas.microsoft.com/office/drawing/2014/main" val="20008"/>
                    </a:ext>
                  </a:extLst>
                </a:gridCol>
              </a:tblGrid>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编号</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活动名称</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活动内容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要素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模版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负责人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时限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0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04</a:t>
                      </a:r>
                      <a:endParaRPr kumimoji="1"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0" i="0" u="none" strike="noStrike" cap="none" normalizeH="0" baseline="0" smtClean="0">
                          <a:ln>
                            <a:noFill/>
                          </a:ln>
                          <a:solidFill>
                            <a:schemeClr val="tx1"/>
                          </a:solidFill>
                          <a:effectLst/>
                          <a:latin typeface="Times New Roman" pitchFamily="18" charset="0"/>
                          <a:ea typeface="宋体" pitchFamily="2" charset="-122"/>
                          <a:cs typeface="Arial" pitchFamily="34" charset="0"/>
                        </a:rPr>
                        <a:t>协议政策备案</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、备案审批通过的本年度年客户、渠道政策（经销协议政策、经销商布点规划、经销商选择标准）</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、转发本年度年客户布点、渠道政策至商务内勤主管</a:t>
                      </a: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、备案的完整与准确</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2</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、转发的及时与准确</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审批通过的本年度客户布点、渠道政策</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客服商务部部长</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天</a:t>
                      </a: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2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05</a:t>
                      </a:r>
                      <a:endParaRPr kumimoji="1"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0" i="0" u="none" strike="noStrike" cap="none" normalizeH="0" baseline="0" smtClean="0">
                          <a:ln>
                            <a:noFill/>
                          </a:ln>
                          <a:solidFill>
                            <a:schemeClr val="tx1"/>
                          </a:solidFill>
                          <a:effectLst/>
                          <a:latin typeface="Times New Roman" pitchFamily="18" charset="0"/>
                          <a:ea typeface="宋体" pitchFamily="2" charset="-122"/>
                          <a:cs typeface="Arial" pitchFamily="34" charset="0"/>
                        </a:rPr>
                        <a:t>拟定协议文本</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依据本年度年客户、渠道政策，在经销商协议模版的基础上进行修改，拟定本年度协议文本</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、条款清晰明确</a:t>
                      </a:r>
                      <a:b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b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2</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、协议条款体现本年度客户布点、渠道政策</a:t>
                      </a:r>
                      <a:b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b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3</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、体现对去年出现的问题的修正</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、本年度客户布点、渠道政策</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、经销商协议模版</a:t>
                      </a: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经销商协议文本</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经销商协议模版</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商务内勤主管</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5</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天</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06A</a:t>
                      </a:r>
                      <a:endParaRPr kumimoji="1"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0" i="0" u="none" strike="noStrike" cap="none" normalizeH="0" baseline="0" smtClean="0">
                          <a:ln>
                            <a:noFill/>
                          </a:ln>
                          <a:solidFill>
                            <a:schemeClr val="tx1"/>
                          </a:solidFill>
                          <a:effectLst/>
                          <a:latin typeface="Times New Roman" pitchFamily="18" charset="0"/>
                          <a:ea typeface="宋体" pitchFamily="2" charset="-122"/>
                          <a:cs typeface="Arial" pitchFamily="34" charset="0"/>
                        </a:rPr>
                        <a:t>政策一致性审核</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对协议文本的规范性、与协议相关政策的一致性进行审核</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、审核是否与本年度年客户、渠道政策保持一致</a:t>
                      </a:r>
                      <a:b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b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2</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、审核协议文本条款是否适合经销商的实际情况，即可执行性</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1</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、审核后经销商协议文本</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2</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、本年度客户、渠道政策</a:t>
                      </a:r>
                      <a:b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b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3</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、有关经销商协议履行能力的信息</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审核意见</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商务总监</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3</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Arial" pitchFamily="34" charset="0"/>
                        </a:rPr>
                        <a:t>天</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14455" name="AutoShape 55"/>
          <p:cNvSpPr>
            <a:spLocks noChangeArrowheads="1"/>
          </p:cNvSpPr>
          <p:nvPr/>
        </p:nvSpPr>
        <p:spPr bwMode="auto">
          <a:xfrm>
            <a:off x="1703388" y="4365625"/>
            <a:ext cx="1500187" cy="1239838"/>
          </a:xfrm>
          <a:prstGeom prst="wedgeRectCallout">
            <a:avLst>
              <a:gd name="adj1" fmla="val 12542"/>
              <a:gd name="adj2" fmla="val -74583"/>
            </a:avLst>
          </a:prstGeom>
          <a:solidFill>
            <a:srgbClr val="FFCC99"/>
          </a:solidFill>
          <a:ln w="9525" algn="ctr">
            <a:solidFill>
              <a:schemeClr val="tx1"/>
            </a:solidFill>
            <a:miter lim="800000"/>
            <a:headEnd/>
            <a:tailEnd/>
          </a:ln>
        </p:spPr>
        <p:txBody>
          <a:bodyPr lIns="54000" rIns="54000"/>
          <a:lstStyle/>
          <a:p>
            <a:pPr>
              <a:lnSpc>
                <a:spcPct val="130000"/>
              </a:lnSpc>
              <a:spcBef>
                <a:spcPct val="20000"/>
              </a:spcBef>
            </a:pPr>
            <a:r>
              <a:rPr lang="zh-CN" altLang="en-US" sz="1600" b="1">
                <a:solidFill>
                  <a:schemeClr val="accent2"/>
                </a:solidFill>
              </a:rPr>
              <a:t>概括性地描述活动的内容和步骤</a:t>
            </a:r>
          </a:p>
        </p:txBody>
      </p:sp>
      <p:sp>
        <p:nvSpPr>
          <p:cNvPr id="3814456" name="AutoShape 56"/>
          <p:cNvSpPr>
            <a:spLocks noChangeArrowheads="1"/>
          </p:cNvSpPr>
          <p:nvPr/>
        </p:nvSpPr>
        <p:spPr bwMode="auto">
          <a:xfrm>
            <a:off x="192088" y="4365625"/>
            <a:ext cx="1366837" cy="1239838"/>
          </a:xfrm>
          <a:prstGeom prst="wedgeRectCallout">
            <a:avLst>
              <a:gd name="adj1" fmla="val 15042"/>
              <a:gd name="adj2" fmla="val -74713"/>
            </a:avLst>
          </a:prstGeom>
          <a:solidFill>
            <a:srgbClr val="FFCC99"/>
          </a:solidFill>
          <a:ln w="9525" algn="ctr">
            <a:solidFill>
              <a:schemeClr val="tx1"/>
            </a:solidFill>
            <a:miter lim="800000"/>
            <a:headEnd/>
            <a:tailEnd/>
          </a:ln>
        </p:spPr>
        <p:txBody>
          <a:bodyPr lIns="54000" rIns="54000"/>
          <a:lstStyle/>
          <a:p>
            <a:pPr>
              <a:lnSpc>
                <a:spcPct val="130000"/>
              </a:lnSpc>
              <a:spcBef>
                <a:spcPct val="20000"/>
              </a:spcBef>
            </a:pPr>
            <a:r>
              <a:rPr lang="zh-CN" altLang="en-US" sz="1600" b="1">
                <a:solidFill>
                  <a:schemeClr val="accent2"/>
                </a:solidFill>
              </a:rPr>
              <a:t>体现活动的功能；与流程图保持一致</a:t>
            </a:r>
          </a:p>
        </p:txBody>
      </p:sp>
      <p:sp>
        <p:nvSpPr>
          <p:cNvPr id="3814457" name="AutoShape 57"/>
          <p:cNvSpPr>
            <a:spLocks noChangeArrowheads="1"/>
          </p:cNvSpPr>
          <p:nvPr/>
        </p:nvSpPr>
        <p:spPr bwMode="auto">
          <a:xfrm>
            <a:off x="3432175" y="4365625"/>
            <a:ext cx="1500188" cy="1727200"/>
          </a:xfrm>
          <a:prstGeom prst="wedgeRectCallout">
            <a:avLst>
              <a:gd name="adj1" fmla="val 10847"/>
              <a:gd name="adj2" fmla="val -69579"/>
            </a:avLst>
          </a:prstGeom>
          <a:solidFill>
            <a:srgbClr val="FFCC99"/>
          </a:solidFill>
          <a:ln w="9525" algn="ctr">
            <a:solidFill>
              <a:schemeClr val="tx1"/>
            </a:solidFill>
            <a:miter lim="800000"/>
            <a:headEnd/>
            <a:tailEnd/>
          </a:ln>
        </p:spPr>
        <p:txBody>
          <a:bodyPr lIns="54000" rIns="54000"/>
          <a:lstStyle/>
          <a:p>
            <a:pPr>
              <a:lnSpc>
                <a:spcPct val="130000"/>
              </a:lnSpc>
              <a:spcBef>
                <a:spcPct val="20000"/>
              </a:spcBef>
            </a:pPr>
            <a:r>
              <a:rPr lang="zh-CN" altLang="en-US" sz="1600" b="1">
                <a:solidFill>
                  <a:schemeClr val="accent2"/>
                </a:solidFill>
              </a:rPr>
              <a:t>保证活动正常进行的关键因素；不是将活动内容简单展开</a:t>
            </a:r>
          </a:p>
        </p:txBody>
      </p:sp>
      <p:sp>
        <p:nvSpPr>
          <p:cNvPr id="3814458" name="AutoShape 58"/>
          <p:cNvSpPr>
            <a:spLocks noChangeArrowheads="1"/>
          </p:cNvSpPr>
          <p:nvPr/>
        </p:nvSpPr>
        <p:spPr bwMode="auto">
          <a:xfrm>
            <a:off x="5092700" y="4365625"/>
            <a:ext cx="1206500" cy="1384300"/>
          </a:xfrm>
          <a:prstGeom prst="wedgeRectCallout">
            <a:avLst>
              <a:gd name="adj1" fmla="val 11051"/>
              <a:gd name="adj2" fmla="val -72019"/>
            </a:avLst>
          </a:prstGeom>
          <a:solidFill>
            <a:srgbClr val="FFCC99"/>
          </a:solidFill>
          <a:ln w="9525">
            <a:solidFill>
              <a:schemeClr val="tx1"/>
            </a:solidFill>
            <a:miter lim="800000"/>
            <a:headEnd/>
            <a:tailEnd/>
          </a:ln>
        </p:spPr>
        <p:txBody>
          <a:bodyPr lIns="54000" rIns="54000"/>
          <a:lstStyle/>
          <a:p>
            <a:pPr>
              <a:lnSpc>
                <a:spcPct val="130000"/>
              </a:lnSpc>
              <a:spcBef>
                <a:spcPct val="20000"/>
              </a:spcBef>
            </a:pPr>
            <a:r>
              <a:rPr lang="zh-CN" altLang="en-US" sz="1600" b="1">
                <a:solidFill>
                  <a:schemeClr val="accent2"/>
                </a:solidFill>
              </a:rPr>
              <a:t>完成活动所需的信息、文件、资源等</a:t>
            </a:r>
          </a:p>
        </p:txBody>
      </p:sp>
      <p:sp>
        <p:nvSpPr>
          <p:cNvPr id="3814459" name="AutoShape 59"/>
          <p:cNvSpPr>
            <a:spLocks noChangeArrowheads="1"/>
          </p:cNvSpPr>
          <p:nvPr/>
        </p:nvSpPr>
        <p:spPr bwMode="auto">
          <a:xfrm>
            <a:off x="6443663" y="4365625"/>
            <a:ext cx="1008062" cy="1384300"/>
          </a:xfrm>
          <a:prstGeom prst="wedgeRectCallout">
            <a:avLst>
              <a:gd name="adj1" fmla="val 866"/>
              <a:gd name="adj2" fmla="val -70412"/>
            </a:avLst>
          </a:prstGeom>
          <a:solidFill>
            <a:srgbClr val="FFCC99"/>
          </a:solidFill>
          <a:ln w="9525">
            <a:solidFill>
              <a:schemeClr val="tx1"/>
            </a:solidFill>
            <a:miter lim="800000"/>
            <a:headEnd/>
            <a:tailEnd/>
          </a:ln>
        </p:spPr>
        <p:txBody>
          <a:bodyPr lIns="54000" rIns="54000"/>
          <a:lstStyle/>
          <a:p>
            <a:pPr>
              <a:lnSpc>
                <a:spcPct val="130000"/>
              </a:lnSpc>
              <a:spcBef>
                <a:spcPct val="20000"/>
              </a:spcBef>
            </a:pPr>
            <a:r>
              <a:rPr lang="zh-CN" altLang="en-US" sz="1600" b="1">
                <a:solidFill>
                  <a:schemeClr val="accent2"/>
                </a:solidFill>
              </a:rPr>
              <a:t>活动的产出，体现活动的增值部分</a:t>
            </a:r>
          </a:p>
        </p:txBody>
      </p:sp>
      <p:sp>
        <p:nvSpPr>
          <p:cNvPr id="3814460" name="AutoShape 60"/>
          <p:cNvSpPr>
            <a:spLocks noChangeArrowheads="1"/>
          </p:cNvSpPr>
          <p:nvPr/>
        </p:nvSpPr>
        <p:spPr bwMode="auto">
          <a:xfrm>
            <a:off x="7596188" y="4365625"/>
            <a:ext cx="1008062" cy="1384300"/>
          </a:xfrm>
          <a:prstGeom prst="wedgeRectCallout">
            <a:avLst>
              <a:gd name="adj1" fmla="val -55986"/>
              <a:gd name="adj2" fmla="val -75574"/>
            </a:avLst>
          </a:prstGeom>
          <a:solidFill>
            <a:srgbClr val="FFCC99"/>
          </a:solidFill>
          <a:ln w="9525">
            <a:solidFill>
              <a:schemeClr val="tx1"/>
            </a:solidFill>
            <a:miter lim="800000"/>
            <a:headEnd/>
            <a:tailEnd/>
          </a:ln>
        </p:spPr>
        <p:txBody>
          <a:bodyPr lIns="54000" rIns="54000"/>
          <a:lstStyle/>
          <a:p>
            <a:pPr>
              <a:lnSpc>
                <a:spcPct val="130000"/>
              </a:lnSpc>
              <a:spcBef>
                <a:spcPct val="20000"/>
              </a:spcBef>
            </a:pPr>
            <a:r>
              <a:rPr lang="zh-CN" altLang="en-US" sz="1600" b="1">
                <a:solidFill>
                  <a:schemeClr val="accent2"/>
                </a:solidFill>
              </a:rPr>
              <a:t>输出文件的固定格式；一般为电子版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14456"/>
                                        </p:tgtEl>
                                        <p:attrNameLst>
                                          <p:attrName>style.visibility</p:attrName>
                                        </p:attrNameLst>
                                      </p:cBhvr>
                                      <p:to>
                                        <p:strVal val="visible"/>
                                      </p:to>
                                    </p:set>
                                    <p:animEffect transition="in" filter="blinds(horizontal)">
                                      <p:cBhvr>
                                        <p:cTn id="7" dur="500"/>
                                        <p:tgtEl>
                                          <p:spTgt spid="38144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14455"/>
                                        </p:tgtEl>
                                        <p:attrNameLst>
                                          <p:attrName>style.visibility</p:attrName>
                                        </p:attrNameLst>
                                      </p:cBhvr>
                                      <p:to>
                                        <p:strVal val="visible"/>
                                      </p:to>
                                    </p:set>
                                    <p:animEffect transition="in" filter="blinds(horizontal)">
                                      <p:cBhvr>
                                        <p:cTn id="12" dur="500"/>
                                        <p:tgtEl>
                                          <p:spTgt spid="381445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14457"/>
                                        </p:tgtEl>
                                        <p:attrNameLst>
                                          <p:attrName>style.visibility</p:attrName>
                                        </p:attrNameLst>
                                      </p:cBhvr>
                                      <p:to>
                                        <p:strVal val="visible"/>
                                      </p:to>
                                    </p:set>
                                    <p:animEffect transition="in" filter="blinds(horizontal)">
                                      <p:cBhvr>
                                        <p:cTn id="17" dur="500"/>
                                        <p:tgtEl>
                                          <p:spTgt spid="38144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14458"/>
                                        </p:tgtEl>
                                        <p:attrNameLst>
                                          <p:attrName>style.visibility</p:attrName>
                                        </p:attrNameLst>
                                      </p:cBhvr>
                                      <p:to>
                                        <p:strVal val="visible"/>
                                      </p:to>
                                    </p:set>
                                    <p:animEffect transition="in" filter="blinds(horizontal)">
                                      <p:cBhvr>
                                        <p:cTn id="22" dur="500"/>
                                        <p:tgtEl>
                                          <p:spTgt spid="381445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14459"/>
                                        </p:tgtEl>
                                        <p:attrNameLst>
                                          <p:attrName>style.visibility</p:attrName>
                                        </p:attrNameLst>
                                      </p:cBhvr>
                                      <p:to>
                                        <p:strVal val="visible"/>
                                      </p:to>
                                    </p:set>
                                    <p:animEffect transition="in" filter="blinds(horizontal)">
                                      <p:cBhvr>
                                        <p:cTn id="27" dur="500"/>
                                        <p:tgtEl>
                                          <p:spTgt spid="381445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14460"/>
                                        </p:tgtEl>
                                        <p:attrNameLst>
                                          <p:attrName>style.visibility</p:attrName>
                                        </p:attrNameLst>
                                      </p:cBhvr>
                                      <p:to>
                                        <p:strVal val="visible"/>
                                      </p:to>
                                    </p:set>
                                    <p:animEffect transition="in" filter="blinds(horizontal)">
                                      <p:cBhvr>
                                        <p:cTn id="32" dur="500"/>
                                        <p:tgtEl>
                                          <p:spTgt spid="3814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4455" grpId="0" animBg="1"/>
      <p:bldP spid="3814456" grpId="0" animBg="1"/>
      <p:bldP spid="3814457" grpId="0" animBg="1"/>
      <p:bldP spid="3814458" grpId="0" animBg="1"/>
      <p:bldP spid="3814459" grpId="0" animBg="1"/>
      <p:bldP spid="381446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8" name="Rectangle 2"/>
          <p:cNvSpPr>
            <a:spLocks noGrp="1" noChangeArrowheads="1"/>
          </p:cNvSpPr>
          <p:nvPr>
            <p:ph type="title"/>
          </p:nvPr>
        </p:nvSpPr>
        <p:spPr>
          <a:xfrm>
            <a:off x="527050" y="44450"/>
            <a:ext cx="8077200" cy="685800"/>
          </a:xfrm>
        </p:spPr>
        <p:txBody>
          <a:bodyPr/>
          <a:lstStyle/>
          <a:p>
            <a:pPr eaLnBrk="1" hangingPunct="1"/>
            <a:r>
              <a:rPr lang="zh-CN" altLang="en-US" sz="2600" smtClean="0"/>
              <a:t>样例：流程操作指导书，流程管理制度文件</a:t>
            </a:r>
          </a:p>
        </p:txBody>
      </p:sp>
      <p:graphicFrame>
        <p:nvGraphicFramePr>
          <p:cNvPr id="3816456" name="Object 8"/>
          <p:cNvGraphicFramePr>
            <a:graphicFrameLocks noChangeAspect="1"/>
          </p:cNvGraphicFramePr>
          <p:nvPr/>
        </p:nvGraphicFramePr>
        <p:xfrm>
          <a:off x="2555875" y="1484313"/>
          <a:ext cx="2089150" cy="1566862"/>
        </p:xfrm>
        <a:graphic>
          <a:graphicData uri="http://schemas.openxmlformats.org/presentationml/2006/ole">
            <mc:AlternateContent xmlns:mc="http://schemas.openxmlformats.org/markup-compatibility/2006">
              <mc:Choice xmlns:v="urn:schemas-microsoft-com:vml" Requires="v">
                <p:oleObj spid="_x0000_s3816464" name="文档" showAsIcon="1" r:id="rId3" imgW="914400" imgH="685800" progId="Word.Document.8">
                  <p:embed/>
                </p:oleObj>
              </mc:Choice>
              <mc:Fallback>
                <p:oleObj name="文档" showAsIcon="1" r:id="rId3" imgW="914400" imgH="685800" progId="Word.Document.8">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484313"/>
                        <a:ext cx="2089150" cy="156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16457" name="Object 9"/>
          <p:cNvGraphicFramePr>
            <a:graphicFrameLocks noChangeAspect="1"/>
          </p:cNvGraphicFramePr>
          <p:nvPr/>
        </p:nvGraphicFramePr>
        <p:xfrm>
          <a:off x="2555875" y="3429000"/>
          <a:ext cx="2185988" cy="1639888"/>
        </p:xfrm>
        <a:graphic>
          <a:graphicData uri="http://schemas.openxmlformats.org/presentationml/2006/ole">
            <mc:AlternateContent xmlns:mc="http://schemas.openxmlformats.org/markup-compatibility/2006">
              <mc:Choice xmlns:v="urn:schemas-microsoft-com:vml" Requires="v">
                <p:oleObj spid="_x0000_s3816465" name="文档" showAsIcon="1" r:id="rId5" imgW="914400" imgH="685800" progId="Word.Document.8">
                  <p:embed/>
                </p:oleObj>
              </mc:Choice>
              <mc:Fallback>
                <p:oleObj name="文档" showAsIcon="1" r:id="rId5" imgW="914400" imgH="685800" progId="Word.Document.8">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3429000"/>
                        <a:ext cx="2185988" cy="163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0513" name="Rectangle 2"/>
          <p:cNvSpPr>
            <a:spLocks noGrp="1" noChangeArrowheads="1"/>
          </p:cNvSpPr>
          <p:nvPr>
            <p:ph type="title"/>
          </p:nvPr>
        </p:nvSpPr>
        <p:spPr>
          <a:xfrm>
            <a:off x="544513" y="87313"/>
            <a:ext cx="7772400" cy="533400"/>
          </a:xfrm>
        </p:spPr>
        <p:txBody>
          <a:bodyPr/>
          <a:lstStyle/>
          <a:p>
            <a:pPr eaLnBrk="1" hangingPunct="1"/>
            <a:r>
              <a:rPr lang="zh-CN" altLang="en-US" smtClean="0"/>
              <a:t>流程操作文件的用途</a:t>
            </a:r>
          </a:p>
        </p:txBody>
      </p:sp>
      <p:sp>
        <p:nvSpPr>
          <p:cNvPr id="4160514" name="Text Box 3"/>
          <p:cNvSpPr txBox="1">
            <a:spLocks noChangeArrowheads="1"/>
          </p:cNvSpPr>
          <p:nvPr/>
        </p:nvSpPr>
        <p:spPr bwMode="auto">
          <a:xfrm>
            <a:off x="468313" y="765175"/>
            <a:ext cx="8675687" cy="3609975"/>
          </a:xfrm>
          <a:prstGeom prst="rect">
            <a:avLst/>
          </a:prstGeom>
          <a:noFill/>
          <a:ln w="9525" algn="ctr">
            <a:noFill/>
            <a:miter lim="800000"/>
            <a:headEnd/>
            <a:tailEnd/>
          </a:ln>
        </p:spPr>
        <p:txBody>
          <a:bodyPr>
            <a:spAutoFit/>
          </a:bodyPr>
          <a:lstStyle/>
          <a:p>
            <a:pPr marL="609600" indent="-609600">
              <a:lnSpc>
                <a:spcPct val="160000"/>
              </a:lnSpc>
            </a:pPr>
            <a:r>
              <a:rPr lang="zh-CN" altLang="en-US" sz="1800" b="1">
                <a:solidFill>
                  <a:schemeClr val="tx2"/>
                </a:solidFill>
                <a:latin typeface="宋体" pitchFamily="2" charset="-122"/>
              </a:rPr>
              <a:t>一、</a:t>
            </a:r>
            <a:r>
              <a:rPr lang="en-US" altLang="zh-CN" sz="1800" b="1">
                <a:solidFill>
                  <a:schemeClr val="tx2"/>
                </a:solidFill>
                <a:latin typeface="宋体" pitchFamily="2" charset="-122"/>
              </a:rPr>
              <a:t>《XXXX</a:t>
            </a:r>
            <a:r>
              <a:rPr lang="zh-CN" altLang="en-US" sz="1800" b="1">
                <a:solidFill>
                  <a:schemeClr val="tx2"/>
                </a:solidFill>
                <a:latin typeface="宋体" pitchFamily="2" charset="-122"/>
              </a:rPr>
              <a:t>流程图</a:t>
            </a:r>
            <a:r>
              <a:rPr lang="en-US" altLang="zh-CN" sz="1800" b="1">
                <a:solidFill>
                  <a:schemeClr val="tx2"/>
                </a:solidFill>
                <a:latin typeface="宋体" pitchFamily="2" charset="-122"/>
              </a:rPr>
              <a:t>》</a:t>
            </a:r>
          </a:p>
          <a:p>
            <a:pPr marL="1066800" lvl="1" indent="-609600">
              <a:lnSpc>
                <a:spcPct val="160000"/>
              </a:lnSpc>
              <a:buFontTx/>
              <a:buChar char="•"/>
            </a:pPr>
            <a:r>
              <a:rPr lang="zh-CN" altLang="en-US" sz="1800" b="1" i="1">
                <a:solidFill>
                  <a:srgbClr val="FF0000"/>
                </a:solidFill>
                <a:latin typeface="宋体" pitchFamily="2" charset="-122"/>
              </a:rPr>
              <a:t>可视化的业务流</a:t>
            </a:r>
            <a:r>
              <a:rPr lang="en-US" altLang="zh-CN" sz="1800" b="1" i="1">
                <a:solidFill>
                  <a:srgbClr val="FF0000"/>
                </a:solidFill>
                <a:latin typeface="宋体" pitchFamily="2" charset="-122"/>
              </a:rPr>
              <a:t>——</a:t>
            </a:r>
            <a:r>
              <a:rPr lang="zh-CN" altLang="en-US" sz="1800" b="1" i="1">
                <a:solidFill>
                  <a:srgbClr val="FF0000"/>
                </a:solidFill>
                <a:latin typeface="宋体" pitchFamily="2" charset="-122"/>
              </a:rPr>
              <a:t>入职培训</a:t>
            </a:r>
          </a:p>
          <a:p>
            <a:pPr marL="1066800" lvl="1" indent="-609600">
              <a:lnSpc>
                <a:spcPct val="160000"/>
              </a:lnSpc>
              <a:buFontTx/>
              <a:buChar char="•"/>
            </a:pPr>
            <a:r>
              <a:rPr lang="zh-CN" altLang="en-US" sz="1800" b="1" i="1">
                <a:solidFill>
                  <a:srgbClr val="FF0000"/>
                </a:solidFill>
                <a:latin typeface="宋体" pitchFamily="2" charset="-122"/>
              </a:rPr>
              <a:t>分析流程问题</a:t>
            </a:r>
            <a:r>
              <a:rPr lang="en-US" altLang="zh-CN" sz="1800" b="1" i="1">
                <a:solidFill>
                  <a:srgbClr val="FF0000"/>
                </a:solidFill>
                <a:latin typeface="宋体" pitchFamily="2" charset="-122"/>
              </a:rPr>
              <a:t>——</a:t>
            </a:r>
            <a:r>
              <a:rPr lang="zh-CN" altLang="en-US" sz="1800" b="1" i="1">
                <a:solidFill>
                  <a:srgbClr val="FF0000"/>
                </a:solidFill>
                <a:latin typeface="宋体" pitchFamily="2" charset="-122"/>
              </a:rPr>
              <a:t>流程优化</a:t>
            </a:r>
          </a:p>
          <a:p>
            <a:pPr marL="1066800" lvl="1" indent="-609600">
              <a:lnSpc>
                <a:spcPct val="160000"/>
              </a:lnSpc>
            </a:pPr>
            <a:endParaRPr lang="zh-CN" altLang="en-US" sz="1800" b="1">
              <a:solidFill>
                <a:schemeClr val="tx2"/>
              </a:solidFill>
              <a:latin typeface="宋体" pitchFamily="2" charset="-122"/>
            </a:endParaRPr>
          </a:p>
          <a:p>
            <a:pPr marL="609600" indent="-609600">
              <a:lnSpc>
                <a:spcPct val="160000"/>
              </a:lnSpc>
            </a:pPr>
            <a:r>
              <a:rPr lang="zh-CN" altLang="en-US" sz="1800" b="1">
                <a:solidFill>
                  <a:schemeClr val="tx2"/>
                </a:solidFill>
                <a:latin typeface="宋体" pitchFamily="2" charset="-122"/>
              </a:rPr>
              <a:t>二、</a:t>
            </a:r>
            <a:r>
              <a:rPr lang="en-US" altLang="zh-CN" sz="1800" b="1">
                <a:solidFill>
                  <a:schemeClr val="tx2"/>
                </a:solidFill>
                <a:latin typeface="宋体" pitchFamily="2" charset="-122"/>
              </a:rPr>
              <a:t>《</a:t>
            </a:r>
            <a:r>
              <a:rPr lang="zh-CN" altLang="en-US" sz="1800" b="1">
                <a:solidFill>
                  <a:schemeClr val="tx2"/>
                </a:solidFill>
                <a:latin typeface="宋体" pitchFamily="2" charset="-122"/>
              </a:rPr>
              <a:t>流程操作指导书</a:t>
            </a:r>
            <a:r>
              <a:rPr lang="en-US" altLang="zh-CN" sz="1800" b="1">
                <a:solidFill>
                  <a:schemeClr val="tx2"/>
                </a:solidFill>
                <a:latin typeface="宋体" pitchFamily="2" charset="-122"/>
              </a:rPr>
              <a:t>》</a:t>
            </a:r>
          </a:p>
          <a:p>
            <a:pPr marL="1066800" lvl="1" indent="-609600">
              <a:lnSpc>
                <a:spcPct val="160000"/>
              </a:lnSpc>
              <a:buFontTx/>
              <a:buChar char="•"/>
            </a:pPr>
            <a:r>
              <a:rPr lang="zh-CN" altLang="en-US" sz="1800" b="1" i="1">
                <a:solidFill>
                  <a:srgbClr val="FF0000"/>
                </a:solidFill>
                <a:latin typeface="宋体" pitchFamily="2" charset="-122"/>
              </a:rPr>
              <a:t>业务运行操作指导</a:t>
            </a:r>
          </a:p>
          <a:p>
            <a:pPr marL="1066800" lvl="1" indent="-609600">
              <a:lnSpc>
                <a:spcPct val="160000"/>
              </a:lnSpc>
              <a:buFontTx/>
              <a:buChar char="•"/>
            </a:pPr>
            <a:r>
              <a:rPr lang="zh-CN" altLang="en-US" sz="1800" b="1" i="1">
                <a:solidFill>
                  <a:srgbClr val="FF0000"/>
                </a:solidFill>
                <a:latin typeface="宋体" pitchFamily="2" charset="-122"/>
              </a:rPr>
              <a:t>职责划分依据</a:t>
            </a:r>
          </a:p>
          <a:p>
            <a:pPr marL="609600" indent="-609600">
              <a:lnSpc>
                <a:spcPct val="160000"/>
              </a:lnSpc>
            </a:pPr>
            <a:endParaRPr lang="en-US" altLang="zh-CN" sz="1800" b="1">
              <a:solidFill>
                <a:schemeClr val="tx2"/>
              </a:solidFill>
              <a:latin typeface="宋体" pitchFamily="2" charset="-122"/>
            </a:endParaRPr>
          </a:p>
        </p:txBody>
      </p:sp>
      <p:sp>
        <p:nvSpPr>
          <p:cNvPr id="4160515" name="Rectangle 4"/>
          <p:cNvSpPr>
            <a:spLocks noChangeArrowheads="1"/>
          </p:cNvSpPr>
          <p:nvPr/>
        </p:nvSpPr>
        <p:spPr bwMode="auto">
          <a:xfrm>
            <a:off x="468313" y="3933825"/>
            <a:ext cx="6840537" cy="1952625"/>
          </a:xfrm>
          <a:prstGeom prst="rect">
            <a:avLst/>
          </a:prstGeom>
          <a:noFill/>
          <a:ln w="9525">
            <a:noFill/>
            <a:miter lim="800000"/>
            <a:headEnd/>
            <a:tailEnd/>
          </a:ln>
        </p:spPr>
        <p:txBody>
          <a:bodyPr>
            <a:spAutoFit/>
          </a:bodyPr>
          <a:lstStyle/>
          <a:p>
            <a:pPr marL="914400" lvl="1" indent="-457200">
              <a:lnSpc>
                <a:spcPct val="190000"/>
              </a:lnSpc>
              <a:buFontTx/>
              <a:buAutoNum type="arabicPeriod"/>
            </a:pPr>
            <a:r>
              <a:rPr lang="zh-CN" altLang="en-US" sz="1600" b="1">
                <a:solidFill>
                  <a:schemeClr val="tx2"/>
                </a:solidFill>
                <a:latin typeface="宋体" pitchFamily="2" charset="-122"/>
              </a:rPr>
              <a:t>流程活动清单：</a:t>
            </a:r>
            <a:r>
              <a:rPr lang="zh-CN" altLang="en-US" sz="1600">
                <a:solidFill>
                  <a:schemeClr val="tx2"/>
                </a:solidFill>
                <a:latin typeface="宋体" pitchFamily="2" charset="-122"/>
              </a:rPr>
              <a:t>解释流程图；明确活动逻辑关系、配合制度指导业务活动进行</a:t>
            </a:r>
          </a:p>
          <a:p>
            <a:pPr marL="914400" lvl="1" indent="-457200">
              <a:lnSpc>
                <a:spcPct val="190000"/>
              </a:lnSpc>
              <a:buFontTx/>
              <a:buAutoNum type="arabicPeriod"/>
            </a:pPr>
            <a:r>
              <a:rPr lang="zh-CN" altLang="en-US" sz="1600" b="1">
                <a:solidFill>
                  <a:schemeClr val="tx2"/>
                </a:solidFill>
                <a:latin typeface="宋体" pitchFamily="2" charset="-122"/>
              </a:rPr>
              <a:t>流程各角色主要职责：</a:t>
            </a:r>
            <a:r>
              <a:rPr lang="zh-CN" altLang="en-US" sz="1600">
                <a:solidFill>
                  <a:schemeClr val="tx2"/>
                </a:solidFill>
                <a:latin typeface="宋体" pitchFamily="2" charset="-122"/>
              </a:rPr>
              <a:t>明确自己在流程中的工作内容</a:t>
            </a:r>
          </a:p>
          <a:p>
            <a:pPr marL="914400" lvl="1" indent="-457200">
              <a:lnSpc>
                <a:spcPct val="190000"/>
              </a:lnSpc>
              <a:buFontTx/>
              <a:buAutoNum type="arabicPeriod"/>
            </a:pPr>
            <a:r>
              <a:rPr lang="zh-CN" altLang="en-US" sz="1600" b="1">
                <a:solidFill>
                  <a:schemeClr val="tx2"/>
                </a:solidFill>
                <a:latin typeface="宋体" pitchFamily="2" charset="-122"/>
              </a:rPr>
              <a:t>关键节点：</a:t>
            </a:r>
            <a:r>
              <a:rPr lang="zh-CN" altLang="en-US" sz="1600">
                <a:solidFill>
                  <a:schemeClr val="tx2"/>
                </a:solidFill>
                <a:latin typeface="宋体" pitchFamily="2" charset="-122"/>
              </a:rPr>
              <a:t>提醒流程的操作重心</a:t>
            </a:r>
          </a:p>
        </p:txBody>
      </p:sp>
      <p:pic>
        <p:nvPicPr>
          <p:cNvPr id="4160516" name="Picture 5" descr="BS02064_"/>
          <p:cNvPicPr>
            <a:picLocks noChangeAspect="1" noChangeArrowheads="1"/>
          </p:cNvPicPr>
          <p:nvPr/>
        </p:nvPicPr>
        <p:blipFill>
          <a:blip r:embed="rId2"/>
          <a:srcRect/>
          <a:stretch>
            <a:fillRect/>
          </a:stretch>
        </p:blipFill>
        <p:spPr bwMode="auto">
          <a:xfrm>
            <a:off x="5940425" y="1341438"/>
            <a:ext cx="1439863" cy="223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1537" name="Rectangle 2"/>
          <p:cNvSpPr>
            <a:spLocks noGrp="1" noChangeArrowheads="1"/>
          </p:cNvSpPr>
          <p:nvPr>
            <p:ph type="title"/>
          </p:nvPr>
        </p:nvSpPr>
        <p:spPr>
          <a:xfrm>
            <a:off x="455613" y="-26988"/>
            <a:ext cx="8077200" cy="685801"/>
          </a:xfrm>
        </p:spPr>
        <p:txBody>
          <a:bodyPr/>
          <a:lstStyle/>
          <a:p>
            <a:pPr eaLnBrk="1" hangingPunct="1"/>
            <a:r>
              <a:rPr lang="zh-CN" altLang="en-US" smtClean="0"/>
              <a:t>流程管理</a:t>
            </a:r>
          </a:p>
        </p:txBody>
      </p:sp>
      <p:sp>
        <p:nvSpPr>
          <p:cNvPr id="4161538" name="Rectangle 3"/>
          <p:cNvSpPr>
            <a:spLocks noGrp="1" noChangeArrowheads="1"/>
          </p:cNvSpPr>
          <p:nvPr>
            <p:ph type="body" idx="1"/>
          </p:nvPr>
        </p:nvSpPr>
        <p:spPr bwMode="auto">
          <a:xfrm>
            <a:off x="601663" y="908050"/>
            <a:ext cx="7786687" cy="4525963"/>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Tx/>
              <a:buNone/>
            </a:pPr>
            <a:endParaRPr lang="en-US" altLang="zh-CN" sz="2400" smtClean="0">
              <a:solidFill>
                <a:srgbClr val="000099"/>
              </a:solidFill>
              <a:latin typeface="黑体" pitchFamily="2" charset="-122"/>
              <a:ea typeface="黑体" pitchFamily="2" charset="-122"/>
            </a:endParaRPr>
          </a:p>
          <a:p>
            <a:pPr marL="0" indent="0" eaLnBrk="1" hangingPunct="1">
              <a:buFontTx/>
              <a:buNone/>
            </a:pPr>
            <a:r>
              <a:rPr lang="zh-CN" altLang="en-US" sz="2800" smtClean="0">
                <a:solidFill>
                  <a:srgbClr val="000099"/>
                </a:solidFill>
                <a:latin typeface="黑体" pitchFamily="2" charset="-122"/>
                <a:ea typeface="黑体" pitchFamily="2" charset="-122"/>
              </a:rPr>
              <a:t>流程管理的定义及目的：</a:t>
            </a:r>
          </a:p>
          <a:p>
            <a:pPr marL="630238" lvl="1" indent="-274638" eaLnBrk="1" hangingPunct="1">
              <a:lnSpc>
                <a:spcPct val="130000"/>
              </a:lnSpc>
            </a:pPr>
            <a:r>
              <a:rPr lang="zh-CN" altLang="en-US" sz="2400" smtClean="0">
                <a:solidFill>
                  <a:srgbClr val="000099"/>
                </a:solidFill>
                <a:latin typeface="黑体" pitchFamily="2" charset="-122"/>
                <a:ea typeface="黑体" pitchFamily="2" charset="-122"/>
              </a:rPr>
              <a:t>流程管理是以流程为对象的企业管理活动，目的在于通过企业流程的建立、维护、执行监督和问题的改进，实现流程的持续优化，使企业各项业务保持较高的绩效水平。</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0293" name="Rectangle 2"/>
          <p:cNvSpPr>
            <a:spLocks noGrp="1" noChangeArrowheads="1"/>
          </p:cNvSpPr>
          <p:nvPr>
            <p:ph type="title"/>
          </p:nvPr>
        </p:nvSpPr>
        <p:spPr/>
        <p:txBody>
          <a:bodyPr/>
          <a:lstStyle/>
          <a:p>
            <a:pPr eaLnBrk="1" hangingPunct="1"/>
            <a:r>
              <a:rPr lang="zh-CN" altLang="en-US" smtClean="0"/>
              <a:t>什么是流程</a:t>
            </a:r>
            <a:r>
              <a:rPr lang="en-US" altLang="zh-CN" smtClean="0"/>
              <a:t>(process)?</a:t>
            </a:r>
          </a:p>
        </p:txBody>
      </p:sp>
      <p:sp>
        <p:nvSpPr>
          <p:cNvPr id="3980294" name="Rectangle 3"/>
          <p:cNvSpPr>
            <a:spLocks noGrp="1" noChangeArrowheads="1"/>
          </p:cNvSpPr>
          <p:nvPr>
            <p:ph type="body" idx="1"/>
          </p:nvPr>
        </p:nvSpPr>
        <p:spPr bwMode="auto">
          <a:xfrm>
            <a:off x="533400" y="1143000"/>
            <a:ext cx="7772400" cy="4876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Wingdings" pitchFamily="2" charset="2"/>
              <a:buChar char="Ø"/>
            </a:pPr>
            <a:r>
              <a:rPr lang="en-US" sz="2800" smtClean="0">
                <a:solidFill>
                  <a:srgbClr val="000099"/>
                </a:solidFill>
                <a:latin typeface="黑体" pitchFamily="2" charset="-122"/>
                <a:ea typeface="黑体" pitchFamily="2" charset="-122"/>
              </a:rPr>
              <a:t>流程</a:t>
            </a:r>
            <a:r>
              <a:rPr lang="en-US" altLang="zh-CN" sz="2800" smtClean="0">
                <a:solidFill>
                  <a:srgbClr val="000099"/>
                </a:solidFill>
                <a:latin typeface="黑体" pitchFamily="2" charset="-122"/>
                <a:ea typeface="黑体" pitchFamily="2" charset="-122"/>
              </a:rPr>
              <a:t>(process)</a:t>
            </a:r>
            <a:r>
              <a:rPr lang="en-US" sz="2800" smtClean="0">
                <a:solidFill>
                  <a:srgbClr val="000099"/>
                </a:solidFill>
                <a:latin typeface="黑体" pitchFamily="2" charset="-122"/>
                <a:ea typeface="黑体" pitchFamily="2" charset="-122"/>
              </a:rPr>
              <a:t>是将</a:t>
            </a:r>
            <a:r>
              <a:rPr lang="zh-CN" altLang="en-US" sz="2800" smtClean="0">
                <a:solidFill>
                  <a:srgbClr val="000099"/>
                </a:solidFill>
                <a:latin typeface="黑体" pitchFamily="2" charset="-122"/>
                <a:ea typeface="黑体" pitchFamily="2" charset="-122"/>
              </a:rPr>
              <a:t>输入转化为输出的一组彼此相关的资源和活动。</a:t>
            </a:r>
          </a:p>
          <a:p>
            <a:pPr eaLnBrk="1" hangingPunct="1">
              <a:buFontTx/>
              <a:buNone/>
            </a:pPr>
            <a:endParaRPr lang="en-US" sz="2800" smtClean="0">
              <a:solidFill>
                <a:srgbClr val="000099"/>
              </a:solidFill>
              <a:latin typeface="黑体" pitchFamily="2" charset="-122"/>
              <a:ea typeface="黑体" pitchFamily="2" charset="-122"/>
            </a:endParaRPr>
          </a:p>
          <a:p>
            <a:pPr eaLnBrk="1" hangingPunct="1">
              <a:buFontTx/>
              <a:buNone/>
            </a:pPr>
            <a:endParaRPr lang="en-US" sz="2800" smtClean="0">
              <a:solidFill>
                <a:srgbClr val="000099"/>
              </a:solidFill>
              <a:latin typeface="黑体" pitchFamily="2" charset="-122"/>
              <a:ea typeface="黑体" pitchFamily="2" charset="-122"/>
            </a:endParaRPr>
          </a:p>
          <a:p>
            <a:pPr eaLnBrk="1" hangingPunct="1">
              <a:buFont typeface="Wingdings" pitchFamily="2" charset="2"/>
              <a:buChar char="Ø"/>
            </a:pPr>
            <a:r>
              <a:rPr lang="en-US" sz="2800" smtClean="0">
                <a:solidFill>
                  <a:srgbClr val="000099"/>
                </a:solidFill>
                <a:latin typeface="黑体" pitchFamily="2" charset="-122"/>
                <a:ea typeface="黑体" pitchFamily="2" charset="-122"/>
              </a:rPr>
              <a:t>特点：</a:t>
            </a:r>
          </a:p>
          <a:p>
            <a:pPr lvl="1" eaLnBrk="1" hangingPunct="1">
              <a:buFont typeface="Wingdings" pitchFamily="2" charset="2"/>
              <a:buChar char="ü"/>
            </a:pPr>
            <a:r>
              <a:rPr lang="en-US" sz="2400" smtClean="0">
                <a:solidFill>
                  <a:srgbClr val="000099"/>
                </a:solidFill>
                <a:latin typeface="黑体" pitchFamily="2" charset="-122"/>
                <a:ea typeface="黑体" pitchFamily="2" charset="-122"/>
              </a:rPr>
              <a:t>可</a:t>
            </a:r>
            <a:r>
              <a:rPr lang="zh-CN" altLang="en-US" sz="2400" smtClean="0">
                <a:solidFill>
                  <a:srgbClr val="000099"/>
                </a:solidFill>
                <a:latin typeface="黑体" pitchFamily="2" charset="-122"/>
                <a:ea typeface="黑体" pitchFamily="2" charset="-122"/>
              </a:rPr>
              <a:t>重复性的活动</a:t>
            </a:r>
          </a:p>
          <a:p>
            <a:pPr lvl="1" eaLnBrk="1" hangingPunct="1">
              <a:buFont typeface="Wingdings" pitchFamily="2" charset="2"/>
              <a:buChar char="ü"/>
            </a:pPr>
            <a:r>
              <a:rPr lang="en-US" sz="2400" smtClean="0">
                <a:solidFill>
                  <a:srgbClr val="000099"/>
                </a:solidFill>
                <a:latin typeface="黑体" pitchFamily="2" charset="-122"/>
                <a:ea typeface="黑体" pitchFamily="2" charset="-122"/>
              </a:rPr>
              <a:t>有</a:t>
            </a:r>
            <a:r>
              <a:rPr lang="zh-CN" altLang="en-US" sz="2400" smtClean="0">
                <a:solidFill>
                  <a:srgbClr val="000099"/>
                </a:solidFill>
                <a:latin typeface="黑体" pitchFamily="2" charset="-122"/>
                <a:ea typeface="黑体" pitchFamily="2" charset="-122"/>
              </a:rPr>
              <a:t>输入和输出</a:t>
            </a:r>
          </a:p>
          <a:p>
            <a:pPr lvl="1" eaLnBrk="1" hangingPunct="1">
              <a:buFont typeface="Wingdings" pitchFamily="2" charset="2"/>
              <a:buChar char="ü"/>
            </a:pPr>
            <a:r>
              <a:rPr lang="zh-CN" altLang="en-US" sz="2400" smtClean="0">
                <a:solidFill>
                  <a:srgbClr val="000099"/>
                </a:solidFill>
                <a:latin typeface="黑体" pitchFamily="2" charset="-122"/>
                <a:ea typeface="黑体" pitchFamily="2" charset="-122"/>
              </a:rPr>
              <a:t>产出性活动</a:t>
            </a:r>
            <a:r>
              <a:rPr lang="en-US" altLang="zh-CN" sz="2400" smtClean="0">
                <a:solidFill>
                  <a:srgbClr val="000099"/>
                </a:solidFill>
                <a:latin typeface="黑体" pitchFamily="2" charset="-122"/>
                <a:ea typeface="黑体" pitchFamily="2" charset="-122"/>
              </a:rPr>
              <a:t>(</a:t>
            </a:r>
            <a:r>
              <a:rPr lang="zh-CN" altLang="en-US" sz="2400" smtClean="0">
                <a:solidFill>
                  <a:srgbClr val="000099"/>
                </a:solidFill>
                <a:latin typeface="黑体" pitchFamily="2" charset="-122"/>
                <a:ea typeface="黑体" pitchFamily="2" charset="-122"/>
              </a:rPr>
              <a:t>为客户创造价值</a:t>
            </a:r>
            <a:r>
              <a:rPr lang="en-US" altLang="zh-CN" sz="2400" smtClean="0">
                <a:solidFill>
                  <a:srgbClr val="000099"/>
                </a:solidFill>
                <a:latin typeface="黑体" pitchFamily="2" charset="-122"/>
                <a:ea typeface="黑体" pitchFamily="2" charset="-122"/>
              </a:rPr>
              <a:t>)</a:t>
            </a:r>
          </a:p>
        </p:txBody>
      </p:sp>
      <p:graphicFrame>
        <p:nvGraphicFramePr>
          <p:cNvPr id="3980292" name="Object 4"/>
          <p:cNvGraphicFramePr>
            <a:graphicFrameLocks noChangeAspect="1"/>
          </p:cNvGraphicFramePr>
          <p:nvPr/>
        </p:nvGraphicFramePr>
        <p:xfrm>
          <a:off x="2971800" y="2133600"/>
          <a:ext cx="5375275" cy="1303338"/>
        </p:xfrm>
        <a:graphic>
          <a:graphicData uri="http://schemas.openxmlformats.org/presentationml/2006/ole">
            <mc:AlternateContent xmlns:mc="http://schemas.openxmlformats.org/markup-compatibility/2006">
              <mc:Choice xmlns:v="urn:schemas-microsoft-com:vml" Requires="v">
                <p:oleObj spid="_x0000_s3980296" name="绘图" r:id="rId4" imgW="1605600" imgH="388800" progId="">
                  <p:embed/>
                </p:oleObj>
              </mc:Choice>
              <mc:Fallback>
                <p:oleObj name="绘图" r:id="rId4" imgW="1605600" imgH="388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133600"/>
                        <a:ext cx="5375275"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2561" name="Rectangle 2"/>
          <p:cNvSpPr>
            <a:spLocks noGrp="1" noChangeArrowheads="1"/>
          </p:cNvSpPr>
          <p:nvPr>
            <p:ph type="title"/>
          </p:nvPr>
        </p:nvSpPr>
        <p:spPr>
          <a:xfrm>
            <a:off x="323850" y="76200"/>
            <a:ext cx="8077200" cy="685800"/>
          </a:xfrm>
        </p:spPr>
        <p:txBody>
          <a:bodyPr/>
          <a:lstStyle/>
          <a:p>
            <a:pPr eaLnBrk="1" hangingPunct="1"/>
            <a:r>
              <a:rPr lang="zh-CN" altLang="en-US" smtClean="0"/>
              <a:t>流程管理中的相关角色</a:t>
            </a:r>
          </a:p>
        </p:txBody>
      </p:sp>
      <p:sp>
        <p:nvSpPr>
          <p:cNvPr id="4162562" name="Rectangle 3"/>
          <p:cNvSpPr>
            <a:spLocks noGrp="1" noChangeArrowheads="1"/>
          </p:cNvSpPr>
          <p:nvPr>
            <p:ph type="body" idx="1"/>
          </p:nvPr>
        </p:nvSpPr>
        <p:spPr bwMode="auto">
          <a:xfrm>
            <a:off x="611188" y="909638"/>
            <a:ext cx="8208962" cy="5183187"/>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533400" indent="-533400" eaLnBrk="1" hangingPunct="1">
              <a:lnSpc>
                <a:spcPct val="110000"/>
              </a:lnSpc>
              <a:buFontTx/>
              <a:buAutoNum type="arabicPeriod"/>
            </a:pPr>
            <a:r>
              <a:rPr lang="zh-CN" altLang="en-US" sz="1800" b="1" smtClean="0">
                <a:latin typeface="黑体" pitchFamily="2" charset="-122"/>
                <a:ea typeface="黑体" pitchFamily="2" charset="-122"/>
              </a:rPr>
              <a:t>流程责任人</a:t>
            </a:r>
            <a:r>
              <a:rPr lang="en-US" altLang="zh-CN" sz="1800" b="1" smtClean="0">
                <a:ea typeface="黑体" pitchFamily="2" charset="-122"/>
              </a:rPr>
              <a:t>——</a:t>
            </a:r>
            <a:r>
              <a:rPr lang="en-US" altLang="zh-CN" sz="1800" b="1" smtClean="0">
                <a:solidFill>
                  <a:srgbClr val="FF0000"/>
                </a:solidFill>
                <a:latin typeface="黑体" pitchFamily="2" charset="-122"/>
                <a:ea typeface="黑体" pitchFamily="2" charset="-122"/>
              </a:rPr>
              <a:t>OWNER</a:t>
            </a:r>
          </a:p>
          <a:p>
            <a:pPr marL="533400" indent="-533400" eaLnBrk="1" hangingPunct="1">
              <a:lnSpc>
                <a:spcPct val="110000"/>
              </a:lnSpc>
              <a:buFontTx/>
              <a:buNone/>
            </a:pPr>
            <a:r>
              <a:rPr lang="en-US" altLang="zh-CN" sz="1600" b="1" smtClean="0"/>
              <a:t>		</a:t>
            </a:r>
            <a:r>
              <a:rPr lang="zh-CN" altLang="en-US" sz="1600" b="1" smtClean="0"/>
              <a:t>一般是流程中主要或多数活动的管理者</a:t>
            </a:r>
          </a:p>
          <a:p>
            <a:pPr marL="533400" indent="-533400" eaLnBrk="1" hangingPunct="1">
              <a:lnSpc>
                <a:spcPct val="110000"/>
              </a:lnSpc>
              <a:buFontTx/>
              <a:buNone/>
            </a:pPr>
            <a:r>
              <a:rPr lang="zh-CN" altLang="en-US" sz="1600" b="1" i="1" smtClean="0"/>
              <a:t>	</a:t>
            </a:r>
            <a:r>
              <a:rPr lang="zh-CN" altLang="en-US" sz="1600" i="1" smtClean="0">
                <a:solidFill>
                  <a:schemeClr val="accent2"/>
                </a:solidFill>
              </a:rPr>
              <a:t>流程管理中的责任：</a:t>
            </a:r>
          </a:p>
          <a:p>
            <a:pPr marL="533400" indent="-533400" eaLnBrk="1" hangingPunct="1">
              <a:lnSpc>
                <a:spcPct val="110000"/>
              </a:lnSpc>
              <a:buFontTx/>
              <a:buNone/>
            </a:pPr>
            <a:r>
              <a:rPr lang="zh-CN" altLang="en-US" sz="1600" b="1" smtClean="0"/>
              <a:t>		负责流程运行中的管理、组织流程优化，对流程整体绩效负责。</a:t>
            </a:r>
          </a:p>
          <a:p>
            <a:pPr marL="533400" indent="-533400" eaLnBrk="1" hangingPunct="1">
              <a:lnSpc>
                <a:spcPct val="110000"/>
              </a:lnSpc>
              <a:buFontTx/>
              <a:buNone/>
            </a:pPr>
            <a:endParaRPr lang="zh-CN" altLang="en-US" sz="1600" smtClean="0"/>
          </a:p>
          <a:p>
            <a:pPr marL="533400" indent="-533400" eaLnBrk="1" hangingPunct="1">
              <a:lnSpc>
                <a:spcPct val="110000"/>
              </a:lnSpc>
              <a:buFontTx/>
              <a:buAutoNum type="arabicPeriod" startAt="2"/>
            </a:pPr>
            <a:r>
              <a:rPr lang="zh-CN" altLang="en-US" sz="1800" b="1" smtClean="0">
                <a:latin typeface="黑体" pitchFamily="2" charset="-122"/>
                <a:ea typeface="黑体" pitchFamily="2" charset="-122"/>
              </a:rPr>
              <a:t>流程</a:t>
            </a:r>
            <a:r>
              <a:rPr lang="zh-CN" altLang="en-US" sz="1800" b="1" smtClean="0">
                <a:solidFill>
                  <a:srgbClr val="FF0000"/>
                </a:solidFill>
                <a:latin typeface="黑体" pitchFamily="2" charset="-122"/>
                <a:ea typeface="黑体" pitchFamily="2" charset="-122"/>
              </a:rPr>
              <a:t>关键人员</a:t>
            </a:r>
          </a:p>
          <a:p>
            <a:pPr marL="533400" indent="-533400" eaLnBrk="1" hangingPunct="1">
              <a:lnSpc>
                <a:spcPct val="110000"/>
              </a:lnSpc>
              <a:buFontTx/>
              <a:buNone/>
            </a:pPr>
            <a:r>
              <a:rPr lang="zh-CN" altLang="en-US" sz="1600" b="1" smtClean="0"/>
              <a:t>		流程中重要活动的执行人和关键部门管理者。对流程总体情况和各项内容均比较熟悉。</a:t>
            </a:r>
          </a:p>
          <a:p>
            <a:pPr marL="533400" indent="-533400" eaLnBrk="1" hangingPunct="1">
              <a:lnSpc>
                <a:spcPct val="110000"/>
              </a:lnSpc>
              <a:buFontTx/>
              <a:buNone/>
            </a:pPr>
            <a:r>
              <a:rPr lang="zh-CN" altLang="en-US" sz="1600" b="1" i="1" smtClean="0"/>
              <a:t>	</a:t>
            </a:r>
            <a:r>
              <a:rPr lang="zh-CN" altLang="en-US" sz="1600" i="1" smtClean="0">
                <a:solidFill>
                  <a:schemeClr val="accent2"/>
                </a:solidFill>
              </a:rPr>
              <a:t>流程管理中的负责：</a:t>
            </a:r>
          </a:p>
          <a:p>
            <a:pPr marL="533400" indent="-533400" eaLnBrk="1" hangingPunct="1">
              <a:lnSpc>
                <a:spcPct val="110000"/>
              </a:lnSpc>
              <a:buFontTx/>
              <a:buNone/>
            </a:pPr>
            <a:r>
              <a:rPr lang="zh-CN" altLang="en-US" sz="1600" b="1" smtClean="0"/>
              <a:t>		协助</a:t>
            </a:r>
            <a:r>
              <a:rPr lang="en-US" altLang="zh-CN" sz="1600" b="1" smtClean="0"/>
              <a:t>owner</a:t>
            </a:r>
            <a:r>
              <a:rPr lang="zh-CN" altLang="en-US" sz="1600" b="1" smtClean="0"/>
              <a:t>对流程运行进行监控、管理、反馈问题。参与流程优化和操作文件设计。对关键活动的绩效负责。</a:t>
            </a:r>
          </a:p>
          <a:p>
            <a:pPr marL="533400" indent="-533400" eaLnBrk="1" hangingPunct="1">
              <a:lnSpc>
                <a:spcPct val="110000"/>
              </a:lnSpc>
              <a:buFontTx/>
              <a:buNone/>
            </a:pPr>
            <a:endParaRPr lang="zh-CN" altLang="en-US" sz="1600" b="1" smtClean="0"/>
          </a:p>
          <a:p>
            <a:pPr marL="533400" indent="-533400" eaLnBrk="1" hangingPunct="1">
              <a:lnSpc>
                <a:spcPct val="110000"/>
              </a:lnSpc>
              <a:buFontTx/>
              <a:buAutoNum type="arabicPeriod" startAt="2"/>
            </a:pPr>
            <a:r>
              <a:rPr lang="zh-CN" altLang="en-US" sz="1800" b="1" smtClean="0">
                <a:latin typeface="黑体" pitchFamily="2" charset="-122"/>
                <a:ea typeface="黑体" pitchFamily="2" charset="-122"/>
              </a:rPr>
              <a:t>活动执行者（流程中的</a:t>
            </a:r>
            <a:r>
              <a:rPr lang="zh-CN" altLang="en-US" sz="1800" b="1" smtClean="0">
                <a:solidFill>
                  <a:srgbClr val="FF0000"/>
                </a:solidFill>
                <a:latin typeface="黑体" pitchFamily="2" charset="-122"/>
                <a:ea typeface="黑体" pitchFamily="2" charset="-122"/>
              </a:rPr>
              <a:t>角色</a:t>
            </a:r>
            <a:r>
              <a:rPr lang="zh-CN" altLang="en-US" sz="1800" b="1" smtClean="0">
                <a:latin typeface="黑体" pitchFamily="2" charset="-122"/>
                <a:ea typeface="黑体" pitchFamily="2" charset="-122"/>
              </a:rPr>
              <a:t>）</a:t>
            </a:r>
            <a:r>
              <a:rPr lang="en-US" altLang="zh-CN" sz="1800" b="1" smtClean="0">
                <a:latin typeface="黑体" pitchFamily="2" charset="-122"/>
                <a:ea typeface="黑体" pitchFamily="2" charset="-122"/>
              </a:rPr>
              <a:t>:</a:t>
            </a:r>
          </a:p>
          <a:p>
            <a:pPr marL="533400" indent="-533400" eaLnBrk="1" hangingPunct="1">
              <a:lnSpc>
                <a:spcPct val="110000"/>
              </a:lnSpc>
              <a:buFontTx/>
              <a:buNone/>
            </a:pPr>
            <a:r>
              <a:rPr lang="en-US" altLang="zh-CN" sz="1600" b="1" smtClean="0"/>
              <a:t>		</a:t>
            </a:r>
            <a:r>
              <a:rPr lang="zh-CN" altLang="en-US" sz="1600" b="1" smtClean="0"/>
              <a:t>流程各环节活动的执行部门或人员，对所从事活动非常熟悉。</a:t>
            </a:r>
          </a:p>
          <a:p>
            <a:pPr marL="533400" indent="-533400" eaLnBrk="1" hangingPunct="1">
              <a:lnSpc>
                <a:spcPct val="110000"/>
              </a:lnSpc>
              <a:buFontTx/>
              <a:buNone/>
            </a:pPr>
            <a:r>
              <a:rPr lang="zh-CN" altLang="en-US" sz="1600" b="1" smtClean="0"/>
              <a:t>	</a:t>
            </a:r>
            <a:r>
              <a:rPr lang="zh-CN" altLang="en-US" sz="1600" i="1" smtClean="0">
                <a:solidFill>
                  <a:schemeClr val="accent2"/>
                </a:solidFill>
              </a:rPr>
              <a:t>流程管理中的责任：</a:t>
            </a:r>
          </a:p>
          <a:p>
            <a:pPr marL="533400" indent="-533400" eaLnBrk="1" hangingPunct="1">
              <a:lnSpc>
                <a:spcPct val="110000"/>
              </a:lnSpc>
              <a:buFontTx/>
              <a:buNone/>
            </a:pPr>
            <a:r>
              <a:rPr lang="zh-CN" altLang="en-US" sz="1600" b="1" smtClean="0"/>
              <a:t>		根据要求具体填制完成操作文件，执行操作文件。对所执行活动的绩效负责。</a:t>
            </a:r>
            <a:endParaRPr lang="zh-CN" altLang="en-US" sz="1800" i="1" smtClean="0">
              <a:solidFill>
                <a:schemeClr val="accent2"/>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3585" name="Oval 2"/>
          <p:cNvSpPr>
            <a:spLocks noChangeArrowheads="1"/>
          </p:cNvSpPr>
          <p:nvPr/>
        </p:nvSpPr>
        <p:spPr bwMode="auto">
          <a:xfrm>
            <a:off x="5722938" y="4797425"/>
            <a:ext cx="2449512" cy="935038"/>
          </a:xfrm>
          <a:prstGeom prst="ellipse">
            <a:avLst/>
          </a:prstGeom>
          <a:solidFill>
            <a:srgbClr val="FFCC99"/>
          </a:solidFill>
          <a:ln w="9525">
            <a:noFill/>
            <a:round/>
            <a:headEnd/>
            <a:tailEnd/>
          </a:ln>
        </p:spPr>
        <p:txBody>
          <a:bodyPr wrap="none" anchor="ctr"/>
          <a:lstStyle/>
          <a:p>
            <a:pPr algn="ctr"/>
            <a:endParaRPr lang="zh-CN" altLang="en-US"/>
          </a:p>
        </p:txBody>
      </p:sp>
      <p:sp>
        <p:nvSpPr>
          <p:cNvPr id="4163586" name="AutoShape 3"/>
          <p:cNvSpPr>
            <a:spLocks noChangeArrowheads="1"/>
          </p:cNvSpPr>
          <p:nvPr/>
        </p:nvSpPr>
        <p:spPr bwMode="auto">
          <a:xfrm>
            <a:off x="3781425" y="4648200"/>
            <a:ext cx="1582738" cy="1223963"/>
          </a:xfrm>
          <a:prstGeom prst="rightArrow">
            <a:avLst>
              <a:gd name="adj1" fmla="val 50000"/>
              <a:gd name="adj2" fmla="val 32328"/>
            </a:avLst>
          </a:prstGeom>
          <a:solidFill>
            <a:srgbClr val="FFCC99"/>
          </a:solidFill>
          <a:ln w="9525" algn="ctr">
            <a:noFill/>
            <a:miter lim="800000"/>
            <a:headEnd/>
            <a:tailEnd/>
          </a:ln>
        </p:spPr>
        <p:txBody>
          <a:bodyPr wrap="none" anchor="ctr"/>
          <a:lstStyle/>
          <a:p>
            <a:pPr algn="ctr"/>
            <a:endParaRPr lang="zh-CN" altLang="en-US"/>
          </a:p>
        </p:txBody>
      </p:sp>
      <p:sp>
        <p:nvSpPr>
          <p:cNvPr id="4163587" name="AutoShape 4"/>
          <p:cNvSpPr>
            <a:spLocks noChangeArrowheads="1"/>
          </p:cNvSpPr>
          <p:nvPr/>
        </p:nvSpPr>
        <p:spPr bwMode="auto">
          <a:xfrm>
            <a:off x="1403350" y="4652963"/>
            <a:ext cx="1800225" cy="1223962"/>
          </a:xfrm>
          <a:prstGeom prst="rightArrow">
            <a:avLst>
              <a:gd name="adj1" fmla="val 50000"/>
              <a:gd name="adj2" fmla="val 36770"/>
            </a:avLst>
          </a:prstGeom>
          <a:solidFill>
            <a:srgbClr val="FFCC99"/>
          </a:solidFill>
          <a:ln w="9525" algn="ctr">
            <a:noFill/>
            <a:miter lim="800000"/>
            <a:headEnd/>
            <a:tailEnd/>
          </a:ln>
        </p:spPr>
        <p:txBody>
          <a:bodyPr wrap="none" anchor="ctr"/>
          <a:lstStyle/>
          <a:p>
            <a:pPr algn="ctr"/>
            <a:endParaRPr lang="zh-CN" altLang="en-US"/>
          </a:p>
        </p:txBody>
      </p:sp>
      <p:sp>
        <p:nvSpPr>
          <p:cNvPr id="4163588" name="Rectangle 5"/>
          <p:cNvSpPr>
            <a:spLocks noGrp="1" noChangeArrowheads="1"/>
          </p:cNvSpPr>
          <p:nvPr>
            <p:ph type="title"/>
          </p:nvPr>
        </p:nvSpPr>
        <p:spPr>
          <a:xfrm>
            <a:off x="323850" y="0"/>
            <a:ext cx="7772400" cy="803275"/>
          </a:xfrm>
        </p:spPr>
        <p:txBody>
          <a:bodyPr/>
          <a:lstStyle/>
          <a:p>
            <a:pPr eaLnBrk="1" hangingPunct="1"/>
            <a:r>
              <a:rPr lang="zh-CN" altLang="en-US" smtClean="0"/>
              <a:t>流程责任人</a:t>
            </a:r>
            <a:r>
              <a:rPr lang="en-US" altLang="zh-CN" smtClean="0"/>
              <a:t>owner</a:t>
            </a:r>
            <a:r>
              <a:rPr lang="zh-CN" altLang="en-US" smtClean="0"/>
              <a:t>的职责</a:t>
            </a:r>
          </a:p>
        </p:txBody>
      </p:sp>
      <p:sp>
        <p:nvSpPr>
          <p:cNvPr id="4163589" name="Rectangle 6"/>
          <p:cNvSpPr>
            <a:spLocks noGrp="1" noChangeArrowheads="1"/>
          </p:cNvSpPr>
          <p:nvPr>
            <p:ph type="body" idx="1"/>
          </p:nvPr>
        </p:nvSpPr>
        <p:spPr bwMode="auto">
          <a:xfrm>
            <a:off x="685800" y="1052513"/>
            <a:ext cx="7772400" cy="314166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533400" indent="-533400" eaLnBrk="1" hangingPunct="1">
              <a:lnSpc>
                <a:spcPct val="150000"/>
              </a:lnSpc>
              <a:buFont typeface="Wingdings" pitchFamily="2" charset="2"/>
              <a:buAutoNum type="arabicPeriod"/>
            </a:pPr>
            <a:r>
              <a:rPr lang="zh-CN" altLang="en-US" sz="2000" smtClean="0"/>
              <a:t>对该类流程的运作绩效负责。</a:t>
            </a:r>
          </a:p>
          <a:p>
            <a:pPr marL="533400" indent="-533400" eaLnBrk="1" hangingPunct="1">
              <a:lnSpc>
                <a:spcPct val="150000"/>
              </a:lnSpc>
              <a:buFont typeface="Wingdings" pitchFamily="2" charset="2"/>
              <a:buAutoNum type="arabicPeriod"/>
            </a:pPr>
            <a:r>
              <a:rPr lang="zh-CN" altLang="en-US" sz="2000" smtClean="0"/>
              <a:t>负责组织制定、培训、实施及优化该类流程及相关操作指导书、规范、模板。</a:t>
            </a:r>
          </a:p>
          <a:p>
            <a:pPr marL="533400" indent="-533400" eaLnBrk="1" hangingPunct="1">
              <a:lnSpc>
                <a:spcPct val="150000"/>
              </a:lnSpc>
              <a:buFont typeface="Wingdings" pitchFamily="2" charset="2"/>
              <a:buAutoNum type="arabicPeriod"/>
            </a:pPr>
            <a:r>
              <a:rPr lang="zh-CN" altLang="en-US" sz="2000" smtClean="0"/>
              <a:t>不断听取实践者与周边合作者的意见和建议，并与相关领导群体、专家群体、操作执行群体共同研讨、审定具体流程环节的优化。</a:t>
            </a:r>
          </a:p>
          <a:p>
            <a:pPr marL="533400" indent="-533400" eaLnBrk="1" hangingPunct="1">
              <a:lnSpc>
                <a:spcPct val="150000"/>
              </a:lnSpc>
              <a:buFont typeface="Wingdings" pitchFamily="2" charset="2"/>
              <a:buAutoNum type="arabicPeriod"/>
            </a:pPr>
            <a:r>
              <a:rPr lang="zh-CN" altLang="en-US" sz="2000" smtClean="0"/>
              <a:t>负责该类流程与其它相关流程的接口和协调。</a:t>
            </a:r>
          </a:p>
        </p:txBody>
      </p:sp>
      <p:sp>
        <p:nvSpPr>
          <p:cNvPr id="4163590" name="Rectangle 7"/>
          <p:cNvSpPr>
            <a:spLocks noChangeArrowheads="1"/>
          </p:cNvSpPr>
          <p:nvPr/>
        </p:nvSpPr>
        <p:spPr bwMode="auto">
          <a:xfrm>
            <a:off x="2411413" y="5084763"/>
            <a:ext cx="2089150" cy="325437"/>
          </a:xfrm>
          <a:prstGeom prst="rect">
            <a:avLst/>
          </a:prstGeom>
          <a:noFill/>
          <a:ln w="9525" algn="ctr">
            <a:noFill/>
            <a:miter lim="800000"/>
            <a:headEnd/>
            <a:tailEnd/>
          </a:ln>
        </p:spPr>
        <p:txBody>
          <a:bodyPr wrap="none" anchor="ctr"/>
          <a:lstStyle/>
          <a:p>
            <a:pPr marL="1600200" indent="-228600">
              <a:lnSpc>
                <a:spcPct val="110000"/>
              </a:lnSpc>
              <a:spcBef>
                <a:spcPct val="20000"/>
              </a:spcBef>
            </a:pPr>
            <a:r>
              <a:rPr lang="zh-CN" altLang="en-US" sz="1400" b="1"/>
              <a:t>业务流协调管理</a:t>
            </a:r>
          </a:p>
        </p:txBody>
      </p:sp>
      <p:sp>
        <p:nvSpPr>
          <p:cNvPr id="4163591" name="Text Box 8"/>
          <p:cNvSpPr txBox="1">
            <a:spLocks noChangeArrowheads="1"/>
          </p:cNvSpPr>
          <p:nvPr/>
        </p:nvSpPr>
        <p:spPr bwMode="auto">
          <a:xfrm>
            <a:off x="1547813" y="5084763"/>
            <a:ext cx="1582737" cy="304800"/>
          </a:xfrm>
          <a:prstGeom prst="rect">
            <a:avLst/>
          </a:prstGeom>
          <a:noFill/>
          <a:ln w="9525">
            <a:noFill/>
            <a:miter lim="800000"/>
            <a:headEnd/>
            <a:tailEnd/>
          </a:ln>
        </p:spPr>
        <p:txBody>
          <a:bodyPr>
            <a:spAutoFit/>
          </a:bodyPr>
          <a:lstStyle/>
          <a:p>
            <a:pPr marL="228600" indent="-228600">
              <a:spcBef>
                <a:spcPct val="20000"/>
              </a:spcBef>
              <a:buFont typeface="Times New Roman" pitchFamily="18" charset="0"/>
              <a:buNone/>
            </a:pPr>
            <a:r>
              <a:rPr lang="zh-CN" altLang="en-US" sz="1400" b="1"/>
              <a:t>关注单业务活动</a:t>
            </a:r>
          </a:p>
        </p:txBody>
      </p:sp>
      <p:sp>
        <p:nvSpPr>
          <p:cNvPr id="4163592" name="Rectangle 9"/>
          <p:cNvSpPr>
            <a:spLocks noChangeArrowheads="1"/>
          </p:cNvSpPr>
          <p:nvPr/>
        </p:nvSpPr>
        <p:spPr bwMode="auto">
          <a:xfrm>
            <a:off x="4762500" y="5084763"/>
            <a:ext cx="2978150" cy="325437"/>
          </a:xfrm>
          <a:prstGeom prst="rect">
            <a:avLst/>
          </a:prstGeom>
          <a:noFill/>
          <a:ln w="9525">
            <a:noFill/>
            <a:miter lim="800000"/>
            <a:headEnd/>
            <a:tailEnd/>
          </a:ln>
        </p:spPr>
        <p:txBody>
          <a:bodyPr wrap="none">
            <a:spAutoFit/>
          </a:bodyPr>
          <a:lstStyle/>
          <a:p>
            <a:pPr marL="1600200" indent="-228600">
              <a:lnSpc>
                <a:spcPct val="110000"/>
              </a:lnSpc>
              <a:spcBef>
                <a:spcPct val="20000"/>
              </a:spcBef>
            </a:pPr>
            <a:r>
              <a:rPr lang="zh-CN" altLang="en-US" sz="1400" b="1"/>
              <a:t>全流程管理和优化</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5633" name="Rectangle 2"/>
          <p:cNvSpPr>
            <a:spLocks noChangeArrowheads="1"/>
          </p:cNvSpPr>
          <p:nvPr/>
        </p:nvSpPr>
        <p:spPr bwMode="auto">
          <a:xfrm>
            <a:off x="468313" y="188913"/>
            <a:ext cx="6840537" cy="519112"/>
          </a:xfrm>
          <a:prstGeom prst="rect">
            <a:avLst/>
          </a:prstGeom>
          <a:noFill/>
          <a:ln w="9525" algn="ctr">
            <a:noFill/>
            <a:miter lim="800000"/>
            <a:headEnd/>
            <a:tailEnd/>
          </a:ln>
        </p:spPr>
        <p:txBody>
          <a:bodyPr>
            <a:spAutoFit/>
          </a:bodyPr>
          <a:lstStyle/>
          <a:p>
            <a:r>
              <a:rPr lang="zh-CN" altLang="en-US" sz="2400" b="1">
                <a:solidFill>
                  <a:schemeClr val="accent2"/>
                </a:solidFill>
                <a:latin typeface="Arial" charset="0"/>
                <a:ea typeface="黑体" pitchFamily="2" charset="-122"/>
              </a:rPr>
              <a:t>流程的推行</a:t>
            </a:r>
          </a:p>
        </p:txBody>
      </p:sp>
      <p:sp>
        <p:nvSpPr>
          <p:cNvPr id="4165634" name="Rectangle 3"/>
          <p:cNvSpPr>
            <a:spLocks noChangeArrowheads="1"/>
          </p:cNvSpPr>
          <p:nvPr/>
        </p:nvSpPr>
        <p:spPr bwMode="auto">
          <a:xfrm>
            <a:off x="2987675" y="1268413"/>
            <a:ext cx="2736850" cy="358775"/>
          </a:xfrm>
          <a:prstGeom prst="rect">
            <a:avLst/>
          </a:prstGeom>
          <a:solidFill>
            <a:srgbClr val="00FFFF"/>
          </a:solidFill>
          <a:ln w="9525" algn="ctr">
            <a:noFill/>
            <a:miter lim="800000"/>
            <a:headEnd/>
            <a:tailEnd/>
          </a:ln>
        </p:spPr>
        <p:txBody>
          <a:bodyPr wrap="none" anchor="ctr"/>
          <a:lstStyle/>
          <a:p>
            <a:pPr algn="ctr"/>
            <a:r>
              <a:rPr lang="zh-CN" altLang="en-US" sz="1800" b="1">
                <a:solidFill>
                  <a:schemeClr val="tx2"/>
                </a:solidFill>
                <a:latin typeface="楷体_GB2312" pitchFamily="49" charset="-122"/>
                <a:ea typeface="楷体_GB2312" pitchFamily="49" charset="-122"/>
              </a:rPr>
              <a:t>推 行 管 理 阶 段</a:t>
            </a:r>
          </a:p>
        </p:txBody>
      </p:sp>
      <p:sp>
        <p:nvSpPr>
          <p:cNvPr id="4165635" name="Rectangle 4"/>
          <p:cNvSpPr>
            <a:spLocks noChangeArrowheads="1"/>
          </p:cNvSpPr>
          <p:nvPr/>
        </p:nvSpPr>
        <p:spPr bwMode="auto">
          <a:xfrm>
            <a:off x="6443663" y="1989138"/>
            <a:ext cx="1296987" cy="576262"/>
          </a:xfrm>
          <a:prstGeom prst="rect">
            <a:avLst/>
          </a:prstGeom>
          <a:solidFill>
            <a:schemeClr val="bg1"/>
          </a:solidFill>
          <a:ln w="15875" algn="ctr">
            <a:solidFill>
              <a:schemeClr val="tx1"/>
            </a:solidFill>
            <a:miter lim="800000"/>
            <a:headEnd/>
            <a:tailEnd/>
          </a:ln>
        </p:spPr>
        <p:txBody>
          <a:bodyPr wrap="none" anchor="ctr"/>
          <a:lstStyle/>
          <a:p>
            <a:pPr algn="ctr"/>
            <a:r>
              <a:rPr lang="zh-CN" altLang="en-US" sz="1600">
                <a:solidFill>
                  <a:schemeClr val="tx2"/>
                </a:solidFill>
                <a:latin typeface="宋体" pitchFamily="2" charset="-122"/>
              </a:rPr>
              <a:t>纳入流程管理</a:t>
            </a:r>
          </a:p>
        </p:txBody>
      </p:sp>
      <p:sp>
        <p:nvSpPr>
          <p:cNvPr id="4165636" name="Text Box 5"/>
          <p:cNvSpPr txBox="1">
            <a:spLocks noChangeArrowheads="1"/>
          </p:cNvSpPr>
          <p:nvPr/>
        </p:nvSpPr>
        <p:spPr bwMode="auto">
          <a:xfrm>
            <a:off x="303213" y="4095750"/>
            <a:ext cx="184150" cy="519113"/>
          </a:xfrm>
          <a:prstGeom prst="rect">
            <a:avLst/>
          </a:prstGeom>
          <a:noFill/>
          <a:ln w="9525" algn="ctr">
            <a:noFill/>
            <a:miter lim="800000"/>
            <a:headEnd/>
            <a:tailEnd/>
          </a:ln>
        </p:spPr>
        <p:txBody>
          <a:bodyPr wrap="none">
            <a:spAutoFit/>
          </a:bodyPr>
          <a:lstStyle/>
          <a:p>
            <a:endParaRPr lang="zh-CN" altLang="zh-CN" sz="2800" b="1">
              <a:solidFill>
                <a:schemeClr val="tx2"/>
              </a:solidFill>
              <a:latin typeface="楷体_GB2312" pitchFamily="49" charset="-122"/>
              <a:ea typeface="楷体_GB2312" pitchFamily="49" charset="-122"/>
            </a:endParaRPr>
          </a:p>
        </p:txBody>
      </p:sp>
      <p:sp>
        <p:nvSpPr>
          <p:cNvPr id="4165637" name="Rectangle 6"/>
          <p:cNvSpPr>
            <a:spLocks noChangeArrowheads="1"/>
          </p:cNvSpPr>
          <p:nvPr/>
        </p:nvSpPr>
        <p:spPr bwMode="auto">
          <a:xfrm>
            <a:off x="3708400" y="1989138"/>
            <a:ext cx="1296988" cy="576262"/>
          </a:xfrm>
          <a:prstGeom prst="rect">
            <a:avLst/>
          </a:prstGeom>
          <a:solidFill>
            <a:schemeClr val="bg1"/>
          </a:solidFill>
          <a:ln w="15875" algn="ctr">
            <a:solidFill>
              <a:schemeClr val="tx1"/>
            </a:solidFill>
            <a:miter lim="800000"/>
            <a:headEnd/>
            <a:tailEnd/>
          </a:ln>
        </p:spPr>
        <p:txBody>
          <a:bodyPr wrap="none" anchor="ctr"/>
          <a:lstStyle/>
          <a:p>
            <a:pPr algn="ctr"/>
            <a:r>
              <a:rPr lang="zh-CN" altLang="en-US" sz="1600">
                <a:solidFill>
                  <a:schemeClr val="tx2"/>
                </a:solidFill>
                <a:latin typeface="宋体" pitchFamily="2" charset="-122"/>
              </a:rPr>
              <a:t>试运行指导</a:t>
            </a:r>
          </a:p>
        </p:txBody>
      </p:sp>
      <p:sp>
        <p:nvSpPr>
          <p:cNvPr id="4165638" name="Rectangle 7"/>
          <p:cNvSpPr>
            <a:spLocks noChangeArrowheads="1"/>
          </p:cNvSpPr>
          <p:nvPr/>
        </p:nvSpPr>
        <p:spPr bwMode="auto">
          <a:xfrm>
            <a:off x="1042988" y="1989138"/>
            <a:ext cx="1296987" cy="576262"/>
          </a:xfrm>
          <a:prstGeom prst="rect">
            <a:avLst/>
          </a:prstGeom>
          <a:solidFill>
            <a:schemeClr val="bg1"/>
          </a:solidFill>
          <a:ln w="15875" algn="ctr">
            <a:solidFill>
              <a:schemeClr val="tx1"/>
            </a:solidFill>
            <a:miter lim="800000"/>
            <a:headEnd/>
            <a:tailEnd/>
          </a:ln>
        </p:spPr>
        <p:txBody>
          <a:bodyPr wrap="none" anchor="ctr"/>
          <a:lstStyle/>
          <a:p>
            <a:pPr algn="ctr"/>
            <a:r>
              <a:rPr lang="zh-CN" altLang="en-US" sz="1600">
                <a:solidFill>
                  <a:schemeClr val="tx2"/>
                </a:solidFill>
                <a:latin typeface="宋体" pitchFamily="2" charset="-122"/>
              </a:rPr>
              <a:t>推行培训</a:t>
            </a:r>
          </a:p>
        </p:txBody>
      </p:sp>
      <p:sp>
        <p:nvSpPr>
          <p:cNvPr id="4165639" name="AutoShape 8"/>
          <p:cNvSpPr>
            <a:spLocks noChangeArrowheads="1"/>
          </p:cNvSpPr>
          <p:nvPr/>
        </p:nvSpPr>
        <p:spPr bwMode="auto">
          <a:xfrm>
            <a:off x="2627313" y="1989138"/>
            <a:ext cx="863600" cy="649287"/>
          </a:xfrm>
          <a:custGeom>
            <a:avLst/>
            <a:gdLst>
              <a:gd name="T0" fmla="*/ 647700 w 21600"/>
              <a:gd name="T1" fmla="*/ 0 h 21600"/>
              <a:gd name="T2" fmla="*/ 0 w 21600"/>
              <a:gd name="T3" fmla="*/ 324644 h 21600"/>
              <a:gd name="T4" fmla="*/ 647700 w 21600"/>
              <a:gd name="T5" fmla="*/ 649287 h 21600"/>
              <a:gd name="T6" fmla="*/ 863600 w 21600"/>
              <a:gd name="T7" fmla="*/ 32464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lgn="ctr">
            <a:solidFill>
              <a:schemeClr val="tx1"/>
            </a:solidFill>
            <a:miter lim="800000"/>
            <a:headEnd/>
            <a:tailEnd/>
          </a:ln>
        </p:spPr>
        <p:txBody>
          <a:bodyPr wrap="none" anchor="ctr"/>
          <a:lstStyle/>
          <a:p>
            <a:pPr algn="ctr"/>
            <a:endParaRPr lang="zh-CN" altLang="en-US"/>
          </a:p>
        </p:txBody>
      </p:sp>
      <p:sp>
        <p:nvSpPr>
          <p:cNvPr id="4165640" name="AutoShape 9"/>
          <p:cNvSpPr>
            <a:spLocks noChangeArrowheads="1"/>
          </p:cNvSpPr>
          <p:nvPr/>
        </p:nvSpPr>
        <p:spPr bwMode="auto">
          <a:xfrm>
            <a:off x="5219700" y="1916113"/>
            <a:ext cx="863600" cy="649287"/>
          </a:xfrm>
          <a:custGeom>
            <a:avLst/>
            <a:gdLst>
              <a:gd name="T0" fmla="*/ 647700 w 21600"/>
              <a:gd name="T1" fmla="*/ 0 h 21600"/>
              <a:gd name="T2" fmla="*/ 0 w 21600"/>
              <a:gd name="T3" fmla="*/ 324644 h 21600"/>
              <a:gd name="T4" fmla="*/ 647700 w 21600"/>
              <a:gd name="T5" fmla="*/ 649287 h 21600"/>
              <a:gd name="T6" fmla="*/ 863600 w 21600"/>
              <a:gd name="T7" fmla="*/ 32464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lgn="ctr">
            <a:solidFill>
              <a:schemeClr val="tx1"/>
            </a:solidFill>
            <a:miter lim="800000"/>
            <a:headEnd/>
            <a:tailEnd/>
          </a:ln>
        </p:spPr>
        <p:txBody>
          <a:bodyPr wrap="none" anchor="ctr"/>
          <a:lstStyle/>
          <a:p>
            <a:pPr algn="ctr"/>
            <a:endParaRPr lang="zh-CN" altLang="en-US"/>
          </a:p>
        </p:txBody>
      </p:sp>
      <p:sp>
        <p:nvSpPr>
          <p:cNvPr id="4165641" name="Text Box 10"/>
          <p:cNvSpPr txBox="1">
            <a:spLocks noChangeArrowheads="1"/>
          </p:cNvSpPr>
          <p:nvPr/>
        </p:nvSpPr>
        <p:spPr bwMode="auto">
          <a:xfrm>
            <a:off x="1152525" y="2997200"/>
            <a:ext cx="1962150" cy="771525"/>
          </a:xfrm>
          <a:prstGeom prst="rect">
            <a:avLst/>
          </a:prstGeom>
          <a:noFill/>
          <a:ln w="9525" algn="ctr">
            <a:noFill/>
            <a:miter lim="800000"/>
            <a:headEnd/>
            <a:tailEnd/>
          </a:ln>
        </p:spPr>
        <p:txBody>
          <a:bodyPr wrap="none">
            <a:spAutoFit/>
          </a:bodyPr>
          <a:lstStyle/>
          <a:p>
            <a:pPr indent="177800">
              <a:lnSpc>
                <a:spcPct val="160000"/>
              </a:lnSpc>
              <a:buFontTx/>
              <a:buChar char="•"/>
            </a:pPr>
            <a:r>
              <a:rPr lang="zh-CN" altLang="en-US" sz="1400">
                <a:solidFill>
                  <a:schemeClr val="tx2"/>
                </a:solidFill>
                <a:latin typeface="宋体" pitchFamily="2" charset="-122"/>
              </a:rPr>
              <a:t>签署发布流程</a:t>
            </a:r>
          </a:p>
          <a:p>
            <a:pPr indent="177800">
              <a:lnSpc>
                <a:spcPct val="160000"/>
              </a:lnSpc>
              <a:buFontTx/>
              <a:buChar char="•"/>
            </a:pPr>
            <a:r>
              <a:rPr lang="zh-CN" altLang="en-US" sz="1400">
                <a:solidFill>
                  <a:schemeClr val="tx2"/>
                </a:solidFill>
                <a:latin typeface="宋体" pitchFamily="2" charset="-122"/>
              </a:rPr>
              <a:t>流程</a:t>
            </a:r>
            <a:r>
              <a:rPr lang="en-US" altLang="zh-CN" sz="1400">
                <a:solidFill>
                  <a:schemeClr val="tx2"/>
                </a:solidFill>
                <a:latin typeface="宋体" pitchFamily="2" charset="-122"/>
              </a:rPr>
              <a:t>owner</a:t>
            </a:r>
            <a:r>
              <a:rPr lang="zh-CN" altLang="en-US" sz="1400">
                <a:solidFill>
                  <a:schemeClr val="tx2"/>
                </a:solidFill>
                <a:latin typeface="宋体" pitchFamily="2" charset="-122"/>
              </a:rPr>
              <a:t>实施培训</a:t>
            </a:r>
          </a:p>
        </p:txBody>
      </p:sp>
      <p:sp>
        <p:nvSpPr>
          <p:cNvPr id="4165642" name="Line 11"/>
          <p:cNvSpPr>
            <a:spLocks noChangeShapeType="1"/>
          </p:cNvSpPr>
          <p:nvPr/>
        </p:nvSpPr>
        <p:spPr bwMode="auto">
          <a:xfrm>
            <a:off x="1116013" y="2708275"/>
            <a:ext cx="0" cy="2305050"/>
          </a:xfrm>
          <a:prstGeom prst="line">
            <a:avLst/>
          </a:prstGeom>
          <a:noFill/>
          <a:ln w="9525">
            <a:solidFill>
              <a:schemeClr val="tx1"/>
            </a:solidFill>
            <a:round/>
            <a:headEnd/>
            <a:tailEnd/>
          </a:ln>
        </p:spPr>
        <p:txBody>
          <a:bodyPr anchor="ctr"/>
          <a:lstStyle/>
          <a:p>
            <a:endParaRPr lang="zh-CN" altLang="en-US"/>
          </a:p>
        </p:txBody>
      </p:sp>
      <p:sp>
        <p:nvSpPr>
          <p:cNvPr id="4165643" name="Line 12"/>
          <p:cNvSpPr>
            <a:spLocks noChangeShapeType="1"/>
          </p:cNvSpPr>
          <p:nvPr/>
        </p:nvSpPr>
        <p:spPr bwMode="auto">
          <a:xfrm>
            <a:off x="1116013" y="5013325"/>
            <a:ext cx="1223962" cy="0"/>
          </a:xfrm>
          <a:prstGeom prst="line">
            <a:avLst/>
          </a:prstGeom>
          <a:noFill/>
          <a:ln w="9525">
            <a:solidFill>
              <a:schemeClr val="tx1"/>
            </a:solidFill>
            <a:round/>
            <a:headEnd/>
            <a:tailEnd/>
          </a:ln>
        </p:spPr>
        <p:txBody>
          <a:bodyPr anchor="ctr"/>
          <a:lstStyle/>
          <a:p>
            <a:endParaRPr lang="zh-CN" altLang="en-US"/>
          </a:p>
        </p:txBody>
      </p:sp>
      <p:sp>
        <p:nvSpPr>
          <p:cNvPr id="4165644" name="Line 13"/>
          <p:cNvSpPr>
            <a:spLocks noChangeShapeType="1"/>
          </p:cNvSpPr>
          <p:nvPr/>
        </p:nvSpPr>
        <p:spPr bwMode="auto">
          <a:xfrm>
            <a:off x="3779838" y="2708275"/>
            <a:ext cx="0" cy="2305050"/>
          </a:xfrm>
          <a:prstGeom prst="line">
            <a:avLst/>
          </a:prstGeom>
          <a:noFill/>
          <a:ln w="9525">
            <a:solidFill>
              <a:schemeClr val="tx1"/>
            </a:solidFill>
            <a:round/>
            <a:headEnd/>
            <a:tailEnd/>
          </a:ln>
        </p:spPr>
        <p:txBody>
          <a:bodyPr anchor="ctr"/>
          <a:lstStyle/>
          <a:p>
            <a:endParaRPr lang="zh-CN" altLang="en-US"/>
          </a:p>
        </p:txBody>
      </p:sp>
      <p:sp>
        <p:nvSpPr>
          <p:cNvPr id="4165645" name="Line 14"/>
          <p:cNvSpPr>
            <a:spLocks noChangeShapeType="1"/>
          </p:cNvSpPr>
          <p:nvPr/>
        </p:nvSpPr>
        <p:spPr bwMode="auto">
          <a:xfrm>
            <a:off x="3779838" y="5013325"/>
            <a:ext cx="1223962" cy="0"/>
          </a:xfrm>
          <a:prstGeom prst="line">
            <a:avLst/>
          </a:prstGeom>
          <a:noFill/>
          <a:ln w="9525">
            <a:solidFill>
              <a:schemeClr val="tx1"/>
            </a:solidFill>
            <a:round/>
            <a:headEnd/>
            <a:tailEnd/>
          </a:ln>
        </p:spPr>
        <p:txBody>
          <a:bodyPr anchor="ctr"/>
          <a:lstStyle/>
          <a:p>
            <a:endParaRPr lang="zh-CN" altLang="en-US"/>
          </a:p>
        </p:txBody>
      </p:sp>
      <p:sp>
        <p:nvSpPr>
          <p:cNvPr id="4165646" name="Line 15"/>
          <p:cNvSpPr>
            <a:spLocks noChangeShapeType="1"/>
          </p:cNvSpPr>
          <p:nvPr/>
        </p:nvSpPr>
        <p:spPr bwMode="auto">
          <a:xfrm>
            <a:off x="6516688" y="2708275"/>
            <a:ext cx="0" cy="2305050"/>
          </a:xfrm>
          <a:prstGeom prst="line">
            <a:avLst/>
          </a:prstGeom>
          <a:noFill/>
          <a:ln w="9525">
            <a:solidFill>
              <a:schemeClr val="tx1"/>
            </a:solidFill>
            <a:round/>
            <a:headEnd/>
            <a:tailEnd/>
          </a:ln>
        </p:spPr>
        <p:txBody>
          <a:bodyPr anchor="ctr"/>
          <a:lstStyle/>
          <a:p>
            <a:endParaRPr lang="zh-CN" altLang="en-US"/>
          </a:p>
        </p:txBody>
      </p:sp>
      <p:sp>
        <p:nvSpPr>
          <p:cNvPr id="4165647" name="Line 16"/>
          <p:cNvSpPr>
            <a:spLocks noChangeShapeType="1"/>
          </p:cNvSpPr>
          <p:nvPr/>
        </p:nvSpPr>
        <p:spPr bwMode="auto">
          <a:xfrm>
            <a:off x="6516688" y="5013325"/>
            <a:ext cx="1223962" cy="0"/>
          </a:xfrm>
          <a:prstGeom prst="line">
            <a:avLst/>
          </a:prstGeom>
          <a:noFill/>
          <a:ln w="9525">
            <a:solidFill>
              <a:schemeClr val="tx1"/>
            </a:solidFill>
            <a:round/>
            <a:headEnd/>
            <a:tailEnd/>
          </a:ln>
        </p:spPr>
        <p:txBody>
          <a:bodyPr anchor="ctr"/>
          <a:lstStyle/>
          <a:p>
            <a:endParaRPr lang="zh-CN" altLang="en-US"/>
          </a:p>
        </p:txBody>
      </p:sp>
      <p:sp>
        <p:nvSpPr>
          <p:cNvPr id="4165648" name="Text Box 17"/>
          <p:cNvSpPr txBox="1">
            <a:spLocks noChangeArrowheads="1"/>
          </p:cNvSpPr>
          <p:nvPr/>
        </p:nvSpPr>
        <p:spPr bwMode="auto">
          <a:xfrm>
            <a:off x="3835400" y="2997200"/>
            <a:ext cx="2317750" cy="1450975"/>
          </a:xfrm>
          <a:prstGeom prst="rect">
            <a:avLst/>
          </a:prstGeom>
          <a:noFill/>
          <a:ln w="9525" algn="ctr">
            <a:noFill/>
            <a:miter lim="800000"/>
            <a:headEnd/>
            <a:tailEnd/>
          </a:ln>
        </p:spPr>
        <p:txBody>
          <a:bodyPr wrap="none">
            <a:spAutoFit/>
          </a:bodyPr>
          <a:lstStyle/>
          <a:p>
            <a:pPr indent="177800">
              <a:lnSpc>
                <a:spcPct val="160000"/>
              </a:lnSpc>
              <a:buFontTx/>
              <a:buChar char="•"/>
            </a:pPr>
            <a:r>
              <a:rPr lang="zh-CN" altLang="en-US" sz="1400">
                <a:solidFill>
                  <a:schemeClr val="tx2"/>
                </a:solidFill>
                <a:latin typeface="宋体" pitchFamily="2" charset="-122"/>
              </a:rPr>
              <a:t>流程指导文件使用</a:t>
            </a:r>
          </a:p>
          <a:p>
            <a:pPr indent="177800">
              <a:lnSpc>
                <a:spcPct val="160000"/>
              </a:lnSpc>
              <a:buFontTx/>
              <a:buChar char="•"/>
            </a:pPr>
            <a:r>
              <a:rPr lang="zh-CN" altLang="en-US" sz="1400">
                <a:solidFill>
                  <a:schemeClr val="tx2"/>
                </a:solidFill>
                <a:latin typeface="宋体" pitchFamily="2" charset="-122"/>
              </a:rPr>
              <a:t>问题定期反馈（每月）</a:t>
            </a:r>
          </a:p>
          <a:p>
            <a:pPr indent="177800">
              <a:lnSpc>
                <a:spcPct val="160000"/>
              </a:lnSpc>
              <a:buFontTx/>
              <a:buChar char="•"/>
            </a:pPr>
            <a:r>
              <a:rPr lang="zh-CN" altLang="en-US" sz="1400">
                <a:solidFill>
                  <a:schemeClr val="tx2"/>
                </a:solidFill>
                <a:latin typeface="宋体" pitchFamily="2" charset="-122"/>
              </a:rPr>
              <a:t>流程推行问题指导</a:t>
            </a:r>
          </a:p>
          <a:p>
            <a:pPr indent="177800">
              <a:lnSpc>
                <a:spcPct val="160000"/>
              </a:lnSpc>
              <a:buFontTx/>
              <a:buChar char="•"/>
            </a:pPr>
            <a:r>
              <a:rPr lang="zh-CN" altLang="en-US" sz="1400">
                <a:solidFill>
                  <a:schemeClr val="tx2"/>
                </a:solidFill>
                <a:latin typeface="宋体" pitchFamily="2" charset="-122"/>
              </a:rPr>
              <a:t>流程</a:t>
            </a:r>
            <a:r>
              <a:rPr lang="en-US" altLang="zh-CN" sz="1400">
                <a:solidFill>
                  <a:schemeClr val="tx2"/>
                </a:solidFill>
                <a:latin typeface="宋体" pitchFamily="2" charset="-122"/>
              </a:rPr>
              <a:t>owner</a:t>
            </a:r>
            <a:r>
              <a:rPr lang="zh-CN" altLang="en-US" sz="1400">
                <a:solidFill>
                  <a:schemeClr val="tx2"/>
                </a:solidFill>
                <a:latin typeface="宋体" pitchFamily="2" charset="-122"/>
              </a:rPr>
              <a:t>组织修订流程</a:t>
            </a:r>
          </a:p>
        </p:txBody>
      </p:sp>
      <p:sp>
        <p:nvSpPr>
          <p:cNvPr id="4165649" name="Text Box 18"/>
          <p:cNvSpPr txBox="1">
            <a:spLocks noChangeArrowheads="1"/>
          </p:cNvSpPr>
          <p:nvPr/>
        </p:nvSpPr>
        <p:spPr bwMode="auto">
          <a:xfrm>
            <a:off x="6499225" y="2997200"/>
            <a:ext cx="2406650" cy="1450975"/>
          </a:xfrm>
          <a:prstGeom prst="rect">
            <a:avLst/>
          </a:prstGeom>
          <a:noFill/>
          <a:ln w="9525" algn="ctr">
            <a:noFill/>
            <a:miter lim="800000"/>
            <a:headEnd/>
            <a:tailEnd/>
          </a:ln>
        </p:spPr>
        <p:txBody>
          <a:bodyPr wrap="none">
            <a:spAutoFit/>
          </a:bodyPr>
          <a:lstStyle/>
          <a:p>
            <a:pPr indent="177800">
              <a:lnSpc>
                <a:spcPct val="160000"/>
              </a:lnSpc>
              <a:buFontTx/>
              <a:buChar char="•"/>
            </a:pPr>
            <a:r>
              <a:rPr lang="zh-CN" altLang="en-US" sz="1400">
                <a:solidFill>
                  <a:schemeClr val="tx2"/>
                </a:solidFill>
                <a:latin typeface="宋体" pitchFamily="2" charset="-122"/>
              </a:rPr>
              <a:t>颁布流程管理制度</a:t>
            </a:r>
          </a:p>
          <a:p>
            <a:pPr indent="177800">
              <a:lnSpc>
                <a:spcPct val="160000"/>
              </a:lnSpc>
              <a:buFontTx/>
              <a:buChar char="•"/>
            </a:pPr>
            <a:r>
              <a:rPr lang="zh-CN" altLang="en-US" sz="1400">
                <a:solidFill>
                  <a:schemeClr val="tx2"/>
                </a:solidFill>
                <a:latin typeface="宋体" pitchFamily="2" charset="-122"/>
              </a:rPr>
              <a:t>建立流程管理机制</a:t>
            </a:r>
          </a:p>
          <a:p>
            <a:pPr indent="177800">
              <a:lnSpc>
                <a:spcPct val="160000"/>
              </a:lnSpc>
              <a:buFontTx/>
              <a:buChar char="•"/>
            </a:pPr>
            <a:r>
              <a:rPr lang="zh-CN" altLang="en-US" sz="1400">
                <a:solidFill>
                  <a:schemeClr val="tx2"/>
                </a:solidFill>
                <a:latin typeface="宋体" pitchFamily="2" charset="-122"/>
              </a:rPr>
              <a:t>流程运行管理与问题监控</a:t>
            </a:r>
          </a:p>
          <a:p>
            <a:pPr indent="177800">
              <a:lnSpc>
                <a:spcPct val="160000"/>
              </a:lnSpc>
              <a:buFontTx/>
              <a:buChar char="•"/>
            </a:pPr>
            <a:r>
              <a:rPr lang="zh-CN" altLang="en-US" sz="1400">
                <a:solidFill>
                  <a:schemeClr val="tx2"/>
                </a:solidFill>
                <a:latin typeface="宋体" pitchFamily="2" charset="-122"/>
              </a:rPr>
              <a:t>流程持续优化</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81" name="Rectangle 2"/>
          <p:cNvSpPr>
            <a:spLocks noChangeArrowheads="1"/>
          </p:cNvSpPr>
          <p:nvPr/>
        </p:nvSpPr>
        <p:spPr bwMode="auto">
          <a:xfrm>
            <a:off x="468313" y="188913"/>
            <a:ext cx="6840537" cy="519112"/>
          </a:xfrm>
          <a:prstGeom prst="rect">
            <a:avLst/>
          </a:prstGeom>
          <a:noFill/>
          <a:ln w="9525" algn="ctr">
            <a:noFill/>
            <a:miter lim="800000"/>
            <a:headEnd/>
            <a:tailEnd/>
          </a:ln>
        </p:spPr>
        <p:txBody>
          <a:bodyPr>
            <a:spAutoFit/>
          </a:bodyPr>
          <a:lstStyle/>
          <a:p>
            <a:r>
              <a:rPr lang="zh-CN" altLang="en-US" sz="2400" b="1">
                <a:solidFill>
                  <a:schemeClr val="accent2"/>
                </a:solidFill>
                <a:latin typeface="Arial" charset="0"/>
                <a:ea typeface="黑体" pitchFamily="2" charset="-122"/>
              </a:rPr>
              <a:t>流程的日常管理</a:t>
            </a:r>
          </a:p>
        </p:txBody>
      </p:sp>
      <p:sp>
        <p:nvSpPr>
          <p:cNvPr id="4167682" name="Text Box 3"/>
          <p:cNvSpPr txBox="1">
            <a:spLocks noChangeArrowheads="1"/>
          </p:cNvSpPr>
          <p:nvPr/>
        </p:nvSpPr>
        <p:spPr bwMode="auto">
          <a:xfrm>
            <a:off x="303213" y="4095750"/>
            <a:ext cx="184150" cy="519113"/>
          </a:xfrm>
          <a:prstGeom prst="rect">
            <a:avLst/>
          </a:prstGeom>
          <a:noFill/>
          <a:ln w="9525" algn="ctr">
            <a:noFill/>
            <a:miter lim="800000"/>
            <a:headEnd/>
            <a:tailEnd/>
          </a:ln>
        </p:spPr>
        <p:txBody>
          <a:bodyPr wrap="none">
            <a:spAutoFit/>
          </a:bodyPr>
          <a:lstStyle/>
          <a:p>
            <a:endParaRPr lang="zh-CN" altLang="zh-CN" sz="2800" b="1">
              <a:solidFill>
                <a:schemeClr val="tx2"/>
              </a:solidFill>
              <a:latin typeface="楷体_GB2312" pitchFamily="49" charset="-122"/>
              <a:ea typeface="楷体_GB2312" pitchFamily="49" charset="-122"/>
            </a:endParaRPr>
          </a:p>
        </p:txBody>
      </p:sp>
      <p:sp>
        <p:nvSpPr>
          <p:cNvPr id="4167683" name="Text Box 4"/>
          <p:cNvSpPr txBox="1">
            <a:spLocks noChangeArrowheads="1"/>
          </p:cNvSpPr>
          <p:nvPr/>
        </p:nvSpPr>
        <p:spPr bwMode="auto">
          <a:xfrm>
            <a:off x="827088" y="1274763"/>
            <a:ext cx="8675687" cy="4194175"/>
          </a:xfrm>
          <a:prstGeom prst="rect">
            <a:avLst/>
          </a:prstGeom>
          <a:noFill/>
          <a:ln w="9525" algn="ctr">
            <a:noFill/>
            <a:miter lim="800000"/>
            <a:headEnd/>
            <a:tailEnd/>
          </a:ln>
        </p:spPr>
        <p:txBody>
          <a:bodyPr>
            <a:spAutoFit/>
          </a:bodyPr>
          <a:lstStyle/>
          <a:p>
            <a:pPr marL="609600" indent="-609600">
              <a:lnSpc>
                <a:spcPct val="160000"/>
              </a:lnSpc>
            </a:pPr>
            <a:r>
              <a:rPr lang="zh-CN" altLang="en-US" sz="2400" b="1">
                <a:latin typeface="宋体" pitchFamily="2" charset="-122"/>
              </a:rPr>
              <a:t>流程管理部门的主要工作</a:t>
            </a:r>
          </a:p>
          <a:p>
            <a:pPr marL="1066800" lvl="1" indent="-609600" algn="just">
              <a:lnSpc>
                <a:spcPct val="160000"/>
              </a:lnSpc>
              <a:buSzPct val="100000"/>
              <a:buFontTx/>
              <a:buAutoNum type="ea1JpnChsDbPeriod"/>
            </a:pPr>
            <a:r>
              <a:rPr lang="zh-CN" altLang="zh-CN" sz="1800">
                <a:solidFill>
                  <a:srgbClr val="000000"/>
                </a:solidFill>
                <a:cs typeface="Times New Roman" pitchFamily="18" charset="0"/>
              </a:rPr>
              <a:t>流程运行日常监控</a:t>
            </a:r>
          </a:p>
          <a:p>
            <a:pPr marL="1066800" lvl="1" indent="-609600" algn="just">
              <a:lnSpc>
                <a:spcPct val="160000"/>
              </a:lnSpc>
              <a:buSzPct val="100000"/>
              <a:buFontTx/>
              <a:buAutoNum type="ea1JpnChsDbPeriod"/>
            </a:pPr>
            <a:r>
              <a:rPr lang="zh-CN" altLang="zh-CN" sz="1800">
                <a:solidFill>
                  <a:srgbClr val="000000"/>
                </a:solidFill>
                <a:cs typeface="Times New Roman" pitchFamily="18" charset="0"/>
              </a:rPr>
              <a:t>流程运行质量测评</a:t>
            </a:r>
          </a:p>
          <a:p>
            <a:pPr marL="1066800" lvl="1" indent="-609600" algn="just">
              <a:lnSpc>
                <a:spcPct val="160000"/>
              </a:lnSpc>
              <a:buSzPct val="100000"/>
              <a:buFontTx/>
              <a:buAutoNum type="ea1JpnChsDbPeriod"/>
            </a:pPr>
            <a:r>
              <a:rPr lang="zh-CN" altLang="zh-CN" sz="1800">
                <a:solidFill>
                  <a:srgbClr val="000000"/>
                </a:solidFill>
                <a:cs typeface="Times New Roman" pitchFamily="18" charset="0"/>
              </a:rPr>
              <a:t>进行流程梳理和优化活动</a:t>
            </a:r>
          </a:p>
          <a:p>
            <a:pPr marL="1066800" lvl="1" indent="-609600" algn="just">
              <a:lnSpc>
                <a:spcPct val="160000"/>
              </a:lnSpc>
              <a:buSzPct val="100000"/>
              <a:buFontTx/>
              <a:buAutoNum type="ea1JpnChsDbPeriod"/>
            </a:pPr>
            <a:r>
              <a:rPr lang="zh-CN" altLang="zh-CN" sz="1800">
                <a:solidFill>
                  <a:srgbClr val="000000"/>
                </a:solidFill>
                <a:cs typeface="Times New Roman" pitchFamily="18" charset="0"/>
              </a:rPr>
              <a:t>流程培训及考核</a:t>
            </a:r>
          </a:p>
          <a:p>
            <a:pPr marL="1066800" lvl="1" indent="-609600" algn="just">
              <a:lnSpc>
                <a:spcPct val="160000"/>
              </a:lnSpc>
              <a:buSzPct val="100000"/>
              <a:buFontTx/>
              <a:buAutoNum type="ea1JpnChsDbPeriod"/>
            </a:pPr>
            <a:r>
              <a:rPr lang="zh-CN" altLang="zh-CN" sz="1800">
                <a:solidFill>
                  <a:srgbClr val="000000"/>
                </a:solidFill>
                <a:cs typeface="Times New Roman" pitchFamily="18" charset="0"/>
              </a:rPr>
              <a:t>流程文件的制作与管理</a:t>
            </a:r>
          </a:p>
          <a:p>
            <a:pPr marL="1066800" lvl="1" indent="-609600" algn="just">
              <a:lnSpc>
                <a:spcPct val="160000"/>
              </a:lnSpc>
              <a:buSzPct val="100000"/>
              <a:buFontTx/>
              <a:buAutoNum type="ea1JpnChsDbPeriod"/>
            </a:pPr>
            <a:r>
              <a:rPr lang="zh-CN" altLang="zh-CN" sz="1800">
                <a:solidFill>
                  <a:srgbClr val="000000"/>
                </a:solidFill>
                <a:cs typeface="Times New Roman" pitchFamily="18" charset="0"/>
              </a:rPr>
              <a:t>流程管理制度修订维护</a:t>
            </a:r>
          </a:p>
          <a:p>
            <a:pPr marL="1066800" lvl="1" indent="-609600" algn="just">
              <a:lnSpc>
                <a:spcPct val="160000"/>
              </a:lnSpc>
              <a:buSzPct val="100000"/>
            </a:pPr>
            <a:endParaRPr lang="zh-CN" altLang="en-US" sz="1800">
              <a:latin typeface="宋体" pitchFamily="2" charset="-122"/>
            </a:endParaRPr>
          </a:p>
          <a:p>
            <a:pPr marL="609600" indent="-609600">
              <a:lnSpc>
                <a:spcPct val="160000"/>
              </a:lnSpc>
            </a:pPr>
            <a:endParaRPr lang="en-US" altLang="zh-CN" sz="1800">
              <a:solidFill>
                <a:schemeClr val="tx2"/>
              </a:solidFill>
              <a:latin typeface="宋体" pitchFamily="2" charset="-122"/>
            </a:endParaRPr>
          </a:p>
        </p:txBody>
      </p:sp>
      <p:pic>
        <p:nvPicPr>
          <p:cNvPr id="4167684" name="Picture 5" descr="BD06518_"/>
          <p:cNvPicPr>
            <a:picLocks noChangeAspect="1" noChangeArrowheads="1"/>
          </p:cNvPicPr>
          <p:nvPr/>
        </p:nvPicPr>
        <p:blipFill>
          <a:blip r:embed="rId3"/>
          <a:srcRect/>
          <a:stretch>
            <a:fillRect/>
          </a:stretch>
        </p:blipFill>
        <p:spPr bwMode="auto">
          <a:xfrm>
            <a:off x="6019800" y="4495800"/>
            <a:ext cx="1814513" cy="140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9729" name="Rectangle 2"/>
          <p:cNvSpPr>
            <a:spLocks noChangeArrowheads="1"/>
          </p:cNvSpPr>
          <p:nvPr/>
        </p:nvSpPr>
        <p:spPr bwMode="auto">
          <a:xfrm>
            <a:off x="323850" y="115888"/>
            <a:ext cx="6840538" cy="519112"/>
          </a:xfrm>
          <a:prstGeom prst="rect">
            <a:avLst/>
          </a:prstGeom>
          <a:noFill/>
          <a:ln w="9525" algn="ctr">
            <a:noFill/>
            <a:miter lim="800000"/>
            <a:headEnd/>
            <a:tailEnd/>
          </a:ln>
        </p:spPr>
        <p:txBody>
          <a:bodyPr>
            <a:spAutoFit/>
          </a:bodyPr>
          <a:lstStyle/>
          <a:p>
            <a:r>
              <a:rPr lang="zh-CN" altLang="en-US" sz="2400" b="1">
                <a:solidFill>
                  <a:schemeClr val="accent2"/>
                </a:solidFill>
                <a:latin typeface="Arial" charset="0"/>
                <a:ea typeface="黑体" pitchFamily="2" charset="-122"/>
              </a:rPr>
              <a:t>流程的日常管理</a:t>
            </a:r>
          </a:p>
        </p:txBody>
      </p:sp>
      <p:sp>
        <p:nvSpPr>
          <p:cNvPr id="4169730" name="Text Box 3"/>
          <p:cNvSpPr txBox="1">
            <a:spLocks noChangeArrowheads="1"/>
          </p:cNvSpPr>
          <p:nvPr/>
        </p:nvSpPr>
        <p:spPr bwMode="auto">
          <a:xfrm>
            <a:off x="303213" y="4095750"/>
            <a:ext cx="184150" cy="519113"/>
          </a:xfrm>
          <a:prstGeom prst="rect">
            <a:avLst/>
          </a:prstGeom>
          <a:noFill/>
          <a:ln w="9525" algn="ctr">
            <a:noFill/>
            <a:miter lim="800000"/>
            <a:headEnd/>
            <a:tailEnd/>
          </a:ln>
        </p:spPr>
        <p:txBody>
          <a:bodyPr wrap="none">
            <a:spAutoFit/>
          </a:bodyPr>
          <a:lstStyle/>
          <a:p>
            <a:endParaRPr lang="zh-CN" altLang="zh-CN" sz="2800" b="1">
              <a:solidFill>
                <a:schemeClr val="tx2"/>
              </a:solidFill>
              <a:latin typeface="楷体_GB2312" pitchFamily="49" charset="-122"/>
              <a:ea typeface="楷体_GB2312" pitchFamily="49" charset="-122"/>
            </a:endParaRPr>
          </a:p>
        </p:txBody>
      </p:sp>
      <p:sp>
        <p:nvSpPr>
          <p:cNvPr id="4169731" name="Text Box 4"/>
          <p:cNvSpPr txBox="1">
            <a:spLocks noChangeArrowheads="1"/>
          </p:cNvSpPr>
          <p:nvPr/>
        </p:nvSpPr>
        <p:spPr bwMode="auto">
          <a:xfrm>
            <a:off x="468313" y="765175"/>
            <a:ext cx="8675687" cy="5808663"/>
          </a:xfrm>
          <a:prstGeom prst="rect">
            <a:avLst/>
          </a:prstGeom>
          <a:noFill/>
          <a:ln w="9525" algn="ctr">
            <a:noFill/>
            <a:miter lim="800000"/>
            <a:headEnd/>
            <a:tailEnd/>
          </a:ln>
        </p:spPr>
        <p:txBody>
          <a:bodyPr>
            <a:spAutoFit/>
          </a:bodyPr>
          <a:lstStyle/>
          <a:p>
            <a:pPr marL="609600" indent="-609600">
              <a:lnSpc>
                <a:spcPct val="160000"/>
              </a:lnSpc>
              <a:buFontTx/>
              <a:buAutoNum type="ea1JpnChsDbPeriod"/>
            </a:pPr>
            <a:r>
              <a:rPr lang="zh-CN" altLang="en-US" sz="1800" b="1">
                <a:latin typeface="宋体" pitchFamily="2" charset="-122"/>
              </a:rPr>
              <a:t>流程管理人员及组织建立及管理</a:t>
            </a:r>
          </a:p>
          <a:p>
            <a:pPr marL="1066800" lvl="1" indent="-609600">
              <a:lnSpc>
                <a:spcPct val="160000"/>
              </a:lnSpc>
              <a:buFontTx/>
              <a:buChar char="•"/>
            </a:pPr>
            <a:r>
              <a:rPr lang="zh-CN" altLang="en-US" sz="1800" b="1" i="1">
                <a:latin typeface="宋体" pitchFamily="2" charset="-122"/>
              </a:rPr>
              <a:t>流程管理人员的</a:t>
            </a:r>
            <a:r>
              <a:rPr lang="en-US" altLang="zh-CN" sz="1800" b="1" i="1">
                <a:latin typeface="宋体" pitchFamily="2" charset="-122"/>
              </a:rPr>
              <a:t>KPI</a:t>
            </a:r>
          </a:p>
          <a:p>
            <a:pPr marL="1066800" lvl="1" indent="-609600">
              <a:lnSpc>
                <a:spcPct val="160000"/>
              </a:lnSpc>
              <a:buFontTx/>
              <a:buChar char="•"/>
            </a:pPr>
            <a:r>
              <a:rPr lang="zh-CN" altLang="en-US" sz="1800" b="1" i="1">
                <a:latin typeface="宋体" pitchFamily="2" charset="-122"/>
              </a:rPr>
              <a:t>流程管理人员的培训及考核</a:t>
            </a:r>
          </a:p>
          <a:p>
            <a:pPr marL="609600" indent="-609600">
              <a:lnSpc>
                <a:spcPct val="160000"/>
              </a:lnSpc>
              <a:buFontTx/>
              <a:buAutoNum type="ea1JpnChsDbPeriod" startAt="2"/>
            </a:pPr>
            <a:r>
              <a:rPr lang="zh-CN" altLang="en-US" sz="1800" b="1">
                <a:latin typeface="宋体" pitchFamily="2" charset="-122"/>
              </a:rPr>
              <a:t>流程运行管理</a:t>
            </a:r>
          </a:p>
          <a:p>
            <a:pPr marL="1066800" lvl="1" indent="-609600">
              <a:lnSpc>
                <a:spcPct val="160000"/>
              </a:lnSpc>
              <a:buFontTx/>
              <a:buChar char="•"/>
            </a:pPr>
            <a:r>
              <a:rPr lang="zh-CN" altLang="en-US" sz="1800" b="1" i="1">
                <a:latin typeface="宋体" pitchFamily="2" charset="-122"/>
              </a:rPr>
              <a:t>流程文件版本管理</a:t>
            </a:r>
          </a:p>
          <a:p>
            <a:pPr marL="1066800" lvl="1" indent="-609600">
              <a:lnSpc>
                <a:spcPct val="160000"/>
              </a:lnSpc>
              <a:buFontTx/>
              <a:buChar char="•"/>
            </a:pPr>
            <a:r>
              <a:rPr lang="zh-CN" altLang="en-US" sz="1800" b="1" i="1">
                <a:latin typeface="宋体" pitchFamily="2" charset="-122"/>
              </a:rPr>
              <a:t>流程宣贯培训</a:t>
            </a:r>
          </a:p>
          <a:p>
            <a:pPr marL="1066800" lvl="1" indent="-609600">
              <a:lnSpc>
                <a:spcPct val="160000"/>
              </a:lnSpc>
              <a:buFontTx/>
              <a:buChar char="•"/>
            </a:pPr>
            <a:r>
              <a:rPr lang="zh-CN" altLang="en-US" sz="1800" b="1" i="1">
                <a:latin typeface="宋体" pitchFamily="2" charset="-122"/>
              </a:rPr>
              <a:t>流程操作知识考核</a:t>
            </a:r>
          </a:p>
          <a:p>
            <a:pPr marL="1066800" lvl="1" indent="-609600">
              <a:lnSpc>
                <a:spcPct val="160000"/>
              </a:lnSpc>
              <a:buFontTx/>
              <a:buChar char="•"/>
            </a:pPr>
            <a:r>
              <a:rPr lang="zh-CN" altLang="en-US" sz="1800" b="1" i="1">
                <a:latin typeface="宋体" pitchFamily="2" charset="-122"/>
              </a:rPr>
              <a:t>流程质量监控与评估</a:t>
            </a:r>
          </a:p>
          <a:p>
            <a:pPr marL="1066800" lvl="1" indent="-609600">
              <a:lnSpc>
                <a:spcPct val="160000"/>
              </a:lnSpc>
              <a:buFontTx/>
              <a:buChar char="•"/>
            </a:pPr>
            <a:r>
              <a:rPr lang="zh-CN" altLang="en-US" sz="1800" b="1" i="1">
                <a:latin typeface="宋体" pitchFamily="2" charset="-122"/>
              </a:rPr>
              <a:t>流程操作问题纠偏</a:t>
            </a:r>
          </a:p>
          <a:p>
            <a:pPr marL="609600" indent="-609600">
              <a:lnSpc>
                <a:spcPct val="160000"/>
              </a:lnSpc>
              <a:buFontTx/>
              <a:buAutoNum type="ea1JpnChsDbPeriod" startAt="3"/>
            </a:pPr>
            <a:r>
              <a:rPr lang="zh-CN" altLang="en-US" sz="1800" b="1">
                <a:latin typeface="宋体" pitchFamily="2" charset="-122"/>
              </a:rPr>
              <a:t>流程持续优化</a:t>
            </a:r>
          </a:p>
          <a:p>
            <a:pPr marL="1066800" lvl="1" indent="-609600">
              <a:lnSpc>
                <a:spcPct val="160000"/>
              </a:lnSpc>
              <a:buFontTx/>
              <a:buChar char="•"/>
            </a:pPr>
            <a:r>
              <a:rPr lang="zh-CN" altLang="en-US" sz="1800" b="1" i="1">
                <a:latin typeface="宋体" pitchFamily="2" charset="-122"/>
              </a:rPr>
              <a:t>流程动态优化机制</a:t>
            </a:r>
          </a:p>
          <a:p>
            <a:pPr marL="1066800" lvl="1" indent="-609600">
              <a:lnSpc>
                <a:spcPct val="160000"/>
              </a:lnSpc>
              <a:buFontTx/>
              <a:buChar char="•"/>
            </a:pPr>
            <a:r>
              <a:rPr lang="zh-CN" altLang="en-US" sz="1800" b="1" i="1">
                <a:latin typeface="宋体" pitchFamily="2" charset="-122"/>
              </a:rPr>
              <a:t>企业“流程文化”建立</a:t>
            </a:r>
          </a:p>
          <a:p>
            <a:pPr marL="609600" indent="-609600">
              <a:lnSpc>
                <a:spcPct val="160000"/>
              </a:lnSpc>
            </a:pPr>
            <a:endParaRPr lang="en-US" altLang="zh-CN" sz="1800" b="1">
              <a:solidFill>
                <a:schemeClr val="tx2"/>
              </a:solidFill>
              <a:latin typeface="宋体" pitchFamily="2" charset="-122"/>
            </a:endParaRPr>
          </a:p>
        </p:txBody>
      </p:sp>
      <p:pic>
        <p:nvPicPr>
          <p:cNvPr id="4169732" name="Picture 5" descr="BD06518_"/>
          <p:cNvPicPr>
            <a:picLocks noChangeAspect="1" noChangeArrowheads="1"/>
          </p:cNvPicPr>
          <p:nvPr/>
        </p:nvPicPr>
        <p:blipFill>
          <a:blip r:embed="rId3"/>
          <a:srcRect/>
          <a:stretch>
            <a:fillRect/>
          </a:stretch>
        </p:blipFill>
        <p:spPr bwMode="auto">
          <a:xfrm>
            <a:off x="6019800" y="4495800"/>
            <a:ext cx="1814513" cy="140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1777" name="Rectangle 2"/>
          <p:cNvSpPr>
            <a:spLocks noChangeArrowheads="1"/>
          </p:cNvSpPr>
          <p:nvPr/>
        </p:nvSpPr>
        <p:spPr bwMode="auto">
          <a:xfrm>
            <a:off x="3708400" y="2781300"/>
            <a:ext cx="1692275" cy="1008063"/>
          </a:xfrm>
          <a:prstGeom prst="rect">
            <a:avLst/>
          </a:prstGeom>
          <a:noFill/>
          <a:ln w="19050">
            <a:solidFill>
              <a:schemeClr val="tx1"/>
            </a:solidFill>
            <a:miter lim="800000"/>
            <a:headEnd/>
            <a:tailEnd/>
          </a:ln>
        </p:spPr>
        <p:txBody>
          <a:bodyPr anchor="ctr"/>
          <a:lstStyle/>
          <a:p>
            <a:pPr algn="ctr">
              <a:spcBef>
                <a:spcPct val="50000"/>
              </a:spcBef>
            </a:pPr>
            <a:r>
              <a:rPr lang="zh-CN" altLang="en-US" sz="2400">
                <a:ea typeface="黑体" pitchFamily="2" charset="-122"/>
              </a:rPr>
              <a:t>流程评审要素</a:t>
            </a:r>
          </a:p>
        </p:txBody>
      </p:sp>
      <p:sp>
        <p:nvSpPr>
          <p:cNvPr id="4171778" name="Text Box 3"/>
          <p:cNvSpPr txBox="1">
            <a:spLocks noChangeArrowheads="1"/>
          </p:cNvSpPr>
          <p:nvPr/>
        </p:nvSpPr>
        <p:spPr bwMode="auto">
          <a:xfrm>
            <a:off x="958850" y="1579563"/>
            <a:ext cx="1781175" cy="554037"/>
          </a:xfrm>
          <a:prstGeom prst="rect">
            <a:avLst/>
          </a:prstGeom>
          <a:noFill/>
          <a:ln w="19050">
            <a:solidFill>
              <a:schemeClr val="tx1"/>
            </a:solidFill>
            <a:miter lim="800000"/>
            <a:headEnd/>
            <a:tailEnd/>
          </a:ln>
        </p:spPr>
        <p:txBody>
          <a:bodyPr anchor="ctr"/>
          <a:lstStyle/>
          <a:p>
            <a:pPr algn="ctr">
              <a:spcBef>
                <a:spcPct val="50000"/>
              </a:spcBef>
            </a:pPr>
            <a:r>
              <a:rPr lang="zh-CN" altLang="en-US" sz="1600">
                <a:ea typeface="黑体" pitchFamily="2" charset="-122"/>
              </a:rPr>
              <a:t>流程完备性、逻辑性和合理性</a:t>
            </a:r>
          </a:p>
        </p:txBody>
      </p:sp>
      <p:cxnSp>
        <p:nvCxnSpPr>
          <p:cNvPr id="4171779" name="AutoShape 4"/>
          <p:cNvCxnSpPr>
            <a:cxnSpLocks noChangeShapeType="1"/>
            <a:stCxn id="4171778" idx="3"/>
            <a:endCxn id="4171777" idx="1"/>
          </p:cNvCxnSpPr>
          <p:nvPr/>
        </p:nvCxnSpPr>
        <p:spPr bwMode="auto">
          <a:xfrm>
            <a:off x="2749550" y="1857375"/>
            <a:ext cx="949325" cy="1428750"/>
          </a:xfrm>
          <a:prstGeom prst="bentConnector3">
            <a:avLst>
              <a:gd name="adj1" fmla="val 50000"/>
            </a:avLst>
          </a:prstGeom>
          <a:noFill/>
          <a:ln w="9525">
            <a:solidFill>
              <a:schemeClr val="tx1"/>
            </a:solidFill>
            <a:miter lim="800000"/>
            <a:headEnd/>
            <a:tailEnd/>
          </a:ln>
        </p:spPr>
      </p:cxnSp>
      <p:sp>
        <p:nvSpPr>
          <p:cNvPr id="4171780" name="Text Box 5"/>
          <p:cNvSpPr txBox="1">
            <a:spLocks noChangeArrowheads="1"/>
          </p:cNvSpPr>
          <p:nvPr/>
        </p:nvSpPr>
        <p:spPr bwMode="auto">
          <a:xfrm>
            <a:off x="350838" y="1700213"/>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15</a:t>
            </a:r>
            <a:r>
              <a:rPr lang="zh-CN" altLang="en-US" sz="1400">
                <a:ea typeface="黑体" pitchFamily="2" charset="-122"/>
              </a:rPr>
              <a:t>分</a:t>
            </a:r>
          </a:p>
        </p:txBody>
      </p:sp>
      <p:sp>
        <p:nvSpPr>
          <p:cNvPr id="4171781" name="Text Box 6"/>
          <p:cNvSpPr txBox="1">
            <a:spLocks noChangeArrowheads="1"/>
          </p:cNvSpPr>
          <p:nvPr/>
        </p:nvSpPr>
        <p:spPr bwMode="auto">
          <a:xfrm>
            <a:off x="323850" y="2598738"/>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10</a:t>
            </a:r>
            <a:r>
              <a:rPr lang="zh-CN" altLang="en-US" sz="1400">
                <a:ea typeface="黑体" pitchFamily="2" charset="-122"/>
              </a:rPr>
              <a:t>分</a:t>
            </a:r>
          </a:p>
        </p:txBody>
      </p:sp>
      <p:sp>
        <p:nvSpPr>
          <p:cNvPr id="4171782" name="Text Box 7"/>
          <p:cNvSpPr txBox="1">
            <a:spLocks noChangeArrowheads="1"/>
          </p:cNvSpPr>
          <p:nvPr/>
        </p:nvSpPr>
        <p:spPr bwMode="auto">
          <a:xfrm>
            <a:off x="958850" y="2492375"/>
            <a:ext cx="1781175" cy="554038"/>
          </a:xfrm>
          <a:prstGeom prst="rect">
            <a:avLst/>
          </a:prstGeom>
          <a:noFill/>
          <a:ln w="19050">
            <a:solidFill>
              <a:schemeClr val="tx1"/>
            </a:solidFill>
            <a:miter lim="800000"/>
            <a:headEnd/>
            <a:tailEnd/>
          </a:ln>
        </p:spPr>
        <p:txBody>
          <a:bodyPr anchor="ctr"/>
          <a:lstStyle/>
          <a:p>
            <a:pPr algn="ctr">
              <a:spcBef>
                <a:spcPct val="50000"/>
              </a:spcBef>
            </a:pPr>
            <a:r>
              <a:rPr lang="zh-CN" altLang="en-US" sz="1600">
                <a:ea typeface="黑体" pitchFamily="2" charset="-122"/>
              </a:rPr>
              <a:t>流程展现形式简洁美观</a:t>
            </a:r>
          </a:p>
        </p:txBody>
      </p:sp>
      <p:cxnSp>
        <p:nvCxnSpPr>
          <p:cNvPr id="4171783" name="AutoShape 8"/>
          <p:cNvCxnSpPr>
            <a:cxnSpLocks noChangeShapeType="1"/>
            <a:stCxn id="4171782" idx="3"/>
            <a:endCxn id="4171777" idx="1"/>
          </p:cNvCxnSpPr>
          <p:nvPr/>
        </p:nvCxnSpPr>
        <p:spPr bwMode="auto">
          <a:xfrm>
            <a:off x="2749550" y="2770188"/>
            <a:ext cx="949325" cy="515937"/>
          </a:xfrm>
          <a:prstGeom prst="bentConnector3">
            <a:avLst>
              <a:gd name="adj1" fmla="val 50000"/>
            </a:avLst>
          </a:prstGeom>
          <a:noFill/>
          <a:ln w="9525">
            <a:solidFill>
              <a:schemeClr val="tx1"/>
            </a:solidFill>
            <a:miter lim="800000"/>
            <a:headEnd/>
            <a:tailEnd/>
          </a:ln>
        </p:spPr>
      </p:cxnSp>
      <p:sp>
        <p:nvSpPr>
          <p:cNvPr id="4171784" name="Text Box 9"/>
          <p:cNvSpPr txBox="1">
            <a:spLocks noChangeArrowheads="1"/>
          </p:cNvSpPr>
          <p:nvPr/>
        </p:nvSpPr>
        <p:spPr bwMode="auto">
          <a:xfrm>
            <a:off x="6227763" y="1247775"/>
            <a:ext cx="1800225" cy="593725"/>
          </a:xfrm>
          <a:prstGeom prst="rect">
            <a:avLst/>
          </a:prstGeom>
          <a:noFill/>
          <a:ln w="19050">
            <a:solidFill>
              <a:schemeClr val="tx1"/>
            </a:solidFill>
            <a:miter lim="800000"/>
            <a:headEnd/>
            <a:tailEnd/>
          </a:ln>
        </p:spPr>
        <p:txBody>
          <a:bodyPr anchor="ctr" anchorCtr="1"/>
          <a:lstStyle/>
          <a:p>
            <a:pPr algn="ctr">
              <a:spcBef>
                <a:spcPct val="50000"/>
              </a:spcBef>
            </a:pPr>
            <a:r>
              <a:rPr lang="zh-CN" altLang="en-US" sz="1600">
                <a:ea typeface="黑体" pitchFamily="2" charset="-122"/>
              </a:rPr>
              <a:t>流程操作指导书齐全度</a:t>
            </a:r>
          </a:p>
        </p:txBody>
      </p:sp>
      <p:sp>
        <p:nvSpPr>
          <p:cNvPr id="4171785" name="Text Box 10"/>
          <p:cNvSpPr txBox="1">
            <a:spLocks noChangeArrowheads="1"/>
          </p:cNvSpPr>
          <p:nvPr/>
        </p:nvSpPr>
        <p:spPr bwMode="auto">
          <a:xfrm>
            <a:off x="8197850" y="1392238"/>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10</a:t>
            </a:r>
            <a:r>
              <a:rPr lang="zh-CN" altLang="en-US" sz="1400">
                <a:ea typeface="黑体" pitchFamily="2" charset="-122"/>
              </a:rPr>
              <a:t>分</a:t>
            </a:r>
          </a:p>
        </p:txBody>
      </p:sp>
      <p:sp>
        <p:nvSpPr>
          <p:cNvPr id="4171786" name="Text Box 11"/>
          <p:cNvSpPr txBox="1">
            <a:spLocks noChangeArrowheads="1"/>
          </p:cNvSpPr>
          <p:nvPr/>
        </p:nvSpPr>
        <p:spPr bwMode="auto">
          <a:xfrm>
            <a:off x="6227763" y="2166938"/>
            <a:ext cx="1800225" cy="592137"/>
          </a:xfrm>
          <a:prstGeom prst="rect">
            <a:avLst/>
          </a:prstGeom>
          <a:noFill/>
          <a:ln w="19050">
            <a:solidFill>
              <a:schemeClr val="tx1"/>
            </a:solidFill>
            <a:miter lim="800000"/>
            <a:headEnd/>
            <a:tailEnd/>
          </a:ln>
        </p:spPr>
        <p:txBody>
          <a:bodyPr anchor="ctr" anchorCtr="1"/>
          <a:lstStyle/>
          <a:p>
            <a:pPr algn="ctr">
              <a:spcBef>
                <a:spcPct val="50000"/>
              </a:spcBef>
            </a:pPr>
            <a:r>
              <a:rPr lang="zh-CN" altLang="en-US" sz="1600">
                <a:ea typeface="黑体" pitchFamily="2" charset="-122"/>
              </a:rPr>
              <a:t>流程操作指导书可操作性</a:t>
            </a:r>
          </a:p>
        </p:txBody>
      </p:sp>
      <p:sp>
        <p:nvSpPr>
          <p:cNvPr id="4171787" name="Text Box 12"/>
          <p:cNvSpPr txBox="1">
            <a:spLocks noChangeArrowheads="1"/>
          </p:cNvSpPr>
          <p:nvPr/>
        </p:nvSpPr>
        <p:spPr bwMode="auto">
          <a:xfrm>
            <a:off x="8197850" y="2255838"/>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10</a:t>
            </a:r>
            <a:r>
              <a:rPr lang="zh-CN" altLang="en-US" sz="1400">
                <a:ea typeface="黑体" pitchFamily="2" charset="-122"/>
              </a:rPr>
              <a:t>分</a:t>
            </a:r>
          </a:p>
        </p:txBody>
      </p:sp>
      <p:sp>
        <p:nvSpPr>
          <p:cNvPr id="4171788" name="Text Box 13"/>
          <p:cNvSpPr txBox="1">
            <a:spLocks noChangeArrowheads="1"/>
          </p:cNvSpPr>
          <p:nvPr/>
        </p:nvSpPr>
        <p:spPr bwMode="auto">
          <a:xfrm>
            <a:off x="6227763" y="3038475"/>
            <a:ext cx="1800225" cy="584200"/>
          </a:xfrm>
          <a:prstGeom prst="rect">
            <a:avLst/>
          </a:prstGeom>
          <a:noFill/>
          <a:ln w="19050">
            <a:solidFill>
              <a:schemeClr val="tx1"/>
            </a:solidFill>
            <a:miter lim="800000"/>
            <a:headEnd/>
            <a:tailEnd/>
          </a:ln>
        </p:spPr>
        <p:txBody>
          <a:bodyPr anchor="ctr" anchorCtr="1"/>
          <a:lstStyle/>
          <a:p>
            <a:pPr algn="ctr">
              <a:spcBef>
                <a:spcPct val="50000"/>
              </a:spcBef>
            </a:pPr>
            <a:r>
              <a:rPr lang="zh-CN" altLang="en-US" sz="1600">
                <a:ea typeface="黑体" pitchFamily="2" charset="-122"/>
              </a:rPr>
              <a:t>关键节点描述清晰度</a:t>
            </a:r>
          </a:p>
        </p:txBody>
      </p:sp>
      <p:sp>
        <p:nvSpPr>
          <p:cNvPr id="4171789" name="Text Box 14"/>
          <p:cNvSpPr txBox="1">
            <a:spLocks noChangeArrowheads="1"/>
          </p:cNvSpPr>
          <p:nvPr/>
        </p:nvSpPr>
        <p:spPr bwMode="auto">
          <a:xfrm>
            <a:off x="8197850" y="3101975"/>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10</a:t>
            </a:r>
            <a:r>
              <a:rPr lang="zh-CN" altLang="en-US" sz="1400">
                <a:ea typeface="黑体" pitchFamily="2" charset="-122"/>
              </a:rPr>
              <a:t>分</a:t>
            </a:r>
          </a:p>
        </p:txBody>
      </p:sp>
      <p:cxnSp>
        <p:nvCxnSpPr>
          <p:cNvPr id="4171790" name="AutoShape 15"/>
          <p:cNvCxnSpPr>
            <a:cxnSpLocks noChangeShapeType="1"/>
            <a:stCxn id="4171777" idx="3"/>
            <a:endCxn id="4171784" idx="1"/>
          </p:cNvCxnSpPr>
          <p:nvPr/>
        </p:nvCxnSpPr>
        <p:spPr bwMode="auto">
          <a:xfrm flipV="1">
            <a:off x="5410200" y="1544638"/>
            <a:ext cx="808038" cy="1741487"/>
          </a:xfrm>
          <a:prstGeom prst="bentConnector3">
            <a:avLst>
              <a:gd name="adj1" fmla="val 49903"/>
            </a:avLst>
          </a:prstGeom>
          <a:noFill/>
          <a:ln w="9525">
            <a:solidFill>
              <a:schemeClr val="tx1"/>
            </a:solidFill>
            <a:miter lim="800000"/>
            <a:headEnd/>
            <a:tailEnd/>
          </a:ln>
        </p:spPr>
      </p:cxnSp>
      <p:cxnSp>
        <p:nvCxnSpPr>
          <p:cNvPr id="4171791" name="AutoShape 16"/>
          <p:cNvCxnSpPr>
            <a:cxnSpLocks noChangeShapeType="1"/>
            <a:stCxn id="4171777" idx="3"/>
            <a:endCxn id="4171786" idx="1"/>
          </p:cNvCxnSpPr>
          <p:nvPr/>
        </p:nvCxnSpPr>
        <p:spPr bwMode="auto">
          <a:xfrm flipV="1">
            <a:off x="5410200" y="2463800"/>
            <a:ext cx="808038" cy="822325"/>
          </a:xfrm>
          <a:prstGeom prst="bentConnector3">
            <a:avLst>
              <a:gd name="adj1" fmla="val 49903"/>
            </a:avLst>
          </a:prstGeom>
          <a:noFill/>
          <a:ln w="9525">
            <a:solidFill>
              <a:schemeClr val="tx1"/>
            </a:solidFill>
            <a:miter lim="800000"/>
            <a:headEnd/>
            <a:tailEnd/>
          </a:ln>
        </p:spPr>
      </p:cxnSp>
      <p:sp>
        <p:nvSpPr>
          <p:cNvPr id="4171792" name="Text Box 17"/>
          <p:cNvSpPr txBox="1">
            <a:spLocks noChangeArrowheads="1"/>
          </p:cNvSpPr>
          <p:nvPr/>
        </p:nvSpPr>
        <p:spPr bwMode="auto">
          <a:xfrm>
            <a:off x="958850" y="3429000"/>
            <a:ext cx="1781175" cy="525463"/>
          </a:xfrm>
          <a:prstGeom prst="rect">
            <a:avLst/>
          </a:prstGeom>
          <a:noFill/>
          <a:ln w="19050">
            <a:solidFill>
              <a:schemeClr val="tx1"/>
            </a:solidFill>
            <a:miter lim="800000"/>
            <a:headEnd/>
            <a:tailEnd/>
          </a:ln>
        </p:spPr>
        <p:txBody>
          <a:bodyPr anchor="ctr"/>
          <a:lstStyle/>
          <a:p>
            <a:pPr algn="ctr">
              <a:spcBef>
                <a:spcPct val="50000"/>
              </a:spcBef>
            </a:pPr>
            <a:r>
              <a:rPr lang="zh-CN" altLang="en-US" sz="1600">
                <a:ea typeface="黑体" pitchFamily="2" charset="-122"/>
              </a:rPr>
              <a:t>和公司现有制度的一致性</a:t>
            </a:r>
          </a:p>
        </p:txBody>
      </p:sp>
      <p:sp>
        <p:nvSpPr>
          <p:cNvPr id="4171793" name="Text Box 18"/>
          <p:cNvSpPr txBox="1">
            <a:spLocks noChangeArrowheads="1"/>
          </p:cNvSpPr>
          <p:nvPr/>
        </p:nvSpPr>
        <p:spPr bwMode="auto">
          <a:xfrm>
            <a:off x="323850" y="3543300"/>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10</a:t>
            </a:r>
            <a:r>
              <a:rPr lang="zh-CN" altLang="en-US" sz="1400">
                <a:ea typeface="黑体" pitchFamily="2" charset="-122"/>
              </a:rPr>
              <a:t>分</a:t>
            </a:r>
          </a:p>
        </p:txBody>
      </p:sp>
      <p:sp>
        <p:nvSpPr>
          <p:cNvPr id="4171794" name="Text Box 19"/>
          <p:cNvSpPr txBox="1">
            <a:spLocks noChangeArrowheads="1"/>
          </p:cNvSpPr>
          <p:nvPr/>
        </p:nvSpPr>
        <p:spPr bwMode="auto">
          <a:xfrm>
            <a:off x="939800" y="4292600"/>
            <a:ext cx="1800225" cy="884238"/>
          </a:xfrm>
          <a:prstGeom prst="rect">
            <a:avLst/>
          </a:prstGeom>
          <a:noFill/>
          <a:ln w="19050">
            <a:solidFill>
              <a:schemeClr val="tx1"/>
            </a:solidFill>
            <a:miter lim="800000"/>
            <a:headEnd/>
            <a:tailEnd/>
          </a:ln>
        </p:spPr>
        <p:txBody>
          <a:bodyPr anchor="ctr"/>
          <a:lstStyle/>
          <a:p>
            <a:pPr algn="ctr">
              <a:spcBef>
                <a:spcPct val="50000"/>
              </a:spcBef>
            </a:pPr>
            <a:r>
              <a:rPr lang="zh-CN" altLang="en-US" sz="1600">
                <a:ea typeface="黑体" pitchFamily="2" charset="-122"/>
              </a:rPr>
              <a:t>对工作的优化程度，效率是否提高</a:t>
            </a:r>
          </a:p>
        </p:txBody>
      </p:sp>
      <p:sp>
        <p:nvSpPr>
          <p:cNvPr id="4171795" name="Text Box 20"/>
          <p:cNvSpPr txBox="1">
            <a:spLocks noChangeArrowheads="1"/>
          </p:cNvSpPr>
          <p:nvPr/>
        </p:nvSpPr>
        <p:spPr bwMode="auto">
          <a:xfrm>
            <a:off x="6227763" y="3911600"/>
            <a:ext cx="1800225" cy="576263"/>
          </a:xfrm>
          <a:prstGeom prst="rect">
            <a:avLst/>
          </a:prstGeom>
          <a:noFill/>
          <a:ln w="19050">
            <a:solidFill>
              <a:schemeClr val="tx1"/>
            </a:solidFill>
            <a:miter lim="800000"/>
            <a:headEnd/>
            <a:tailEnd/>
          </a:ln>
        </p:spPr>
        <p:txBody>
          <a:bodyPr anchor="ctr"/>
          <a:lstStyle/>
          <a:p>
            <a:pPr algn="ctr">
              <a:spcBef>
                <a:spcPct val="50000"/>
              </a:spcBef>
            </a:pPr>
            <a:r>
              <a:rPr lang="zh-CN" altLang="en-US" sz="1600">
                <a:ea typeface="黑体" pitchFamily="2" charset="-122"/>
              </a:rPr>
              <a:t>输入输出文件的清晰度</a:t>
            </a:r>
          </a:p>
        </p:txBody>
      </p:sp>
      <p:sp>
        <p:nvSpPr>
          <p:cNvPr id="4171796" name="Text Box 21"/>
          <p:cNvSpPr txBox="1">
            <a:spLocks noChangeArrowheads="1"/>
          </p:cNvSpPr>
          <p:nvPr/>
        </p:nvSpPr>
        <p:spPr bwMode="auto">
          <a:xfrm>
            <a:off x="6227763" y="4797425"/>
            <a:ext cx="1800225" cy="525463"/>
          </a:xfrm>
          <a:prstGeom prst="rect">
            <a:avLst/>
          </a:prstGeom>
          <a:noFill/>
          <a:ln w="19050">
            <a:solidFill>
              <a:schemeClr val="tx1"/>
            </a:solidFill>
            <a:miter lim="800000"/>
            <a:headEnd/>
            <a:tailEnd/>
          </a:ln>
        </p:spPr>
        <p:txBody>
          <a:bodyPr anchor="ctr"/>
          <a:lstStyle/>
          <a:p>
            <a:pPr algn="ctr">
              <a:spcBef>
                <a:spcPct val="50000"/>
              </a:spcBef>
            </a:pPr>
            <a:r>
              <a:rPr lang="zh-CN" altLang="en-US" sz="1600">
                <a:ea typeface="黑体" pitchFamily="2" charset="-122"/>
              </a:rPr>
              <a:t>关键模版的清晰度和可操作性</a:t>
            </a:r>
          </a:p>
        </p:txBody>
      </p:sp>
      <p:sp>
        <p:nvSpPr>
          <p:cNvPr id="4171797" name="Text Box 22"/>
          <p:cNvSpPr txBox="1">
            <a:spLocks noChangeArrowheads="1"/>
          </p:cNvSpPr>
          <p:nvPr/>
        </p:nvSpPr>
        <p:spPr bwMode="auto">
          <a:xfrm>
            <a:off x="611188" y="152400"/>
            <a:ext cx="4465637" cy="457200"/>
          </a:xfrm>
          <a:prstGeom prst="rect">
            <a:avLst/>
          </a:prstGeom>
          <a:noFill/>
          <a:ln w="9525" algn="ctr">
            <a:noFill/>
            <a:miter lim="800000"/>
            <a:headEnd/>
            <a:tailEnd/>
          </a:ln>
        </p:spPr>
        <p:txBody>
          <a:bodyPr>
            <a:spAutoFit/>
          </a:bodyPr>
          <a:lstStyle/>
          <a:p>
            <a:r>
              <a:rPr lang="zh-CN" altLang="en-US" sz="2400" b="1">
                <a:solidFill>
                  <a:schemeClr val="accent2"/>
                </a:solidFill>
                <a:latin typeface="Arial" charset="0"/>
                <a:ea typeface="黑体" pitchFamily="2" charset="-122"/>
              </a:rPr>
              <a:t>流程评审要素</a:t>
            </a:r>
          </a:p>
        </p:txBody>
      </p:sp>
      <p:cxnSp>
        <p:nvCxnSpPr>
          <p:cNvPr id="4171798" name="AutoShape 23"/>
          <p:cNvCxnSpPr>
            <a:cxnSpLocks noChangeShapeType="1"/>
            <a:stCxn id="4171792" idx="3"/>
            <a:endCxn id="4171777" idx="1"/>
          </p:cNvCxnSpPr>
          <p:nvPr/>
        </p:nvCxnSpPr>
        <p:spPr bwMode="auto">
          <a:xfrm flipV="1">
            <a:off x="2749550" y="3286125"/>
            <a:ext cx="949325" cy="406400"/>
          </a:xfrm>
          <a:prstGeom prst="bentConnector3">
            <a:avLst>
              <a:gd name="adj1" fmla="val 50000"/>
            </a:avLst>
          </a:prstGeom>
          <a:noFill/>
          <a:ln w="9525">
            <a:solidFill>
              <a:schemeClr val="tx1"/>
            </a:solidFill>
            <a:miter lim="800000"/>
            <a:headEnd/>
            <a:tailEnd/>
          </a:ln>
        </p:spPr>
      </p:cxnSp>
      <p:cxnSp>
        <p:nvCxnSpPr>
          <p:cNvPr id="4171799" name="AutoShape 24"/>
          <p:cNvCxnSpPr>
            <a:cxnSpLocks noChangeShapeType="1"/>
            <a:stCxn id="4171794" idx="3"/>
            <a:endCxn id="4171777" idx="1"/>
          </p:cNvCxnSpPr>
          <p:nvPr/>
        </p:nvCxnSpPr>
        <p:spPr bwMode="auto">
          <a:xfrm flipV="1">
            <a:off x="2749550" y="3286125"/>
            <a:ext cx="949325" cy="1449388"/>
          </a:xfrm>
          <a:prstGeom prst="bentConnector3">
            <a:avLst>
              <a:gd name="adj1" fmla="val 50000"/>
            </a:avLst>
          </a:prstGeom>
          <a:noFill/>
          <a:ln w="9525">
            <a:solidFill>
              <a:schemeClr val="tx1"/>
            </a:solidFill>
            <a:miter lim="800000"/>
            <a:headEnd/>
            <a:tailEnd/>
          </a:ln>
        </p:spPr>
      </p:cxnSp>
      <p:cxnSp>
        <p:nvCxnSpPr>
          <p:cNvPr id="4171800" name="AutoShape 25"/>
          <p:cNvCxnSpPr>
            <a:cxnSpLocks noChangeShapeType="1"/>
            <a:stCxn id="4171777" idx="3"/>
            <a:endCxn id="4171788" idx="1"/>
          </p:cNvCxnSpPr>
          <p:nvPr/>
        </p:nvCxnSpPr>
        <p:spPr bwMode="auto">
          <a:xfrm>
            <a:off x="5410200" y="3286125"/>
            <a:ext cx="808038" cy="44450"/>
          </a:xfrm>
          <a:prstGeom prst="bentConnector3">
            <a:avLst>
              <a:gd name="adj1" fmla="val 49903"/>
            </a:avLst>
          </a:prstGeom>
          <a:noFill/>
          <a:ln w="9525">
            <a:solidFill>
              <a:schemeClr val="tx1"/>
            </a:solidFill>
            <a:miter lim="800000"/>
            <a:headEnd/>
            <a:tailEnd/>
          </a:ln>
        </p:spPr>
      </p:cxnSp>
      <p:cxnSp>
        <p:nvCxnSpPr>
          <p:cNvPr id="4171801" name="AutoShape 26"/>
          <p:cNvCxnSpPr>
            <a:cxnSpLocks noChangeShapeType="1"/>
            <a:stCxn id="4171777" idx="3"/>
            <a:endCxn id="4171795" idx="1"/>
          </p:cNvCxnSpPr>
          <p:nvPr/>
        </p:nvCxnSpPr>
        <p:spPr bwMode="auto">
          <a:xfrm>
            <a:off x="5410200" y="3286125"/>
            <a:ext cx="808038" cy="914400"/>
          </a:xfrm>
          <a:prstGeom prst="bentConnector3">
            <a:avLst>
              <a:gd name="adj1" fmla="val 49903"/>
            </a:avLst>
          </a:prstGeom>
          <a:noFill/>
          <a:ln w="9525">
            <a:solidFill>
              <a:schemeClr val="tx1"/>
            </a:solidFill>
            <a:miter lim="800000"/>
            <a:headEnd/>
            <a:tailEnd/>
          </a:ln>
        </p:spPr>
      </p:cxnSp>
      <p:cxnSp>
        <p:nvCxnSpPr>
          <p:cNvPr id="4171802" name="AutoShape 27"/>
          <p:cNvCxnSpPr>
            <a:cxnSpLocks noChangeShapeType="1"/>
            <a:stCxn id="4171777" idx="3"/>
            <a:endCxn id="4171796" idx="1"/>
          </p:cNvCxnSpPr>
          <p:nvPr/>
        </p:nvCxnSpPr>
        <p:spPr bwMode="auto">
          <a:xfrm>
            <a:off x="5410200" y="3286125"/>
            <a:ext cx="808038" cy="1774825"/>
          </a:xfrm>
          <a:prstGeom prst="bentConnector3">
            <a:avLst>
              <a:gd name="adj1" fmla="val 49903"/>
            </a:avLst>
          </a:prstGeom>
          <a:noFill/>
          <a:ln w="9525">
            <a:solidFill>
              <a:schemeClr val="tx1"/>
            </a:solidFill>
            <a:miter lim="800000"/>
            <a:headEnd/>
            <a:tailEnd/>
          </a:ln>
        </p:spPr>
      </p:cxnSp>
      <p:sp>
        <p:nvSpPr>
          <p:cNvPr id="4171803" name="Text Box 28"/>
          <p:cNvSpPr txBox="1">
            <a:spLocks noChangeArrowheads="1"/>
          </p:cNvSpPr>
          <p:nvPr/>
        </p:nvSpPr>
        <p:spPr bwMode="auto">
          <a:xfrm>
            <a:off x="323850" y="4600575"/>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15</a:t>
            </a:r>
            <a:r>
              <a:rPr lang="zh-CN" altLang="en-US" sz="1400">
                <a:ea typeface="黑体" pitchFamily="2" charset="-122"/>
              </a:rPr>
              <a:t>分</a:t>
            </a:r>
          </a:p>
        </p:txBody>
      </p:sp>
      <p:sp>
        <p:nvSpPr>
          <p:cNvPr id="4171804" name="Text Box 29"/>
          <p:cNvSpPr txBox="1">
            <a:spLocks noChangeArrowheads="1"/>
          </p:cNvSpPr>
          <p:nvPr/>
        </p:nvSpPr>
        <p:spPr bwMode="auto">
          <a:xfrm>
            <a:off x="8216900" y="4076700"/>
            <a:ext cx="4508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5</a:t>
            </a:r>
            <a:r>
              <a:rPr lang="zh-CN" altLang="en-US" sz="1400">
                <a:ea typeface="黑体" pitchFamily="2" charset="-122"/>
              </a:rPr>
              <a:t>分</a:t>
            </a:r>
          </a:p>
        </p:txBody>
      </p:sp>
      <p:sp>
        <p:nvSpPr>
          <p:cNvPr id="4171805" name="Text Box 30"/>
          <p:cNvSpPr txBox="1">
            <a:spLocks noChangeArrowheads="1"/>
          </p:cNvSpPr>
          <p:nvPr/>
        </p:nvSpPr>
        <p:spPr bwMode="auto">
          <a:xfrm>
            <a:off x="8172450" y="4941888"/>
            <a:ext cx="539750" cy="304800"/>
          </a:xfrm>
          <a:prstGeom prst="rect">
            <a:avLst/>
          </a:prstGeom>
          <a:noFill/>
          <a:ln w="19050">
            <a:noFill/>
            <a:miter lim="800000"/>
            <a:headEnd/>
            <a:tailEnd/>
          </a:ln>
        </p:spPr>
        <p:txBody>
          <a:bodyPr wrap="none">
            <a:spAutoFit/>
          </a:bodyPr>
          <a:lstStyle/>
          <a:p>
            <a:pPr algn="ctr">
              <a:spcBef>
                <a:spcPct val="50000"/>
              </a:spcBef>
            </a:pPr>
            <a:r>
              <a:rPr lang="en-US" altLang="zh-CN" sz="1400">
                <a:ea typeface="黑体" pitchFamily="2" charset="-122"/>
              </a:rPr>
              <a:t>15</a:t>
            </a:r>
            <a:r>
              <a:rPr lang="zh-CN" altLang="en-US" sz="1400">
                <a:ea typeface="黑体" pitchFamily="2" charset="-122"/>
              </a:rPr>
              <a:t>分</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3825" name="Rectangle 2"/>
          <p:cNvSpPr>
            <a:spLocks noGrp="1" noChangeArrowheads="1"/>
          </p:cNvSpPr>
          <p:nvPr>
            <p:ph type="title"/>
          </p:nvPr>
        </p:nvSpPr>
        <p:spPr bwMode="auto">
          <a:xfrm>
            <a:off x="539750" y="163513"/>
            <a:ext cx="8077200" cy="457200"/>
          </a:xfrm>
          <a:noFill/>
          <a:ln algn="ctr">
            <a:miter lim="800000"/>
            <a:headEnd/>
            <a:tailEnd/>
          </a:ln>
        </p:spPr>
        <p:txBody>
          <a:bodyPr vert="horz" wrap="square" lIns="91440" tIns="45720" rIns="91440" bIns="45720" numCol="1" anchor="t" anchorCtr="0" compatLnSpc="1">
            <a:prstTxWarp prst="textNoShape">
              <a:avLst/>
            </a:prstTxWarp>
            <a:spAutoFit/>
          </a:bodyPr>
          <a:lstStyle/>
          <a:p>
            <a:pPr eaLnBrk="1" hangingPunct="1"/>
            <a:r>
              <a:rPr lang="zh-CN" altLang="en-US" smtClean="0"/>
              <a:t>流程与制度的关系</a:t>
            </a:r>
          </a:p>
        </p:txBody>
      </p:sp>
      <p:sp>
        <p:nvSpPr>
          <p:cNvPr id="4173826" name="Rectangle 3"/>
          <p:cNvSpPr>
            <a:spLocks noGrp="1" noChangeArrowheads="1"/>
          </p:cNvSpPr>
          <p:nvPr>
            <p:ph type="body" idx="1"/>
          </p:nvPr>
        </p:nvSpPr>
        <p:spPr bwMode="auto">
          <a:xfrm>
            <a:off x="609600" y="990600"/>
            <a:ext cx="7772400" cy="495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80000"/>
              </a:lnSpc>
            </a:pPr>
            <a:r>
              <a:rPr lang="zh-CN" altLang="en-US" sz="2000" smtClean="0"/>
              <a:t>制度的作用在于规范活动</a:t>
            </a:r>
            <a:r>
              <a:rPr lang="en-US" altLang="zh-CN" sz="2000" smtClean="0">
                <a:latin typeface="Arial" charset="0"/>
              </a:rPr>
              <a:t>——</a:t>
            </a:r>
            <a:r>
              <a:rPr lang="zh-CN" altLang="en-US" sz="2000" smtClean="0"/>
              <a:t>保证行为的统一和规范。</a:t>
            </a:r>
          </a:p>
          <a:p>
            <a:pPr eaLnBrk="1" hangingPunct="1">
              <a:lnSpc>
                <a:spcPct val="180000"/>
              </a:lnSpc>
            </a:pPr>
            <a:r>
              <a:rPr lang="zh-CN" altLang="en-US" sz="2000" smtClean="0"/>
              <a:t>流程的作用在于整合活动</a:t>
            </a:r>
            <a:r>
              <a:rPr lang="en-US" altLang="zh-CN" sz="2000" smtClean="0">
                <a:latin typeface="Arial" charset="0"/>
              </a:rPr>
              <a:t>——</a:t>
            </a:r>
            <a:r>
              <a:rPr lang="zh-CN" altLang="en-US" sz="2000" smtClean="0"/>
              <a:t>保证资源的利用效率和产出。</a:t>
            </a:r>
          </a:p>
          <a:p>
            <a:pPr lvl="1" eaLnBrk="1" hangingPunct="1">
              <a:lnSpc>
                <a:spcPct val="180000"/>
              </a:lnSpc>
              <a:buFontTx/>
              <a:buNone/>
            </a:pPr>
            <a:r>
              <a:rPr lang="zh-CN" altLang="en-US" sz="1600" smtClean="0"/>
              <a:t>制度：流程</a:t>
            </a:r>
            <a:r>
              <a:rPr lang="zh-CN" altLang="en-US" sz="1600" b="0" smtClean="0"/>
              <a:t>                 </a:t>
            </a:r>
            <a:r>
              <a:rPr lang="zh-CN" altLang="en-US" sz="1600" smtClean="0"/>
              <a:t>堤岸：河流</a:t>
            </a:r>
            <a:r>
              <a:rPr lang="zh-CN" altLang="en-US" sz="1600" b="0" smtClean="0"/>
              <a:t>	</a:t>
            </a:r>
          </a:p>
          <a:p>
            <a:pPr eaLnBrk="1" hangingPunct="1">
              <a:lnSpc>
                <a:spcPct val="180000"/>
              </a:lnSpc>
              <a:buFontTx/>
              <a:buNone/>
            </a:pPr>
            <a:r>
              <a:rPr lang="zh-CN" altLang="en-US" sz="1600" b="0" smtClean="0"/>
              <a:t>制度是让人</a:t>
            </a:r>
            <a:r>
              <a:rPr lang="zh-CN" altLang="en-US" sz="1600" b="0" smtClean="0">
                <a:latin typeface="Arial" charset="0"/>
              </a:rPr>
              <a:t>“</a:t>
            </a:r>
            <a:r>
              <a:rPr lang="zh-CN" altLang="en-US" sz="1600" b="0" smtClean="0"/>
              <a:t>作正确的事</a:t>
            </a:r>
            <a:r>
              <a:rPr lang="zh-CN" altLang="en-US" sz="1600" b="0" smtClean="0">
                <a:latin typeface="Arial" charset="0"/>
              </a:rPr>
              <a:t>”</a:t>
            </a:r>
            <a:r>
              <a:rPr lang="zh-CN" altLang="en-US" sz="1600" b="0" smtClean="0"/>
              <a:t>，流程是让人</a:t>
            </a:r>
            <a:r>
              <a:rPr lang="zh-CN" altLang="en-US" sz="1600" b="0" smtClean="0">
                <a:latin typeface="Arial" charset="0"/>
              </a:rPr>
              <a:t>“</a:t>
            </a:r>
            <a:r>
              <a:rPr lang="zh-CN" altLang="en-US" sz="1600" b="0" smtClean="0"/>
              <a:t>正确地做事</a:t>
            </a:r>
            <a:r>
              <a:rPr lang="zh-CN" altLang="en-US" sz="1600" b="0" smtClean="0">
                <a:latin typeface="Arial" charset="0"/>
              </a:rPr>
              <a:t>”</a:t>
            </a:r>
            <a:endParaRPr lang="zh-CN" altLang="en-US" sz="1600" b="0" smtClean="0"/>
          </a:p>
        </p:txBody>
      </p:sp>
      <p:sp>
        <p:nvSpPr>
          <p:cNvPr id="4173827" name="AutoShape 4"/>
          <p:cNvSpPr>
            <a:spLocks noChangeArrowheads="1"/>
          </p:cNvSpPr>
          <p:nvPr/>
        </p:nvSpPr>
        <p:spPr bwMode="auto">
          <a:xfrm>
            <a:off x="1254125" y="4797425"/>
            <a:ext cx="7127875" cy="1439863"/>
          </a:xfrm>
          <a:prstGeom prst="rightArrow">
            <a:avLst>
              <a:gd name="adj1" fmla="val 46417"/>
              <a:gd name="adj2" fmla="val 51383"/>
            </a:avLst>
          </a:prstGeom>
          <a:solidFill>
            <a:schemeClr val="accent2">
              <a:alpha val="72156"/>
            </a:schemeClr>
          </a:solidFill>
          <a:ln w="9525">
            <a:solidFill>
              <a:schemeClr val="tx1"/>
            </a:solidFill>
            <a:miter lim="800000"/>
            <a:headEnd/>
            <a:tailEnd/>
          </a:ln>
        </p:spPr>
        <p:txBody>
          <a:bodyPr wrap="none" anchor="ctr"/>
          <a:lstStyle/>
          <a:p>
            <a:pPr algn="ctr"/>
            <a:endParaRPr lang="zh-CN" altLang="en-US"/>
          </a:p>
        </p:txBody>
      </p:sp>
      <p:sp>
        <p:nvSpPr>
          <p:cNvPr id="4173828" name="AutoShape 5"/>
          <p:cNvSpPr>
            <a:spLocks noChangeArrowheads="1"/>
          </p:cNvSpPr>
          <p:nvPr/>
        </p:nvSpPr>
        <p:spPr bwMode="auto">
          <a:xfrm>
            <a:off x="2262188" y="5300663"/>
            <a:ext cx="792162" cy="431800"/>
          </a:xfrm>
          <a:prstGeom prst="flowChartProcess">
            <a:avLst/>
          </a:prstGeom>
          <a:solidFill>
            <a:schemeClr val="bg1"/>
          </a:solidFill>
          <a:ln w="9525">
            <a:noFill/>
            <a:miter lim="800000"/>
            <a:headEnd/>
            <a:tailEnd/>
          </a:ln>
        </p:spPr>
        <p:txBody>
          <a:bodyPr wrap="none" anchor="ctr"/>
          <a:lstStyle/>
          <a:p>
            <a:pPr marL="228600" indent="-228600" algn="ctr">
              <a:spcBef>
                <a:spcPct val="20000"/>
              </a:spcBef>
            </a:pPr>
            <a:r>
              <a:rPr lang="zh-CN" altLang="en-US" sz="1400"/>
              <a:t>活动</a:t>
            </a:r>
            <a:r>
              <a:rPr lang="en-US" altLang="zh-CN" sz="1400"/>
              <a:t>A</a:t>
            </a:r>
          </a:p>
        </p:txBody>
      </p:sp>
      <p:sp>
        <p:nvSpPr>
          <p:cNvPr id="4173829" name="AutoShape 6"/>
          <p:cNvSpPr>
            <a:spLocks noChangeArrowheads="1"/>
          </p:cNvSpPr>
          <p:nvPr/>
        </p:nvSpPr>
        <p:spPr bwMode="auto">
          <a:xfrm>
            <a:off x="3635375" y="5300663"/>
            <a:ext cx="792163" cy="431800"/>
          </a:xfrm>
          <a:prstGeom prst="flowChartProcess">
            <a:avLst/>
          </a:prstGeom>
          <a:solidFill>
            <a:schemeClr val="bg1"/>
          </a:solidFill>
          <a:ln w="9525">
            <a:noFill/>
            <a:miter lim="800000"/>
            <a:headEnd/>
            <a:tailEnd/>
          </a:ln>
        </p:spPr>
        <p:txBody>
          <a:bodyPr wrap="none" anchor="ctr"/>
          <a:lstStyle/>
          <a:p>
            <a:pPr marL="228600" indent="-228600" algn="ctr">
              <a:spcBef>
                <a:spcPct val="20000"/>
              </a:spcBef>
            </a:pPr>
            <a:r>
              <a:rPr lang="zh-CN" altLang="en-US" sz="1400"/>
              <a:t>活动</a:t>
            </a:r>
            <a:r>
              <a:rPr lang="en-US" altLang="zh-CN" sz="1400"/>
              <a:t>B</a:t>
            </a:r>
          </a:p>
        </p:txBody>
      </p:sp>
      <p:sp>
        <p:nvSpPr>
          <p:cNvPr id="4173830" name="AutoShape 7"/>
          <p:cNvSpPr>
            <a:spLocks noChangeArrowheads="1"/>
          </p:cNvSpPr>
          <p:nvPr/>
        </p:nvSpPr>
        <p:spPr bwMode="auto">
          <a:xfrm>
            <a:off x="609600" y="3860800"/>
            <a:ext cx="5834063" cy="1439863"/>
          </a:xfrm>
          <a:prstGeom prst="rightArrow">
            <a:avLst>
              <a:gd name="adj1" fmla="val 46417"/>
              <a:gd name="adj2" fmla="val 42056"/>
            </a:avLst>
          </a:prstGeom>
          <a:solidFill>
            <a:schemeClr val="accent2">
              <a:alpha val="61960"/>
            </a:schemeClr>
          </a:solidFill>
          <a:ln w="9525">
            <a:solidFill>
              <a:schemeClr val="tx1"/>
            </a:solidFill>
            <a:miter lim="800000"/>
            <a:headEnd/>
            <a:tailEnd/>
          </a:ln>
        </p:spPr>
        <p:txBody>
          <a:bodyPr wrap="none" anchor="ctr"/>
          <a:lstStyle/>
          <a:p>
            <a:pPr marL="228600" indent="-228600" algn="ctr">
              <a:spcBef>
                <a:spcPct val="20000"/>
              </a:spcBef>
            </a:pPr>
            <a:endParaRPr lang="zh-CN" altLang="zh-CN" sz="1400"/>
          </a:p>
        </p:txBody>
      </p:sp>
      <p:sp>
        <p:nvSpPr>
          <p:cNvPr id="4173831" name="AutoShape 8"/>
          <p:cNvSpPr>
            <a:spLocks noChangeArrowheads="1"/>
          </p:cNvSpPr>
          <p:nvPr/>
        </p:nvSpPr>
        <p:spPr bwMode="auto">
          <a:xfrm>
            <a:off x="4932363" y="5300663"/>
            <a:ext cx="792162" cy="431800"/>
          </a:xfrm>
          <a:prstGeom prst="flowChartProcess">
            <a:avLst/>
          </a:prstGeom>
          <a:solidFill>
            <a:schemeClr val="bg1"/>
          </a:solidFill>
          <a:ln w="9525">
            <a:noFill/>
            <a:miter lim="800000"/>
            <a:headEnd/>
            <a:tailEnd/>
          </a:ln>
        </p:spPr>
        <p:txBody>
          <a:bodyPr wrap="none" anchor="ctr"/>
          <a:lstStyle/>
          <a:p>
            <a:pPr marL="228600" indent="-228600" algn="ctr">
              <a:spcBef>
                <a:spcPct val="20000"/>
              </a:spcBef>
            </a:pPr>
            <a:r>
              <a:rPr lang="zh-CN" altLang="en-US" sz="1400"/>
              <a:t>活动</a:t>
            </a:r>
            <a:r>
              <a:rPr lang="en-US" altLang="zh-CN" sz="1400"/>
              <a:t>A</a:t>
            </a:r>
          </a:p>
        </p:txBody>
      </p:sp>
      <p:cxnSp>
        <p:nvCxnSpPr>
          <p:cNvPr id="4173832" name="AutoShape 9"/>
          <p:cNvCxnSpPr>
            <a:cxnSpLocks noChangeShapeType="1"/>
            <a:stCxn id="4173828" idx="3"/>
            <a:endCxn id="4173829" idx="1"/>
          </p:cNvCxnSpPr>
          <p:nvPr/>
        </p:nvCxnSpPr>
        <p:spPr bwMode="auto">
          <a:xfrm>
            <a:off x="3054350" y="5516563"/>
            <a:ext cx="581025" cy="0"/>
          </a:xfrm>
          <a:prstGeom prst="straightConnector1">
            <a:avLst/>
          </a:prstGeom>
          <a:noFill/>
          <a:ln w="9525">
            <a:solidFill>
              <a:schemeClr val="bg1"/>
            </a:solidFill>
            <a:round/>
            <a:headEnd/>
            <a:tailEnd type="triangle" w="med" len="med"/>
          </a:ln>
        </p:spPr>
      </p:cxnSp>
      <p:cxnSp>
        <p:nvCxnSpPr>
          <p:cNvPr id="4173833" name="AutoShape 10"/>
          <p:cNvCxnSpPr>
            <a:cxnSpLocks noChangeShapeType="1"/>
            <a:stCxn id="4173829" idx="3"/>
            <a:endCxn id="4173831" idx="1"/>
          </p:cNvCxnSpPr>
          <p:nvPr/>
        </p:nvCxnSpPr>
        <p:spPr bwMode="auto">
          <a:xfrm>
            <a:off x="4427538" y="5516563"/>
            <a:ext cx="504825" cy="0"/>
          </a:xfrm>
          <a:prstGeom prst="straightConnector1">
            <a:avLst/>
          </a:prstGeom>
          <a:noFill/>
          <a:ln w="9525">
            <a:solidFill>
              <a:schemeClr val="bg1"/>
            </a:solidFill>
            <a:round/>
            <a:headEnd/>
            <a:tailEnd type="triangle" w="med" len="med"/>
          </a:ln>
        </p:spPr>
      </p:cxnSp>
      <p:sp>
        <p:nvSpPr>
          <p:cNvPr id="4173834" name="AutoShape 11"/>
          <p:cNvSpPr>
            <a:spLocks noChangeArrowheads="1"/>
          </p:cNvSpPr>
          <p:nvPr/>
        </p:nvSpPr>
        <p:spPr bwMode="auto">
          <a:xfrm>
            <a:off x="889000" y="4365625"/>
            <a:ext cx="792163" cy="431800"/>
          </a:xfrm>
          <a:prstGeom prst="flowChartProcess">
            <a:avLst/>
          </a:prstGeom>
          <a:solidFill>
            <a:schemeClr val="bg1"/>
          </a:solidFill>
          <a:ln w="9525">
            <a:noFill/>
            <a:miter lim="800000"/>
            <a:headEnd/>
            <a:tailEnd/>
          </a:ln>
        </p:spPr>
        <p:txBody>
          <a:bodyPr wrap="none" anchor="ctr"/>
          <a:lstStyle/>
          <a:p>
            <a:pPr marL="228600" indent="-228600" algn="ctr">
              <a:spcBef>
                <a:spcPct val="20000"/>
              </a:spcBef>
            </a:pPr>
            <a:r>
              <a:rPr lang="zh-CN" altLang="en-US" sz="1400"/>
              <a:t>活动</a:t>
            </a:r>
            <a:r>
              <a:rPr lang="en-US" altLang="zh-CN" sz="1400"/>
              <a:t>X</a:t>
            </a:r>
          </a:p>
        </p:txBody>
      </p:sp>
      <p:sp>
        <p:nvSpPr>
          <p:cNvPr id="4173835" name="AutoShape 12"/>
          <p:cNvSpPr>
            <a:spLocks noChangeArrowheads="1"/>
          </p:cNvSpPr>
          <p:nvPr/>
        </p:nvSpPr>
        <p:spPr bwMode="auto">
          <a:xfrm>
            <a:off x="2262188" y="4365625"/>
            <a:ext cx="792162" cy="431800"/>
          </a:xfrm>
          <a:prstGeom prst="flowChartProcess">
            <a:avLst/>
          </a:prstGeom>
          <a:solidFill>
            <a:schemeClr val="bg1"/>
          </a:solidFill>
          <a:ln w="9525">
            <a:noFill/>
            <a:miter lim="800000"/>
            <a:headEnd/>
            <a:tailEnd/>
          </a:ln>
        </p:spPr>
        <p:txBody>
          <a:bodyPr wrap="none" anchor="ctr"/>
          <a:lstStyle/>
          <a:p>
            <a:pPr marL="228600" indent="-228600" algn="ctr">
              <a:spcBef>
                <a:spcPct val="20000"/>
              </a:spcBef>
            </a:pPr>
            <a:r>
              <a:rPr lang="zh-CN" altLang="en-US" sz="1400"/>
              <a:t>活动</a:t>
            </a:r>
            <a:r>
              <a:rPr lang="en-US" altLang="zh-CN" sz="1400"/>
              <a:t>Y</a:t>
            </a:r>
          </a:p>
        </p:txBody>
      </p:sp>
      <p:cxnSp>
        <p:nvCxnSpPr>
          <p:cNvPr id="4173836" name="AutoShape 13"/>
          <p:cNvCxnSpPr>
            <a:cxnSpLocks noChangeShapeType="1"/>
            <a:stCxn id="4173834" idx="3"/>
            <a:endCxn id="4173835" idx="1"/>
          </p:cNvCxnSpPr>
          <p:nvPr/>
        </p:nvCxnSpPr>
        <p:spPr bwMode="auto">
          <a:xfrm>
            <a:off x="1681163" y="4581525"/>
            <a:ext cx="581025" cy="0"/>
          </a:xfrm>
          <a:prstGeom prst="straightConnector1">
            <a:avLst/>
          </a:prstGeom>
          <a:noFill/>
          <a:ln w="9525">
            <a:solidFill>
              <a:schemeClr val="bg1"/>
            </a:solidFill>
            <a:round/>
            <a:headEnd/>
            <a:tailEnd type="triangle" w="med" len="med"/>
          </a:ln>
        </p:spPr>
      </p:cxnSp>
      <p:sp>
        <p:nvSpPr>
          <p:cNvPr id="4173837" name="AutoShape 14"/>
          <p:cNvSpPr>
            <a:spLocks noChangeArrowheads="1"/>
          </p:cNvSpPr>
          <p:nvPr/>
        </p:nvSpPr>
        <p:spPr bwMode="auto">
          <a:xfrm>
            <a:off x="3559175" y="4365625"/>
            <a:ext cx="792163" cy="431800"/>
          </a:xfrm>
          <a:prstGeom prst="flowChartProcess">
            <a:avLst/>
          </a:prstGeom>
          <a:solidFill>
            <a:schemeClr val="bg1"/>
          </a:solidFill>
          <a:ln w="9525">
            <a:noFill/>
            <a:miter lim="800000"/>
            <a:headEnd/>
            <a:tailEnd/>
          </a:ln>
        </p:spPr>
        <p:txBody>
          <a:bodyPr wrap="none" anchor="ctr"/>
          <a:lstStyle/>
          <a:p>
            <a:pPr marL="228600" indent="-228600" algn="ctr">
              <a:spcBef>
                <a:spcPct val="20000"/>
              </a:spcBef>
            </a:pPr>
            <a:r>
              <a:rPr lang="zh-CN" altLang="en-US" sz="1400"/>
              <a:t>活动</a:t>
            </a:r>
            <a:r>
              <a:rPr lang="en-US" altLang="zh-CN" sz="1400"/>
              <a:t>Z</a:t>
            </a:r>
          </a:p>
        </p:txBody>
      </p:sp>
      <p:cxnSp>
        <p:nvCxnSpPr>
          <p:cNvPr id="4173838" name="AutoShape 15"/>
          <p:cNvCxnSpPr>
            <a:cxnSpLocks noChangeShapeType="1"/>
            <a:stCxn id="4173835" idx="3"/>
            <a:endCxn id="4173837" idx="1"/>
          </p:cNvCxnSpPr>
          <p:nvPr/>
        </p:nvCxnSpPr>
        <p:spPr bwMode="auto">
          <a:xfrm>
            <a:off x="3054350" y="4581525"/>
            <a:ext cx="504825" cy="0"/>
          </a:xfrm>
          <a:prstGeom prst="straightConnector1">
            <a:avLst/>
          </a:prstGeom>
          <a:noFill/>
          <a:ln w="9525">
            <a:solidFill>
              <a:schemeClr val="bg1"/>
            </a:solidFill>
            <a:round/>
            <a:headEnd/>
            <a:tailEnd type="triangle" w="med" len="med"/>
          </a:ln>
        </p:spPr>
      </p:cxnSp>
      <p:sp>
        <p:nvSpPr>
          <p:cNvPr id="4173839" name="AutoShape 16"/>
          <p:cNvSpPr>
            <a:spLocks noChangeArrowheads="1"/>
          </p:cNvSpPr>
          <p:nvPr/>
        </p:nvSpPr>
        <p:spPr bwMode="auto">
          <a:xfrm>
            <a:off x="609600" y="3646488"/>
            <a:ext cx="1298575" cy="1870075"/>
          </a:xfrm>
          <a:prstGeom prst="foldedCorner">
            <a:avLst>
              <a:gd name="adj" fmla="val 12500"/>
            </a:avLst>
          </a:prstGeom>
          <a:solidFill>
            <a:srgbClr val="FF0000">
              <a:alpha val="38039"/>
            </a:srgbClr>
          </a:solidFill>
          <a:ln w="9525">
            <a:solidFill>
              <a:schemeClr val="tx1"/>
            </a:solidFill>
            <a:round/>
            <a:headEnd/>
            <a:tailEnd/>
          </a:ln>
        </p:spPr>
        <p:txBody>
          <a:bodyPr wrap="none" anchor="ctr"/>
          <a:lstStyle/>
          <a:p>
            <a:pPr algn="ctr"/>
            <a:endParaRPr lang="zh-CN" altLang="en-US"/>
          </a:p>
        </p:txBody>
      </p:sp>
      <p:sp>
        <p:nvSpPr>
          <p:cNvPr id="4173840" name="Rectangle 17"/>
          <p:cNvSpPr>
            <a:spLocks noChangeArrowheads="1"/>
          </p:cNvSpPr>
          <p:nvPr/>
        </p:nvSpPr>
        <p:spPr bwMode="auto">
          <a:xfrm>
            <a:off x="755650" y="3787775"/>
            <a:ext cx="822325" cy="396875"/>
          </a:xfrm>
          <a:prstGeom prst="rect">
            <a:avLst/>
          </a:prstGeom>
          <a:noFill/>
          <a:ln w="9525">
            <a:noFill/>
            <a:miter lim="800000"/>
            <a:headEnd/>
            <a:tailEnd/>
          </a:ln>
        </p:spPr>
        <p:txBody>
          <a:bodyPr wrap="none">
            <a:spAutoFit/>
          </a:bodyPr>
          <a:lstStyle/>
          <a:p>
            <a:pPr marL="228600" indent="-228600">
              <a:spcBef>
                <a:spcPct val="20000"/>
              </a:spcBef>
            </a:pPr>
            <a:r>
              <a:rPr lang="zh-CN" altLang="en-US" sz="2000" b="1"/>
              <a:t>制度</a:t>
            </a:r>
            <a:r>
              <a:rPr lang="en-US" altLang="zh-CN" sz="2000" b="1"/>
              <a:t>1</a:t>
            </a:r>
          </a:p>
        </p:txBody>
      </p:sp>
      <p:sp>
        <p:nvSpPr>
          <p:cNvPr id="4173841" name="AutoShape 18"/>
          <p:cNvSpPr>
            <a:spLocks noChangeArrowheads="1"/>
          </p:cNvSpPr>
          <p:nvPr/>
        </p:nvSpPr>
        <p:spPr bwMode="auto">
          <a:xfrm>
            <a:off x="3203575" y="3508375"/>
            <a:ext cx="1584325" cy="2586038"/>
          </a:xfrm>
          <a:prstGeom prst="foldedCorner">
            <a:avLst>
              <a:gd name="adj" fmla="val 12500"/>
            </a:avLst>
          </a:prstGeom>
          <a:solidFill>
            <a:srgbClr val="FF9900">
              <a:alpha val="38039"/>
            </a:srgbClr>
          </a:solidFill>
          <a:ln w="9525">
            <a:solidFill>
              <a:schemeClr val="tx1"/>
            </a:solidFill>
            <a:round/>
            <a:headEnd/>
            <a:tailEnd/>
          </a:ln>
        </p:spPr>
        <p:txBody>
          <a:bodyPr wrap="none" anchor="ctr"/>
          <a:lstStyle/>
          <a:p>
            <a:pPr algn="ctr"/>
            <a:endParaRPr lang="zh-CN" altLang="en-US"/>
          </a:p>
        </p:txBody>
      </p:sp>
      <p:sp>
        <p:nvSpPr>
          <p:cNvPr id="4173842" name="Rectangle 19"/>
          <p:cNvSpPr>
            <a:spLocks noChangeArrowheads="1"/>
          </p:cNvSpPr>
          <p:nvPr/>
        </p:nvSpPr>
        <p:spPr bwMode="auto">
          <a:xfrm>
            <a:off x="3436938" y="3679825"/>
            <a:ext cx="822325" cy="396875"/>
          </a:xfrm>
          <a:prstGeom prst="rect">
            <a:avLst/>
          </a:prstGeom>
          <a:noFill/>
          <a:ln w="9525">
            <a:noFill/>
            <a:miter lim="800000"/>
            <a:headEnd/>
            <a:tailEnd/>
          </a:ln>
        </p:spPr>
        <p:txBody>
          <a:bodyPr wrap="none">
            <a:spAutoFit/>
          </a:bodyPr>
          <a:lstStyle/>
          <a:p>
            <a:pPr marL="228600" indent="-228600">
              <a:spcBef>
                <a:spcPct val="20000"/>
              </a:spcBef>
            </a:pPr>
            <a:r>
              <a:rPr lang="zh-CN" altLang="en-US" sz="2000" b="1"/>
              <a:t>制度</a:t>
            </a:r>
            <a:r>
              <a:rPr lang="en-US" altLang="zh-CN" sz="2000" b="1"/>
              <a:t>2</a:t>
            </a:r>
          </a:p>
        </p:txBody>
      </p:sp>
      <p:sp>
        <p:nvSpPr>
          <p:cNvPr id="4173843" name="Rectangle 20"/>
          <p:cNvSpPr>
            <a:spLocks noChangeArrowheads="1"/>
          </p:cNvSpPr>
          <p:nvPr/>
        </p:nvSpPr>
        <p:spPr bwMode="auto">
          <a:xfrm>
            <a:off x="4932363" y="4365625"/>
            <a:ext cx="822325" cy="396875"/>
          </a:xfrm>
          <a:prstGeom prst="rect">
            <a:avLst/>
          </a:prstGeom>
          <a:noFill/>
          <a:ln w="9525">
            <a:noFill/>
            <a:miter lim="800000"/>
            <a:headEnd/>
            <a:tailEnd/>
          </a:ln>
        </p:spPr>
        <p:txBody>
          <a:bodyPr wrap="none">
            <a:spAutoFit/>
          </a:bodyPr>
          <a:lstStyle/>
          <a:p>
            <a:pPr marL="228600" indent="-228600">
              <a:spcBef>
                <a:spcPct val="20000"/>
              </a:spcBef>
            </a:pPr>
            <a:r>
              <a:rPr lang="zh-CN" altLang="en-US" sz="2000" b="1"/>
              <a:t>流程</a:t>
            </a:r>
            <a:r>
              <a:rPr lang="en-US" altLang="zh-CN" sz="2000" b="1"/>
              <a:t>1</a:t>
            </a:r>
          </a:p>
        </p:txBody>
      </p:sp>
      <p:sp>
        <p:nvSpPr>
          <p:cNvPr id="4173844" name="Rectangle 21"/>
          <p:cNvSpPr>
            <a:spLocks noChangeArrowheads="1"/>
          </p:cNvSpPr>
          <p:nvPr/>
        </p:nvSpPr>
        <p:spPr bwMode="auto">
          <a:xfrm>
            <a:off x="6443663" y="5300663"/>
            <a:ext cx="822325" cy="396875"/>
          </a:xfrm>
          <a:prstGeom prst="rect">
            <a:avLst/>
          </a:prstGeom>
          <a:noFill/>
          <a:ln w="9525">
            <a:noFill/>
            <a:miter lim="800000"/>
            <a:headEnd/>
            <a:tailEnd/>
          </a:ln>
        </p:spPr>
        <p:txBody>
          <a:bodyPr wrap="none">
            <a:spAutoFit/>
          </a:bodyPr>
          <a:lstStyle/>
          <a:p>
            <a:pPr marL="228600" indent="-228600">
              <a:spcBef>
                <a:spcPct val="20000"/>
              </a:spcBef>
            </a:pPr>
            <a:r>
              <a:rPr lang="zh-CN" altLang="en-US" sz="2000" b="1"/>
              <a:t>流程</a:t>
            </a:r>
            <a:r>
              <a:rPr lang="en-US" altLang="zh-CN" sz="2000" b="1"/>
              <a:t>2</a:t>
            </a:r>
          </a:p>
        </p:txBody>
      </p:sp>
      <p:sp>
        <p:nvSpPr>
          <p:cNvPr id="4173845" name="AutoShape 22"/>
          <p:cNvSpPr>
            <a:spLocks noChangeArrowheads="1"/>
          </p:cNvSpPr>
          <p:nvPr/>
        </p:nvSpPr>
        <p:spPr bwMode="auto">
          <a:xfrm>
            <a:off x="1908175" y="2420938"/>
            <a:ext cx="576263" cy="215900"/>
          </a:xfrm>
          <a:prstGeom prst="leftRightArrow">
            <a:avLst>
              <a:gd name="adj1" fmla="val 50000"/>
              <a:gd name="adj2" fmla="val 53382"/>
            </a:avLst>
          </a:prstGeom>
          <a:noFill/>
          <a:ln w="9525">
            <a:noFill/>
            <a:miter lim="800000"/>
            <a:headEnd/>
            <a:tailEnd/>
          </a:ln>
        </p:spPr>
        <p:txBody>
          <a:bodyPr wrap="none" anchor="ctr"/>
          <a:lstStyle/>
          <a:p>
            <a:pPr algn="ctr"/>
            <a:endParaRPr lang="zh-CN" altLang="en-US"/>
          </a:p>
        </p:txBody>
      </p:sp>
      <p:sp>
        <p:nvSpPr>
          <p:cNvPr id="4173846" name="AutoShape 23"/>
          <p:cNvSpPr>
            <a:spLocks noChangeArrowheads="1"/>
          </p:cNvSpPr>
          <p:nvPr/>
        </p:nvSpPr>
        <p:spPr bwMode="auto">
          <a:xfrm>
            <a:off x="2262188" y="2276475"/>
            <a:ext cx="576262" cy="360363"/>
          </a:xfrm>
          <a:prstGeom prst="leftRightArrow">
            <a:avLst>
              <a:gd name="adj1" fmla="val 50000"/>
              <a:gd name="adj2" fmla="val 31982"/>
            </a:avLst>
          </a:prstGeom>
          <a:noFill/>
          <a:ln w="9525">
            <a:solidFill>
              <a:schemeClr val="tx1"/>
            </a:solidFill>
            <a:miter lim="800000"/>
            <a:headEnd/>
            <a:tailEnd/>
          </a:ln>
        </p:spPr>
        <p:txBody>
          <a:bodyPr wrap="none" anchor="ctr"/>
          <a:lstStyle/>
          <a:p>
            <a:pPr algn="ct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6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6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6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6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24415</TotalTime>
  <Words>6246</Words>
  <Application>Microsoft Office PowerPoint</Application>
  <PresentationFormat>全屏显示(4:3)</PresentationFormat>
  <Paragraphs>1031</Paragraphs>
  <Slides>96</Slides>
  <Notes>28</Notes>
  <HiddenSlides>1</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7</vt:i4>
      </vt:variant>
      <vt:variant>
        <vt:lpstr>幻灯片标题</vt:lpstr>
      </vt:variant>
      <vt:variant>
        <vt:i4>96</vt:i4>
      </vt:variant>
    </vt:vector>
  </HeadingPairs>
  <TitlesOfParts>
    <vt:vector size="114" baseType="lpstr">
      <vt:lpstr>黑体</vt:lpstr>
      <vt:lpstr>华文彩云</vt:lpstr>
      <vt:lpstr>华文楷体</vt:lpstr>
      <vt:lpstr>华文细黑</vt:lpstr>
      <vt:lpstr>楷体_GB2312</vt:lpstr>
      <vt:lpstr>宋体</vt:lpstr>
      <vt:lpstr>Arial</vt:lpstr>
      <vt:lpstr>Times New Roman</vt:lpstr>
      <vt:lpstr>Wingdings</vt:lpstr>
      <vt:lpstr>默认设计模板</vt:lpstr>
      <vt:lpstr>1_默认设计模板</vt:lpstr>
      <vt:lpstr>绘图</vt:lpstr>
      <vt:lpstr>Visio</vt:lpstr>
      <vt:lpstr>演示文稿</vt:lpstr>
      <vt:lpstr>Document</vt:lpstr>
      <vt:lpstr>简报</vt:lpstr>
      <vt:lpstr>位图图像</vt:lpstr>
      <vt:lpstr>文档</vt:lpstr>
      <vt:lpstr>PowerPoint 演示文稿</vt:lpstr>
      <vt:lpstr>目录</vt:lpstr>
      <vt:lpstr>什么是IPD？</vt:lpstr>
      <vt:lpstr>IPD的核心目标 </vt:lpstr>
      <vt:lpstr>PowerPoint 演示文稿</vt:lpstr>
      <vt:lpstr>IPD的核心思想</vt:lpstr>
      <vt:lpstr>PowerPoint 演示文稿</vt:lpstr>
      <vt:lpstr>目录</vt:lpstr>
      <vt:lpstr>什么是流程(process)?</vt:lpstr>
      <vt:lpstr>流程与职能部门的关系</vt:lpstr>
      <vt:lpstr>组织和文化的演变——大企业里的官僚和呆板</vt:lpstr>
      <vt:lpstr>组织和文化的演变——小企业里的灵活和激情</vt:lpstr>
      <vt:lpstr>PowerPoint 演示文稿</vt:lpstr>
      <vt:lpstr>PowerPoint 演示文稿</vt:lpstr>
      <vt:lpstr>PowerPoint 演示文稿</vt:lpstr>
      <vt:lpstr>结构化与流程和组织的关系</vt:lpstr>
      <vt:lpstr> 产品开发项目结构性流程概览</vt:lpstr>
      <vt:lpstr>采用与混合矩阵组织对应的产品三级计划体系进行项目管理</vt:lpstr>
      <vt:lpstr>按层次管理和监控项目</vt:lpstr>
      <vt:lpstr>PowerPoint 演示文稿</vt:lpstr>
      <vt:lpstr>PowerPoint 演示文稿</vt:lpstr>
      <vt:lpstr>目录</vt:lpstr>
      <vt:lpstr>研发企业流程整体框架</vt:lpstr>
      <vt:lpstr>融智市场需求管理与分发业务流程图</vt:lpstr>
      <vt:lpstr>四类产品开发的流程关系图</vt:lpstr>
      <vt:lpstr>产品层次对应的流程框架</vt:lpstr>
      <vt:lpstr>PowerPoint 演示文稿</vt:lpstr>
      <vt:lpstr>PowerPoint 演示文稿</vt:lpstr>
      <vt:lpstr>ABC类变更定义</vt:lpstr>
      <vt:lpstr>目录</vt:lpstr>
      <vt:lpstr>PowerPoint 演示文稿</vt:lpstr>
      <vt:lpstr>PowerPoint 演示文稿</vt:lpstr>
      <vt:lpstr>PowerPoint 演示文稿</vt:lpstr>
      <vt:lpstr>样例：流程操作指导书，流程管理制度文件</vt:lpstr>
      <vt:lpstr>PowerPoint 演示文稿</vt:lpstr>
      <vt:lpstr>概念阶段的目标、关注点和交付物</vt:lpstr>
      <vt:lpstr>概念阶段主要活动</vt:lpstr>
      <vt:lpstr>PowerPoint 演示文稿</vt:lpstr>
      <vt:lpstr>PowerPoint 演示文稿</vt:lpstr>
      <vt:lpstr>概念阶段（3）</vt:lpstr>
      <vt:lpstr>概念阶段重点关注1——资源分配和开工会议 </vt:lpstr>
      <vt:lpstr>概念阶段重点关注2——多概念选择及质量计划与监控</vt:lpstr>
      <vt:lpstr>概念选择的分解</vt:lpstr>
      <vt:lpstr>概念阶段重点关注3——TR1评审 </vt:lpstr>
      <vt:lpstr>概念阶段重点关注4——对新供应商启动认证流程 </vt:lpstr>
      <vt:lpstr>概念阶段重点关注5——业务计划书评审重点及监控 </vt:lpstr>
      <vt:lpstr>PowerPoint 演示文稿</vt:lpstr>
      <vt:lpstr>计划阶段的目标、关注点和交付物</vt:lpstr>
      <vt:lpstr>计划阶段主要活动</vt:lpstr>
      <vt:lpstr>PowerPoint 演示文稿</vt:lpstr>
      <vt:lpstr>PowerPoint 演示文稿</vt:lpstr>
      <vt:lpstr>计划阶段重点关注1——需求分解分配与CBB及标准计划的关系</vt:lpstr>
      <vt:lpstr>计划阶段重点关注2——需求分解分配与三级计划的接口</vt:lpstr>
      <vt:lpstr>计划阶段重点关注3——计划阶段再次验证市场，寻找并开发新的CBB</vt:lpstr>
      <vt:lpstr>计划阶段重点关注4——提前采购决策</vt:lpstr>
      <vt:lpstr>计划阶段其他重点关注要素</vt:lpstr>
      <vt:lpstr>PowerPoint 演示文稿</vt:lpstr>
      <vt:lpstr>开发阶段的目标、关注点和交付物</vt:lpstr>
      <vt:lpstr>开发阶段主要活动</vt:lpstr>
      <vt:lpstr>PowerPoint 演示文稿</vt:lpstr>
      <vt:lpstr>PowerPoint 演示文稿</vt:lpstr>
      <vt:lpstr>PowerPoint 演示文稿</vt:lpstr>
      <vt:lpstr>验证阶段的目标、关注点和交付物</vt:lpstr>
      <vt:lpstr>验证阶段（1）</vt:lpstr>
      <vt:lpstr>PowerPoint 演示文稿</vt:lpstr>
      <vt:lpstr>用户试点（ESP）和Beta测试是不一样的</vt:lpstr>
      <vt:lpstr>开发与验证阶段重点关注要素</vt:lpstr>
      <vt:lpstr>PowerPoint 演示文稿</vt:lpstr>
      <vt:lpstr>发布阶段的目标、关注点和交付物</vt:lpstr>
      <vt:lpstr>发布阶段主要活动</vt:lpstr>
      <vt:lpstr>发布阶段重点关注要素</vt:lpstr>
      <vt:lpstr>PowerPoint 演示文稿</vt:lpstr>
      <vt:lpstr>生命周期阶段的目标、关注点和交付物</vt:lpstr>
      <vt:lpstr>生命周期阶段主要活动</vt:lpstr>
      <vt:lpstr>生命周期管理阶段重点关注要素</vt:lpstr>
      <vt:lpstr>目录</vt:lpstr>
      <vt:lpstr>流程的作用</vt:lpstr>
      <vt:lpstr>PowerPoint 演示文稿</vt:lpstr>
      <vt:lpstr>两个关键词</vt:lpstr>
      <vt:lpstr>流程关键评估要素</vt:lpstr>
      <vt:lpstr>PowerPoint 演示文稿</vt:lpstr>
      <vt:lpstr>集成产品开发（IPD）结构化流程层次划分</vt:lpstr>
      <vt:lpstr>流程的表达方式</vt:lpstr>
      <vt:lpstr>流程的四要素</vt:lpstr>
      <vt:lpstr>Design Flow 流程图</vt:lpstr>
      <vt:lpstr>《流程操作指导书》——活动清单</vt:lpstr>
      <vt:lpstr>样例：流程操作指导书，流程管理制度文件</vt:lpstr>
      <vt:lpstr>流程操作文件的用途</vt:lpstr>
      <vt:lpstr>流程管理</vt:lpstr>
      <vt:lpstr>流程管理中的相关角色</vt:lpstr>
      <vt:lpstr>流程责任人owner的职责</vt:lpstr>
      <vt:lpstr>PowerPoint 演示文稿</vt:lpstr>
      <vt:lpstr>PowerPoint 演示文稿</vt:lpstr>
      <vt:lpstr>PowerPoint 演示文稿</vt:lpstr>
      <vt:lpstr>PowerPoint 演示文稿</vt:lpstr>
      <vt:lpstr>流程与制度的关系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wanghua</dc:creator>
  <cp:lastModifiedBy>academy@dcarchina.com</cp:lastModifiedBy>
  <cp:revision>1930</cp:revision>
  <dcterms:created xsi:type="dcterms:W3CDTF">2000-07-27T05:57:01Z</dcterms:created>
  <dcterms:modified xsi:type="dcterms:W3CDTF">2022-03-14T10:09:00Z</dcterms:modified>
</cp:coreProperties>
</file>